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8"/>
  </p:notesMasterIdLst>
  <p:handoutMasterIdLst>
    <p:handoutMasterId r:id="rId49"/>
  </p:handoutMasterIdLst>
  <p:sldIdLst>
    <p:sldId id="256" r:id="rId2"/>
    <p:sldId id="273" r:id="rId3"/>
    <p:sldId id="296" r:id="rId4"/>
    <p:sldId id="303" r:id="rId5"/>
    <p:sldId id="277" r:id="rId6"/>
    <p:sldId id="298" r:id="rId7"/>
    <p:sldId id="307" r:id="rId8"/>
    <p:sldId id="265" r:id="rId9"/>
    <p:sldId id="257" r:id="rId10"/>
    <p:sldId id="260" r:id="rId11"/>
    <p:sldId id="261" r:id="rId12"/>
    <p:sldId id="267" r:id="rId13"/>
    <p:sldId id="326" r:id="rId14"/>
    <p:sldId id="316" r:id="rId15"/>
    <p:sldId id="264" r:id="rId16"/>
    <p:sldId id="288" r:id="rId17"/>
    <p:sldId id="289" r:id="rId18"/>
    <p:sldId id="327" r:id="rId19"/>
    <p:sldId id="291" r:id="rId20"/>
    <p:sldId id="293" r:id="rId21"/>
    <p:sldId id="294" r:id="rId22"/>
    <p:sldId id="300" r:id="rId23"/>
    <p:sldId id="318" r:id="rId24"/>
    <p:sldId id="309" r:id="rId25"/>
    <p:sldId id="282" r:id="rId26"/>
    <p:sldId id="276" r:id="rId27"/>
    <p:sldId id="281" r:id="rId28"/>
    <p:sldId id="285" r:id="rId29"/>
    <p:sldId id="286" r:id="rId30"/>
    <p:sldId id="287" r:id="rId31"/>
    <p:sldId id="295" r:id="rId32"/>
    <p:sldId id="301" r:id="rId33"/>
    <p:sldId id="320" r:id="rId34"/>
    <p:sldId id="313" r:id="rId35"/>
    <p:sldId id="328" r:id="rId36"/>
    <p:sldId id="258" r:id="rId37"/>
    <p:sldId id="259" r:id="rId38"/>
    <p:sldId id="314" r:id="rId39"/>
    <p:sldId id="330" r:id="rId40"/>
    <p:sldId id="321" r:id="rId41"/>
    <p:sldId id="329" r:id="rId42"/>
    <p:sldId id="331" r:id="rId43"/>
    <p:sldId id="308" r:id="rId44"/>
    <p:sldId id="332" r:id="rId45"/>
    <p:sldId id="270" r:id="rId46"/>
    <p:sldId id="306" r:id="rId47"/>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6E03"/>
    <a:srgbClr val="33AB33"/>
    <a:srgbClr val="83EB05"/>
    <a:srgbClr val="67D020"/>
    <a:srgbClr val="04E1EC"/>
    <a:srgbClr val="10BDE0"/>
    <a:srgbClr val="E51BB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1036" autoAdjust="0"/>
    <p:restoredTop sz="94660"/>
  </p:normalViewPr>
  <p:slideViewPr>
    <p:cSldViewPr>
      <p:cViewPr varScale="1">
        <p:scale>
          <a:sx n="72" d="100"/>
          <a:sy n="72" d="100"/>
        </p:scale>
        <p:origin x="-82" y="-55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5AAF3AEF-EAC9-4DFF-AF15-3F9F28911F3C}" type="datetimeFigureOut">
              <a:rPr lang="en-US" smtClean="0"/>
              <a:pPr/>
              <a:t>5/1/2011</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7ADA13FB-AF32-425C-879D-1828C3C4625F}"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C6E5F20D-D245-42E9-A240-6E2446D346BB}" type="datetimeFigureOut">
              <a:rPr lang="en-US" smtClean="0"/>
              <a:pPr/>
              <a:t>5/1/2011</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01109BD7-0CD9-4BEC-8D9F-893F2BDCB07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Slides 15-18 in response to “What do you mean, personal liability?”</a:t>
            </a:r>
          </a:p>
          <a:p>
            <a:endParaRPr lang="en-US" smtClean="0"/>
          </a:p>
          <a:p>
            <a:r>
              <a:rPr lang="en-US" smtClean="0"/>
              <a:t>I’ll talk through Sanctions and they are summarized on slide 14</a:t>
            </a:r>
          </a:p>
        </p:txBody>
      </p:sp>
      <p:sp>
        <p:nvSpPr>
          <p:cNvPr id="389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17CEBDC-522B-44F2-84EF-A516614871DD}" type="slidenum">
              <a:rPr lang="en-US" smtClean="0"/>
              <a:pPr/>
              <a:t>20</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CCEE09D1-2FBA-4BCE-AE28-32514E3A6A55}" type="datetimeFigureOut">
              <a:rPr lang="en-US" smtClean="0"/>
              <a:pPr/>
              <a:t>5/1/2011</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4AFD5A60-2E7A-4B9E-B83B-E730BBBF738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CEE09D1-2FBA-4BCE-AE28-32514E3A6A55}" type="datetimeFigureOut">
              <a:rPr lang="en-US" smtClean="0"/>
              <a:pPr/>
              <a:t>5/1/2011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FD5A60-2E7A-4B9E-B83B-E730BBBF738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CEE09D1-2FBA-4BCE-AE28-32514E3A6A55}" type="datetimeFigureOut">
              <a:rPr lang="en-US" smtClean="0"/>
              <a:pPr/>
              <a:t>5/1/2011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FD5A60-2E7A-4B9E-B83B-E730BBBF738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CEE09D1-2FBA-4BCE-AE28-32514E3A6A55}" type="datetimeFigureOut">
              <a:rPr lang="en-US" smtClean="0"/>
              <a:pPr/>
              <a:t>5/1/2011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FD5A60-2E7A-4B9E-B83B-E730BBBF738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CCEE09D1-2FBA-4BCE-AE28-32514E3A6A55}" type="datetimeFigureOut">
              <a:rPr lang="en-US" smtClean="0"/>
              <a:pPr/>
              <a:t>5/1/2011</a:t>
            </a:fld>
            <a:endParaRPr lang="en-US"/>
          </a:p>
        </p:txBody>
      </p:sp>
      <p:sp>
        <p:nvSpPr>
          <p:cNvPr id="27" name="Slide Number Placeholder 26"/>
          <p:cNvSpPr>
            <a:spLocks noGrp="1"/>
          </p:cNvSpPr>
          <p:nvPr>
            <p:ph type="sldNum" sz="quarter" idx="11"/>
          </p:nvPr>
        </p:nvSpPr>
        <p:spPr/>
        <p:txBody>
          <a:bodyPr rtlCol="0"/>
          <a:lstStyle/>
          <a:p>
            <a:fld id="{4AFD5A60-2E7A-4B9E-B83B-E730BBBF738D}"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CCEE09D1-2FBA-4BCE-AE28-32514E3A6A55}" type="datetimeFigureOut">
              <a:rPr lang="en-US" smtClean="0"/>
              <a:pPr/>
              <a:t>5/1/2011</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4AFD5A60-2E7A-4B9E-B83B-E730BBBF738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EE09D1-2FBA-4BCE-AE28-32514E3A6A55}" type="datetimeFigureOut">
              <a:rPr lang="en-US" smtClean="0"/>
              <a:pPr/>
              <a:t>5/1/2011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FD5A60-2E7A-4B9E-B83B-E730BBBF738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CEE09D1-2FBA-4BCE-AE28-32514E3A6A55}" type="datetimeFigureOut">
              <a:rPr lang="en-US" smtClean="0"/>
              <a:pPr/>
              <a:t>5/1/2011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FD5A60-2E7A-4B9E-B83B-E730BBBF738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CEE09D1-2FBA-4BCE-AE28-32514E3A6A55}" type="datetimeFigureOut">
              <a:rPr lang="en-US" smtClean="0"/>
              <a:pPr/>
              <a:t>5/1/2011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FD5A60-2E7A-4B9E-B83B-E730BBBF738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CEE09D1-2FBA-4BCE-AE28-32514E3A6A55}" type="datetimeFigureOut">
              <a:rPr lang="en-US" smtClean="0"/>
              <a:pPr/>
              <a:t>5/1/2011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FD5A60-2E7A-4B9E-B83B-E730BBBF738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CEE09D1-2FBA-4BCE-AE28-32514E3A6A55}" type="datetimeFigureOut">
              <a:rPr lang="en-US" smtClean="0"/>
              <a:pPr/>
              <a:t>5/1/2011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FD5A60-2E7A-4B9E-B83B-E730BBBF738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CCEE09D1-2FBA-4BCE-AE28-32514E3A6A55}" type="datetimeFigureOut">
              <a:rPr lang="en-US" smtClean="0"/>
              <a:pPr/>
              <a:t>5/1/2011</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4AFD5A60-2E7A-4B9E-B83B-E730BBBF738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thinkexist.com/quotation/moral-courage-is-a-more-rare-commodity-than/348815.html"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1470025"/>
          </a:xfrm>
        </p:spPr>
        <p:txBody>
          <a:bodyPr>
            <a:normAutofit fontScale="90000"/>
          </a:bodyPr>
          <a:lstStyle/>
          <a:p>
            <a:r>
              <a:rPr lang="en-US" dirty="0" smtClean="0">
                <a:latin typeface="+mn-lt"/>
              </a:rPr>
              <a:t>What is your Professional Code of Ethics, and do you have the Moral Courage to uphold it?</a:t>
            </a:r>
            <a:endParaRPr lang="en-US" dirty="0">
              <a:latin typeface="+mn-lt"/>
            </a:endParaRPr>
          </a:p>
        </p:txBody>
      </p:sp>
      <p:sp>
        <p:nvSpPr>
          <p:cNvPr id="3" name="Subtitle 2"/>
          <p:cNvSpPr>
            <a:spLocks noGrp="1"/>
          </p:cNvSpPr>
          <p:nvPr>
            <p:ph type="subTitle" idx="1"/>
          </p:nvPr>
        </p:nvSpPr>
        <p:spPr>
          <a:xfrm>
            <a:off x="304800" y="4876800"/>
            <a:ext cx="6400800" cy="1752600"/>
          </a:xfrm>
        </p:spPr>
        <p:txBody>
          <a:bodyPr/>
          <a:lstStyle/>
          <a:p>
            <a:pPr algn="l"/>
            <a:r>
              <a:rPr lang="en-US" dirty="0" smtClean="0">
                <a:solidFill>
                  <a:schemeClr val="tx1"/>
                </a:solidFill>
              </a:rPr>
              <a:t>Mark D. Mensack, AIFA</a:t>
            </a:r>
          </a:p>
          <a:p>
            <a:pPr algn="l"/>
            <a:r>
              <a:rPr lang="en-US" dirty="0" smtClean="0">
                <a:solidFill>
                  <a:schemeClr val="tx1"/>
                </a:solidFill>
              </a:rPr>
              <a:t>Chief Ethics Officer</a:t>
            </a:r>
          </a:p>
          <a:p>
            <a:pPr algn="l"/>
            <a:r>
              <a:rPr lang="en-US" dirty="0" smtClean="0">
                <a:solidFill>
                  <a:schemeClr val="tx1"/>
                </a:solidFill>
              </a:rPr>
              <a:t>Piedmont Independent Fiduciaries</a:t>
            </a:r>
            <a:endParaRPr lang="en-US" dirty="0">
              <a:solidFill>
                <a:schemeClr val="tx1"/>
              </a:solidFill>
            </a:endParaRPr>
          </a:p>
        </p:txBody>
      </p:sp>
      <p:sp>
        <p:nvSpPr>
          <p:cNvPr id="4" name="TextBox 3"/>
          <p:cNvSpPr txBox="1"/>
          <p:nvPr/>
        </p:nvSpPr>
        <p:spPr>
          <a:xfrm>
            <a:off x="6324600" y="5486400"/>
            <a:ext cx="2307042" cy="646331"/>
          </a:xfrm>
          <a:prstGeom prst="rect">
            <a:avLst/>
          </a:prstGeom>
          <a:noFill/>
        </p:spPr>
        <p:txBody>
          <a:bodyPr wrap="none" rtlCol="0">
            <a:spAutoFit/>
          </a:bodyPr>
          <a:lstStyle/>
          <a:p>
            <a:r>
              <a:rPr lang="en-US" dirty="0" smtClean="0"/>
              <a:t>2011 FI360 Conference</a:t>
            </a:r>
          </a:p>
          <a:p>
            <a:r>
              <a:rPr lang="en-US" dirty="0" smtClean="0"/>
              <a:t>San Antonio, Texas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9600" cy="1066800"/>
          </a:xfrm>
        </p:spPr>
        <p:txBody>
          <a:bodyPr/>
          <a:lstStyle/>
          <a:p>
            <a:pPr algn="ctr"/>
            <a:r>
              <a:rPr lang="en-US" b="1" dirty="0" smtClean="0">
                <a:latin typeface="Garamond" pitchFamily="18" charset="0"/>
              </a:rPr>
              <a:t>Ethics on Wall Street</a:t>
            </a:r>
            <a:endParaRPr lang="en-US" dirty="0"/>
          </a:p>
        </p:txBody>
      </p:sp>
      <p:sp>
        <p:nvSpPr>
          <p:cNvPr id="3" name="Content Placeholder 2"/>
          <p:cNvSpPr>
            <a:spLocks noGrp="1"/>
          </p:cNvSpPr>
          <p:nvPr>
            <p:ph idx="1"/>
          </p:nvPr>
        </p:nvSpPr>
        <p:spPr>
          <a:xfrm>
            <a:off x="609600" y="1600200"/>
            <a:ext cx="8229600" cy="4648200"/>
          </a:xfrm>
        </p:spPr>
        <p:txBody>
          <a:bodyPr>
            <a:normAutofit/>
          </a:bodyPr>
          <a:lstStyle/>
          <a:p>
            <a:r>
              <a:rPr lang="en-US" sz="2400" dirty="0" smtClean="0">
                <a:latin typeface="Garamond" pitchFamily="18" charset="0"/>
              </a:rPr>
              <a:t>The Securities Exchange Act of 1934 states that securities in transactions are affected with the national interest, and must be conducted so as to protect interstate commerce and </a:t>
            </a:r>
            <a:r>
              <a:rPr lang="en-US" sz="2400" b="1" i="1" dirty="0" smtClean="0">
                <a:latin typeface="Garamond" pitchFamily="18" charset="0"/>
              </a:rPr>
              <a:t>to insure the maintenance of fair and honest markets</a:t>
            </a:r>
            <a:r>
              <a:rPr lang="en-US" sz="2400" dirty="0" smtClean="0">
                <a:latin typeface="Garamond" pitchFamily="18" charset="0"/>
              </a:rPr>
              <a:t> in such transactions. These general mandates require that market participants operate with </a:t>
            </a:r>
            <a:r>
              <a:rPr lang="en-US" sz="2400" b="1" i="1" dirty="0" smtClean="0">
                <a:latin typeface="Garamond" pitchFamily="18" charset="0"/>
              </a:rPr>
              <a:t>the highest ethical standards and integrity </a:t>
            </a:r>
            <a:r>
              <a:rPr lang="en-US" sz="2400" dirty="0" smtClean="0">
                <a:latin typeface="Garamond" pitchFamily="18" charset="0"/>
              </a:rPr>
              <a:t>and comply with all laws and rules intended to achieve these goals.</a:t>
            </a:r>
          </a:p>
          <a:p>
            <a:pPr>
              <a:buNone/>
            </a:pPr>
            <a:endParaRPr lang="en-US" sz="1200" dirty="0" smtClean="0">
              <a:latin typeface="Garamond" pitchFamily="18" charset="0"/>
            </a:endParaRPr>
          </a:p>
          <a:p>
            <a:r>
              <a:rPr lang="en-US" sz="2400" dirty="0" smtClean="0">
                <a:latin typeface="Garamond" pitchFamily="18" charset="0"/>
              </a:rPr>
              <a:t>“The Commission’s mission starts with an uncompromising commitment to </a:t>
            </a:r>
            <a:r>
              <a:rPr lang="en-US" sz="2400" b="1" i="1" dirty="0" smtClean="0">
                <a:latin typeface="Garamond" pitchFamily="18" charset="0"/>
              </a:rPr>
              <a:t>the highest ethical standards</a:t>
            </a:r>
            <a:r>
              <a:rPr lang="en-US" sz="2400" dirty="0" smtClean="0">
                <a:latin typeface="Garamond" pitchFamily="18" charset="0"/>
              </a:rPr>
              <a:t>…”  </a:t>
            </a:r>
          </a:p>
          <a:p>
            <a:pPr algn="r">
              <a:buNone/>
            </a:pPr>
            <a:r>
              <a:rPr lang="en-US" sz="1800" b="1" i="1" dirty="0" smtClean="0">
                <a:latin typeface="Garamond" pitchFamily="18" charset="0"/>
              </a:rPr>
              <a:t>SEC General Counsel David Becker, 08/05/10</a:t>
            </a:r>
          </a:p>
          <a:p>
            <a:endParaRPr lang="en-US" sz="2400" dirty="0">
              <a:latin typeface="Garamond" pitchFamily="18" charset="0"/>
            </a:endParaRPr>
          </a:p>
        </p:txBody>
      </p:sp>
      <p:sp>
        <p:nvSpPr>
          <p:cNvPr id="4" name="TextBox 3"/>
          <p:cNvSpPr txBox="1"/>
          <p:nvPr/>
        </p:nvSpPr>
        <p:spPr>
          <a:xfrm>
            <a:off x="0" y="6273225"/>
            <a:ext cx="7340599" cy="584775"/>
          </a:xfrm>
          <a:prstGeom prst="rect">
            <a:avLst/>
          </a:prstGeom>
          <a:noFill/>
        </p:spPr>
        <p:txBody>
          <a:bodyPr wrap="none" rtlCol="0">
            <a:spAutoFit/>
          </a:bodyPr>
          <a:lstStyle/>
          <a:p>
            <a:r>
              <a:rPr lang="en-US" sz="1600" b="1" i="1" dirty="0" smtClean="0">
                <a:latin typeface="Garamond" pitchFamily="18" charset="0"/>
              </a:rPr>
              <a:t>“These capitalists generally act harmoniously and in concert, to fleece the people”</a:t>
            </a:r>
          </a:p>
          <a:p>
            <a:r>
              <a:rPr lang="en-US" sz="1600" b="1" i="1" dirty="0" smtClean="0">
                <a:latin typeface="Garamond" pitchFamily="18" charset="0"/>
              </a:rPr>
              <a:t>					      </a:t>
            </a:r>
            <a:r>
              <a:rPr lang="en-US" sz="1600" b="1" i="1" dirty="0" smtClean="0">
                <a:latin typeface="Garamond" pitchFamily="18" charset="0"/>
              </a:rPr>
              <a:t>                             Lincoln</a:t>
            </a:r>
            <a:endParaRPr lang="en-US" sz="1600" b="1"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066800"/>
          </a:xfrm>
        </p:spPr>
        <p:txBody>
          <a:bodyPr/>
          <a:lstStyle/>
          <a:p>
            <a:pPr algn="ctr"/>
            <a:r>
              <a:rPr lang="en-US" b="1" dirty="0" smtClean="0">
                <a:latin typeface="Garamond" pitchFamily="18" charset="0"/>
              </a:rPr>
              <a:t>Ethics on Wall Street</a:t>
            </a:r>
            <a:endParaRPr lang="en-US" dirty="0"/>
          </a:p>
        </p:txBody>
      </p:sp>
      <p:sp>
        <p:nvSpPr>
          <p:cNvPr id="3" name="Content Placeholder 2"/>
          <p:cNvSpPr>
            <a:spLocks noGrp="1"/>
          </p:cNvSpPr>
          <p:nvPr>
            <p:ph idx="1"/>
          </p:nvPr>
        </p:nvSpPr>
        <p:spPr>
          <a:xfrm>
            <a:off x="533400" y="1828800"/>
            <a:ext cx="8229600" cy="4325112"/>
          </a:xfrm>
        </p:spPr>
        <p:txBody>
          <a:bodyPr>
            <a:normAutofit fontScale="92500" lnSpcReduction="10000"/>
          </a:bodyPr>
          <a:lstStyle/>
          <a:p>
            <a:r>
              <a:rPr lang="en-US" sz="2600" dirty="0" smtClean="0">
                <a:latin typeface="Garamond" pitchFamily="18" charset="0"/>
              </a:rPr>
              <a:t>The </a:t>
            </a:r>
            <a:r>
              <a:rPr lang="en-US" sz="2600" b="1" i="1" dirty="0" smtClean="0">
                <a:latin typeface="Garamond" pitchFamily="18" charset="0"/>
              </a:rPr>
              <a:t>foundational rule in FINRA's rather large rule book is an ethical one</a:t>
            </a:r>
            <a:r>
              <a:rPr lang="en-US" sz="2600" dirty="0" smtClean="0">
                <a:latin typeface="Garamond" pitchFamily="18" charset="0"/>
              </a:rPr>
              <a:t>: that brokerage firms must conduct their business in accordance with </a:t>
            </a:r>
            <a:r>
              <a:rPr lang="en-US" sz="2600" b="1" i="1" dirty="0" smtClean="0">
                <a:latin typeface="Garamond" pitchFamily="18" charset="0"/>
              </a:rPr>
              <a:t>"high standards of commercial honor and just and equitable principles of trade.“</a:t>
            </a:r>
          </a:p>
          <a:p>
            <a:pPr>
              <a:buNone/>
            </a:pPr>
            <a:endParaRPr lang="en-US" sz="1300" dirty="0" smtClean="0">
              <a:latin typeface="Garamond" pitchFamily="18" charset="0"/>
            </a:endParaRPr>
          </a:p>
          <a:p>
            <a:pPr>
              <a:buNone/>
            </a:pPr>
            <a:r>
              <a:rPr lang="en-US" b="1" dirty="0" smtClean="0"/>
              <a:t>		                                      </a:t>
            </a:r>
            <a:r>
              <a:rPr lang="en-US" sz="1900" b="1" i="1" dirty="0" smtClean="0">
                <a:latin typeface="Garamond" pitchFamily="18" charset="0"/>
              </a:rPr>
              <a:t>Mary Shapiro, CEO, FINRA 10/14/08</a:t>
            </a:r>
          </a:p>
          <a:p>
            <a:pPr>
              <a:buNone/>
            </a:pPr>
            <a:endParaRPr lang="en-US" sz="1900" b="1" i="1" dirty="0" smtClean="0">
              <a:latin typeface="Garamond" pitchFamily="18" charset="0"/>
            </a:endParaRPr>
          </a:p>
          <a:p>
            <a:r>
              <a:rPr lang="en-US" sz="2600" dirty="0" smtClean="0">
                <a:latin typeface="Garamond" pitchFamily="18" charset="0"/>
              </a:rPr>
              <a:t>What's most important of all is for market participants—from senior executives to individual investors—</a:t>
            </a:r>
            <a:r>
              <a:rPr lang="en-US" sz="2600" b="1" i="1" dirty="0" smtClean="0">
                <a:latin typeface="Garamond" pitchFamily="18" charset="0"/>
              </a:rPr>
              <a:t>to possess a commitment to ethics, integrity, and professional responsibility.</a:t>
            </a:r>
            <a:r>
              <a:rPr lang="en-US" sz="2600" dirty="0" smtClean="0">
                <a:latin typeface="Garamond" pitchFamily="18" charset="0"/>
              </a:rPr>
              <a:t> </a:t>
            </a:r>
          </a:p>
          <a:p>
            <a:pPr algn="r">
              <a:buNone/>
            </a:pPr>
            <a:r>
              <a:rPr lang="en-US" sz="2000" b="1" i="1" dirty="0" smtClean="0">
                <a:latin typeface="Garamond" pitchFamily="18" charset="0"/>
              </a:rPr>
              <a:t>Rick Ketchum, CEO, FINRA, 10/2/09</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066800"/>
          </a:xfrm>
        </p:spPr>
        <p:txBody>
          <a:bodyPr/>
          <a:lstStyle/>
          <a:p>
            <a:pPr algn="ctr"/>
            <a:r>
              <a:rPr lang="en-US" b="1" dirty="0" smtClean="0">
                <a:latin typeface="Garamond" pitchFamily="18" charset="0"/>
              </a:rPr>
              <a:t>Ethics on Wall Street?</a:t>
            </a:r>
            <a:endParaRPr lang="en-US" dirty="0"/>
          </a:p>
        </p:txBody>
      </p:sp>
      <p:sp>
        <p:nvSpPr>
          <p:cNvPr id="3" name="Content Placeholder 2"/>
          <p:cNvSpPr>
            <a:spLocks noGrp="1"/>
          </p:cNvSpPr>
          <p:nvPr>
            <p:ph idx="1"/>
          </p:nvPr>
        </p:nvSpPr>
        <p:spPr>
          <a:xfrm>
            <a:off x="457200" y="2133600"/>
            <a:ext cx="8229600" cy="4325112"/>
          </a:xfrm>
        </p:spPr>
        <p:txBody>
          <a:bodyPr>
            <a:normAutofit/>
          </a:bodyPr>
          <a:lstStyle/>
          <a:p>
            <a:r>
              <a:rPr lang="en-US" sz="2400" dirty="0" smtClean="0">
                <a:latin typeface="Garamond" pitchFamily="18" charset="0"/>
              </a:rPr>
              <a:t>The financial services industry is at a crossroads - we are faced with a little-before seen crisis in the global economy and several instances of publicized lapses in professional ethics</a:t>
            </a:r>
            <a:r>
              <a:rPr lang="en-US" dirty="0" smtClean="0"/>
              <a:t>.</a:t>
            </a:r>
          </a:p>
          <a:p>
            <a:pPr>
              <a:buNone/>
            </a:pPr>
            <a:r>
              <a:rPr lang="en-US" sz="1800" dirty="0" smtClean="0">
                <a:latin typeface="Garamond" pitchFamily="18" charset="0"/>
              </a:rPr>
              <a:t>  </a:t>
            </a:r>
            <a:r>
              <a:rPr lang="en-US" sz="1800" b="1" i="1" dirty="0" smtClean="0">
                <a:latin typeface="Garamond" pitchFamily="18" charset="0"/>
              </a:rPr>
              <a:t>“Enhancing Professional Conduct in the Financial Services Industry” FINRA</a:t>
            </a:r>
          </a:p>
          <a:p>
            <a:pPr>
              <a:buNone/>
            </a:pPr>
            <a:endParaRPr lang="en-US" sz="1800" b="1" i="1" dirty="0" smtClean="0">
              <a:latin typeface="Garamond" pitchFamily="18" charset="0"/>
            </a:endParaRPr>
          </a:p>
          <a:p>
            <a:r>
              <a:rPr lang="en-US" sz="2400" dirty="0" smtClean="0">
                <a:latin typeface="Garamond" pitchFamily="18" charset="0"/>
              </a:rPr>
              <a:t>“Wall Street’s moral lapses call into question the moral justification for capitalism.” </a:t>
            </a:r>
          </a:p>
          <a:p>
            <a:pPr>
              <a:buNone/>
            </a:pPr>
            <a:r>
              <a:rPr lang="en-US" sz="2000" b="1" i="1" dirty="0" smtClean="0">
                <a:latin typeface="Garamond" pitchFamily="18" charset="0"/>
              </a:rPr>
              <a:t>				               </a:t>
            </a:r>
            <a:r>
              <a:rPr lang="en-US" sz="1800" b="1" i="1" dirty="0" smtClean="0">
                <a:latin typeface="Garamond" pitchFamily="18" charset="0"/>
              </a:rPr>
              <a:t>Joseph </a:t>
            </a:r>
            <a:r>
              <a:rPr lang="en-US" sz="1800" b="1" i="1" dirty="0" err="1" smtClean="0">
                <a:latin typeface="Garamond" pitchFamily="18" charset="0"/>
              </a:rPr>
              <a:t>Grundfest</a:t>
            </a:r>
            <a:r>
              <a:rPr lang="en-US" sz="1800" b="1" i="1" dirty="0" smtClean="0">
                <a:latin typeface="Garamond" pitchFamily="18" charset="0"/>
              </a:rPr>
              <a:t> SEC Commissioner, 1987</a:t>
            </a:r>
          </a:p>
          <a:p>
            <a:pPr>
              <a:buNone/>
            </a:pPr>
            <a:endParaRPr lang="en-US" sz="1800" b="1" i="1" dirty="0" smtClean="0">
              <a:latin typeface="Garamond" pitchFamily="18" charset="0"/>
            </a:endParaRPr>
          </a:p>
          <a:p>
            <a:r>
              <a:rPr lang="en-US" sz="2400" dirty="0" smtClean="0">
                <a:latin typeface="Garamond" pitchFamily="18" charset="0"/>
              </a:rPr>
              <a:t>“Wall Street needs to re-establish trust, honesty…</a:t>
            </a:r>
          </a:p>
          <a:p>
            <a:pPr>
              <a:buNone/>
            </a:pPr>
            <a:r>
              <a:rPr lang="en-US" sz="2000" dirty="0" smtClean="0">
                <a:latin typeface="Garamond" pitchFamily="18" charset="0"/>
              </a:rPr>
              <a:t>						</a:t>
            </a:r>
            <a:r>
              <a:rPr lang="en-US" sz="1800" b="1" i="1" dirty="0" smtClean="0">
                <a:latin typeface="Garamond" pitchFamily="18" charset="0"/>
              </a:rPr>
              <a:t> John Mack, October 13, 2010</a:t>
            </a:r>
            <a:endParaRPr lang="en-US" sz="1800" b="1" i="1"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066800"/>
          </a:xfrm>
        </p:spPr>
        <p:txBody>
          <a:bodyPr/>
          <a:lstStyle/>
          <a:p>
            <a:pPr algn="ctr"/>
            <a:r>
              <a:rPr lang="en-US" b="1" dirty="0" smtClean="0">
                <a:latin typeface="Garamond" pitchFamily="18" charset="0"/>
              </a:rPr>
              <a:t>Ethics on Wall Street?</a:t>
            </a:r>
            <a:endParaRPr lang="en-US" b="1" dirty="0">
              <a:latin typeface="Garamond" pitchFamily="18" charset="0"/>
            </a:endParaRPr>
          </a:p>
        </p:txBody>
      </p:sp>
      <p:sp>
        <p:nvSpPr>
          <p:cNvPr id="3" name="Content Placeholder 2"/>
          <p:cNvSpPr>
            <a:spLocks noGrp="1"/>
          </p:cNvSpPr>
          <p:nvPr>
            <p:ph idx="1"/>
          </p:nvPr>
        </p:nvSpPr>
        <p:spPr>
          <a:xfrm>
            <a:off x="381000" y="1676400"/>
            <a:ext cx="8229600" cy="4343400"/>
          </a:xfrm>
        </p:spPr>
        <p:txBody>
          <a:bodyPr>
            <a:normAutofit fontScale="25000" lnSpcReduction="20000"/>
          </a:bodyPr>
          <a:lstStyle/>
          <a:p>
            <a:pPr>
              <a:buNone/>
            </a:pPr>
            <a:endParaRPr lang="en-US" sz="2400" dirty="0" smtClean="0">
              <a:latin typeface="Garamond" pitchFamily="18" charset="0"/>
            </a:endParaRPr>
          </a:p>
          <a:p>
            <a:pPr>
              <a:lnSpc>
                <a:spcPct val="120000"/>
              </a:lnSpc>
              <a:buNone/>
            </a:pPr>
            <a:r>
              <a:rPr lang="en-US" sz="9600" dirty="0" smtClean="0">
                <a:latin typeface="Garamond" pitchFamily="18" charset="0"/>
              </a:rPr>
              <a:t>	In Gallup's 2009 polling just 19% said the honesty and ethical standards of bankers were high; 12% felt that way about business executives, and 9% about stockbrokers. Stockbrokers were tied with members of Congress. Both ranked only slightly above HMO managers (8%) and car salesmen (6%), who took last place in the poll.</a:t>
            </a:r>
          </a:p>
          <a:p>
            <a:pPr>
              <a:buNone/>
            </a:pPr>
            <a:r>
              <a:rPr lang="en-US" sz="7400" b="1" i="1" dirty="0" smtClean="0">
                <a:latin typeface="Garamond" pitchFamily="18" charset="0"/>
              </a:rPr>
              <a:t>						  Forbes 4/5/10 </a:t>
            </a:r>
            <a:r>
              <a:rPr lang="en-US" sz="7400" b="1" i="1" dirty="0" err="1" smtClean="0">
                <a:latin typeface="Garamond" pitchFamily="18" charset="0"/>
              </a:rPr>
              <a:t>Karlyn</a:t>
            </a:r>
            <a:r>
              <a:rPr lang="en-US" sz="7400" b="1" i="1" dirty="0" smtClean="0">
                <a:latin typeface="Garamond" pitchFamily="18" charset="0"/>
              </a:rPr>
              <a:t> Bowman</a:t>
            </a:r>
          </a:p>
          <a:p>
            <a:pPr>
              <a:buNone/>
            </a:pPr>
            <a:endParaRPr lang="en-US" sz="7400" dirty="0" smtClean="0">
              <a:latin typeface="Garamond" pitchFamily="18" charset="0"/>
            </a:endParaRPr>
          </a:p>
          <a:p>
            <a:pPr>
              <a:spcBef>
                <a:spcPts val="1200"/>
              </a:spcBef>
              <a:buNone/>
            </a:pPr>
            <a:r>
              <a:rPr lang="en-US" sz="9600" dirty="0" smtClean="0">
                <a:latin typeface="Garamond" pitchFamily="18" charset="0"/>
              </a:rPr>
              <a:t>   There are many professions in which one can find examples of hollow values, but nowhere is it more evident than on Wall Street…</a:t>
            </a:r>
            <a:endParaRPr lang="en-US" sz="7400" dirty="0" smtClean="0">
              <a:latin typeface="Garamond" pitchFamily="18" charset="0"/>
            </a:endParaRPr>
          </a:p>
          <a:p>
            <a:pPr>
              <a:buNone/>
            </a:pPr>
            <a:r>
              <a:rPr lang="en-US" sz="7400" dirty="0" smtClean="0">
                <a:latin typeface="Garamond" pitchFamily="18" charset="0"/>
              </a:rPr>
              <a:t>		 			       </a:t>
            </a:r>
            <a:r>
              <a:rPr lang="en-US" sz="7400" b="1" i="1" dirty="0" smtClean="0">
                <a:latin typeface="Garamond" pitchFamily="18" charset="0"/>
              </a:rPr>
              <a:t>Jon Huntsman, Winners Never Cheat</a:t>
            </a:r>
            <a:endParaRPr lang="en-US" sz="7400" dirty="0" smtClean="0">
              <a:latin typeface="Garamond" pitchFamily="18" charset="0"/>
            </a:endParaRPr>
          </a:p>
          <a:p>
            <a:pPr>
              <a:buNone/>
            </a:pPr>
            <a:r>
              <a:rPr lang="en-US" sz="1800" dirty="0" smtClean="0">
                <a:latin typeface="Garamond" pitchFamily="18" charset="0"/>
              </a:rPr>
              <a:t>				</a:t>
            </a:r>
            <a:endParaRPr lang="en-US" dirty="0"/>
          </a:p>
        </p:txBody>
      </p:sp>
      <p:sp>
        <p:nvSpPr>
          <p:cNvPr id="4" name="TextBox 3"/>
          <p:cNvSpPr txBox="1"/>
          <p:nvPr/>
        </p:nvSpPr>
        <p:spPr>
          <a:xfrm>
            <a:off x="228600" y="6273225"/>
            <a:ext cx="8566769" cy="584775"/>
          </a:xfrm>
          <a:prstGeom prst="rect">
            <a:avLst/>
          </a:prstGeom>
          <a:noFill/>
        </p:spPr>
        <p:txBody>
          <a:bodyPr wrap="square" rtlCol="0">
            <a:spAutoFit/>
          </a:bodyPr>
          <a:lstStyle/>
          <a:p>
            <a:r>
              <a:rPr lang="en-US" sz="1600" b="1" i="1" dirty="0" smtClean="0">
                <a:latin typeface="Garamond" pitchFamily="18" charset="0"/>
              </a:rPr>
              <a:t>I believe that banking institutions are more dangerous</a:t>
            </a:r>
          </a:p>
          <a:p>
            <a:r>
              <a:rPr lang="en-US" sz="1600" b="1" i="1" dirty="0" smtClean="0">
                <a:latin typeface="Garamond" pitchFamily="18" charset="0"/>
              </a:rPr>
              <a:t> to our liberties than standing armies.   </a:t>
            </a:r>
            <a:r>
              <a:rPr lang="en-US" sz="1600" b="1" i="1" dirty="0" smtClean="0">
                <a:latin typeface="Garamond" pitchFamily="18" charset="0"/>
              </a:rPr>
              <a:t>    </a:t>
            </a:r>
            <a:r>
              <a:rPr lang="en-US" sz="1600" b="1" i="1" dirty="0" smtClean="0">
                <a:latin typeface="Garamond" pitchFamily="18" charset="0"/>
              </a:rPr>
              <a:t>Thomas Jefferson</a:t>
            </a:r>
            <a:endParaRPr lang="en-US" sz="1600" b="1" i="1" dirty="0">
              <a:latin typeface="Garamond"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ethics-v-compliance.gif"/>
          <p:cNvPicPr>
            <a:picLocks noGrp="1" noChangeAspect="1"/>
          </p:cNvPicPr>
          <p:nvPr>
            <p:ph idx="1"/>
          </p:nvPr>
        </p:nvPicPr>
        <p:blipFill>
          <a:blip r:embed="rId2" cstate="print"/>
          <a:stretch>
            <a:fillRect/>
          </a:stretch>
        </p:blipFill>
        <p:spPr>
          <a:xfrm>
            <a:off x="1828800" y="762001"/>
            <a:ext cx="5257800" cy="5497136"/>
          </a:xfrm>
        </p:spPr>
      </p:pic>
      <p:sp>
        <p:nvSpPr>
          <p:cNvPr id="5" name="TextBox 4"/>
          <p:cNvSpPr txBox="1"/>
          <p:nvPr/>
        </p:nvSpPr>
        <p:spPr>
          <a:xfrm>
            <a:off x="685800" y="6400800"/>
            <a:ext cx="8320739" cy="353943"/>
          </a:xfrm>
          <a:prstGeom prst="rect">
            <a:avLst/>
          </a:prstGeom>
          <a:noFill/>
        </p:spPr>
        <p:txBody>
          <a:bodyPr wrap="none" rtlCol="0">
            <a:spAutoFit/>
          </a:bodyPr>
          <a:lstStyle/>
          <a:p>
            <a:r>
              <a:rPr lang="en-US" sz="1700" b="1" i="1" dirty="0" smtClean="0">
                <a:latin typeface="Garamond" pitchFamily="18" charset="0"/>
              </a:rPr>
              <a:t>Laws control the lesser man.  Right conduct controls the greater one.  ~Chinese Proverb</a:t>
            </a:r>
            <a:endParaRPr lang="en-US" sz="1700" b="1" i="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Garamond" pitchFamily="18" charset="0"/>
              </a:rPr>
              <a:t>What is a Professional?</a:t>
            </a:r>
            <a:endParaRPr lang="en-US" dirty="0"/>
          </a:p>
        </p:txBody>
      </p:sp>
      <p:sp>
        <p:nvSpPr>
          <p:cNvPr id="3" name="Content Placeholder 2"/>
          <p:cNvSpPr>
            <a:spLocks noGrp="1"/>
          </p:cNvSpPr>
          <p:nvPr>
            <p:ph idx="1"/>
          </p:nvPr>
        </p:nvSpPr>
        <p:spPr>
          <a:xfrm>
            <a:off x="457200" y="2514600"/>
            <a:ext cx="8229600" cy="3770376"/>
          </a:xfrm>
        </p:spPr>
        <p:txBody>
          <a:bodyPr>
            <a:normAutofit/>
          </a:bodyPr>
          <a:lstStyle/>
          <a:p>
            <a:pPr>
              <a:buNone/>
            </a:pPr>
            <a:r>
              <a:rPr lang="en-US" dirty="0" smtClean="0">
                <a:latin typeface="Garamond" pitchFamily="18" charset="0"/>
              </a:rPr>
              <a:t>	The </a:t>
            </a:r>
            <a:r>
              <a:rPr lang="en-US" dirty="0" smtClean="0">
                <a:latin typeface="Garamond" pitchFamily="18" charset="0"/>
              </a:rPr>
              <a:t>driving force of any profession includes not only the special knowledge, skills and standards that it demands, but the duty to serve responsibly, selflessly and wisely, and to establish an inherently ethical relationship between professionals and society. </a:t>
            </a:r>
          </a:p>
          <a:p>
            <a:pPr>
              <a:buNone/>
            </a:pPr>
            <a:r>
              <a:rPr lang="en-US" sz="1800" b="1" i="1" cap="all" dirty="0" smtClean="0">
                <a:latin typeface="Garamond" pitchFamily="18" charset="0"/>
              </a:rPr>
              <a:t>						JOHN C. BOGLE</a:t>
            </a:r>
            <a:r>
              <a:rPr lang="en-US" sz="1800" b="1" i="1" dirty="0" smtClean="0">
                <a:latin typeface="Garamond" pitchFamily="18" charset="0"/>
              </a:rPr>
              <a:t>  4/21/09</a:t>
            </a:r>
          </a:p>
          <a:p>
            <a:pPr>
              <a:buNone/>
            </a:pPr>
            <a:endParaRPr lang="en-US" dirty="0"/>
          </a:p>
        </p:txBody>
      </p:sp>
      <p:sp>
        <p:nvSpPr>
          <p:cNvPr id="4" name="TextBox 3"/>
          <p:cNvSpPr txBox="1"/>
          <p:nvPr/>
        </p:nvSpPr>
        <p:spPr>
          <a:xfrm>
            <a:off x="228600" y="5996226"/>
            <a:ext cx="8650958" cy="861774"/>
          </a:xfrm>
          <a:prstGeom prst="rect">
            <a:avLst/>
          </a:prstGeom>
          <a:noFill/>
        </p:spPr>
        <p:txBody>
          <a:bodyPr wrap="none" rtlCol="0">
            <a:spAutoFit/>
          </a:bodyPr>
          <a:lstStyle/>
          <a:p>
            <a:pPr>
              <a:buNone/>
            </a:pPr>
            <a:r>
              <a:rPr lang="en-US" sz="1600" b="1" i="1" dirty="0" smtClean="0">
                <a:latin typeface="Garamond" pitchFamily="18" charset="0"/>
              </a:rPr>
              <a:t>“If I know he’s a salesman, I will evaluate his recommendations differently,…</a:t>
            </a:r>
          </a:p>
          <a:p>
            <a:pPr>
              <a:buNone/>
            </a:pPr>
            <a:r>
              <a:rPr lang="en-US" sz="1600" b="1" i="1" dirty="0" smtClean="0">
                <a:latin typeface="Garamond" pitchFamily="18" charset="0"/>
              </a:rPr>
              <a:t>  When he is an adviser, I don’t question him, I assume he is a better expert than I am.” </a:t>
            </a:r>
          </a:p>
          <a:p>
            <a:pPr>
              <a:buNone/>
            </a:pPr>
            <a:r>
              <a:rPr lang="en-US" sz="1600" b="1" i="1" dirty="0" smtClean="0">
                <a:latin typeface="Garamond" pitchFamily="18" charset="0"/>
              </a:rPr>
              <a:t>						Tamar Frankel, Boston University</a:t>
            </a:r>
            <a:endParaRPr lang="en-US" sz="1600" b="1" i="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066800"/>
          </a:xfrm>
        </p:spPr>
        <p:txBody>
          <a:bodyPr/>
          <a:lstStyle/>
          <a:p>
            <a:pPr algn="ctr"/>
            <a:r>
              <a:rPr lang="en-US" b="1" dirty="0" smtClean="0">
                <a:latin typeface="Garamond" pitchFamily="18" charset="0"/>
              </a:rPr>
              <a:t>Are you a Professional?</a:t>
            </a:r>
            <a:endParaRPr lang="en-US" b="1" dirty="0">
              <a:latin typeface="Garamond" pitchFamily="18" charset="0"/>
            </a:endParaRPr>
          </a:p>
        </p:txBody>
      </p:sp>
      <p:sp>
        <p:nvSpPr>
          <p:cNvPr id="3" name="Content Placeholder 2"/>
          <p:cNvSpPr>
            <a:spLocks noGrp="1"/>
          </p:cNvSpPr>
          <p:nvPr>
            <p:ph idx="1"/>
          </p:nvPr>
        </p:nvSpPr>
        <p:spPr>
          <a:xfrm>
            <a:off x="457200" y="2286000"/>
            <a:ext cx="8229600" cy="3429000"/>
          </a:xfrm>
        </p:spPr>
        <p:txBody>
          <a:bodyPr>
            <a:normAutofit lnSpcReduction="10000"/>
          </a:bodyPr>
          <a:lstStyle/>
          <a:p>
            <a:pPr>
              <a:lnSpc>
                <a:spcPct val="150000"/>
              </a:lnSpc>
            </a:pPr>
            <a:r>
              <a:rPr lang="en-US" sz="2400" dirty="0" smtClean="0">
                <a:latin typeface="Garamond" pitchFamily="18" charset="0"/>
              </a:rPr>
              <a:t>Expert and specialized knowledge</a:t>
            </a:r>
          </a:p>
          <a:p>
            <a:pPr>
              <a:lnSpc>
                <a:spcPct val="150000"/>
              </a:lnSpc>
            </a:pPr>
            <a:r>
              <a:rPr lang="en-US" sz="2400" dirty="0" smtClean="0">
                <a:latin typeface="Garamond" pitchFamily="18" charset="0"/>
              </a:rPr>
              <a:t>High quality work</a:t>
            </a:r>
          </a:p>
          <a:p>
            <a:pPr>
              <a:lnSpc>
                <a:spcPct val="150000"/>
              </a:lnSpc>
            </a:pPr>
            <a:r>
              <a:rPr lang="en-US" sz="2400" dirty="0" smtClean="0">
                <a:latin typeface="Garamond" pitchFamily="18" charset="0"/>
              </a:rPr>
              <a:t>The professional owes a higher duty to a client</a:t>
            </a:r>
          </a:p>
          <a:p>
            <a:pPr>
              <a:lnSpc>
                <a:spcPct val="150000"/>
              </a:lnSpc>
            </a:pPr>
            <a:r>
              <a:rPr lang="en-US" sz="2400" dirty="0" smtClean="0">
                <a:latin typeface="Garamond" pitchFamily="18" charset="0"/>
              </a:rPr>
              <a:t>Often the professional is required to put the interest of the client ahead of his own interests. </a:t>
            </a:r>
          </a:p>
          <a:p>
            <a:pPr>
              <a:lnSpc>
                <a:spcPct val="150000"/>
              </a:lnSpc>
            </a:pPr>
            <a:r>
              <a:rPr lang="en-US" sz="2400" dirty="0" smtClean="0">
                <a:latin typeface="Garamond" pitchFamily="18" charset="0"/>
              </a:rPr>
              <a:t>A high standard of professional ethics</a:t>
            </a:r>
          </a:p>
          <a:p>
            <a:endParaRPr lang="en-US" sz="2400" dirty="0" smtClean="0">
              <a:latin typeface="Garamond" pitchFamily="18" charset="0"/>
            </a:endParaRPr>
          </a:p>
          <a:p>
            <a:endParaRPr lang="en-US" dirty="0"/>
          </a:p>
        </p:txBody>
      </p:sp>
      <p:sp>
        <p:nvSpPr>
          <p:cNvPr id="4" name="TextBox 3"/>
          <p:cNvSpPr txBox="1"/>
          <p:nvPr/>
        </p:nvSpPr>
        <p:spPr>
          <a:xfrm>
            <a:off x="3429000" y="6172200"/>
            <a:ext cx="5537991" cy="584775"/>
          </a:xfrm>
          <a:prstGeom prst="rect">
            <a:avLst/>
          </a:prstGeom>
          <a:noFill/>
        </p:spPr>
        <p:txBody>
          <a:bodyPr wrap="none" rtlCol="0">
            <a:spAutoFit/>
          </a:bodyPr>
          <a:lstStyle/>
          <a:p>
            <a:r>
              <a:rPr lang="en-US" sz="1600" b="1" i="1" dirty="0" smtClean="0">
                <a:latin typeface="Garamond" pitchFamily="18" charset="0"/>
              </a:rPr>
              <a:t>You have to perform at a consistently higher level than others.</a:t>
            </a:r>
          </a:p>
          <a:p>
            <a:r>
              <a:rPr lang="en-US" sz="1600" b="1" i="1" dirty="0" smtClean="0">
                <a:latin typeface="Garamond" pitchFamily="18" charset="0"/>
              </a:rPr>
              <a:t> That's the mark of a true professional.   Joe </a:t>
            </a:r>
            <a:r>
              <a:rPr lang="en-US" sz="1600" b="1" i="1" dirty="0" err="1" smtClean="0">
                <a:latin typeface="Garamond" pitchFamily="18" charset="0"/>
              </a:rPr>
              <a:t>Paterno</a:t>
            </a:r>
            <a:r>
              <a:rPr lang="en-US" sz="1600" b="1" i="1" dirty="0" smtClean="0">
                <a:latin typeface="Garamond" pitchFamily="18" charset="0"/>
              </a:rPr>
              <a:t> </a:t>
            </a:r>
            <a:endParaRPr lang="en-US" sz="1600" b="1" i="1" dirty="0">
              <a:latin typeface="Garamond"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Garamond" pitchFamily="18" charset="0"/>
              </a:rPr>
              <a:t>AIF &amp; AIFA Code of Ethics</a:t>
            </a:r>
            <a:endParaRPr lang="en-US" b="1" dirty="0">
              <a:latin typeface="Garamond" pitchFamily="18" charset="0"/>
            </a:endParaRPr>
          </a:p>
        </p:txBody>
      </p:sp>
      <p:sp>
        <p:nvSpPr>
          <p:cNvPr id="3" name="Content Placeholder 2"/>
          <p:cNvSpPr>
            <a:spLocks noGrp="1"/>
          </p:cNvSpPr>
          <p:nvPr>
            <p:ph idx="1"/>
          </p:nvPr>
        </p:nvSpPr>
        <p:spPr>
          <a:xfrm>
            <a:off x="381000" y="2667000"/>
            <a:ext cx="8229600" cy="3084576"/>
          </a:xfrm>
        </p:spPr>
        <p:txBody>
          <a:bodyPr/>
          <a:lstStyle/>
          <a:p>
            <a:pPr>
              <a:spcBef>
                <a:spcPts val="1200"/>
              </a:spcBef>
            </a:pPr>
            <a:r>
              <a:rPr lang="en-US" sz="2500" b="1" i="1" dirty="0" smtClean="0">
                <a:latin typeface="Garamond" pitchFamily="18" charset="0"/>
              </a:rPr>
              <a:t>Act with honesty and integrity</a:t>
            </a:r>
            <a:r>
              <a:rPr lang="en-US" sz="2500" dirty="0" smtClean="0">
                <a:latin typeface="Garamond" pitchFamily="18" charset="0"/>
              </a:rPr>
              <a:t> and avoid conflicts of interest, real or perceived.</a:t>
            </a:r>
          </a:p>
          <a:p>
            <a:pPr>
              <a:spcBef>
                <a:spcPts val="1200"/>
              </a:spcBef>
            </a:pPr>
            <a:r>
              <a:rPr lang="en-US" sz="2500" dirty="0" smtClean="0">
                <a:latin typeface="Garamond" pitchFamily="18" charset="0"/>
              </a:rPr>
              <a:t>Ensure the timely and </a:t>
            </a:r>
            <a:r>
              <a:rPr lang="en-US" sz="2500" b="1" i="1" dirty="0" smtClean="0">
                <a:latin typeface="Garamond" pitchFamily="18" charset="0"/>
              </a:rPr>
              <a:t>understandable disclosure </a:t>
            </a:r>
            <a:r>
              <a:rPr lang="en-US" sz="2500" dirty="0" smtClean="0">
                <a:latin typeface="Garamond" pitchFamily="18" charset="0"/>
              </a:rPr>
              <a:t>of relevant information is accurate, complete, and objective.</a:t>
            </a:r>
          </a:p>
          <a:p>
            <a:pPr>
              <a:spcBef>
                <a:spcPts val="1200"/>
              </a:spcBef>
            </a:pPr>
            <a:r>
              <a:rPr lang="en-US" sz="2500" dirty="0" smtClean="0">
                <a:latin typeface="Garamond" pitchFamily="18" charset="0"/>
              </a:rPr>
              <a:t>Proactively promote and be a steward of ethical behavior…</a:t>
            </a:r>
          </a:p>
          <a:p>
            <a:pPr>
              <a:buNone/>
            </a:pPr>
            <a:endParaRPr lang="en-US" dirty="0"/>
          </a:p>
        </p:txBody>
      </p:sp>
      <p:sp>
        <p:nvSpPr>
          <p:cNvPr id="4" name="TextBox 3"/>
          <p:cNvSpPr txBox="1"/>
          <p:nvPr/>
        </p:nvSpPr>
        <p:spPr>
          <a:xfrm>
            <a:off x="4495800" y="6172200"/>
            <a:ext cx="4254754" cy="584775"/>
          </a:xfrm>
          <a:prstGeom prst="rect">
            <a:avLst/>
          </a:prstGeom>
          <a:noFill/>
        </p:spPr>
        <p:txBody>
          <a:bodyPr wrap="none" rtlCol="0">
            <a:spAutoFit/>
          </a:bodyPr>
          <a:lstStyle/>
          <a:p>
            <a:r>
              <a:rPr lang="en-US" sz="1600" b="1" i="1" dirty="0" smtClean="0">
                <a:latin typeface="Garamond" pitchFamily="18" charset="0"/>
              </a:rPr>
              <a:t>Where is there dignity unless there is honesty? </a:t>
            </a:r>
          </a:p>
          <a:p>
            <a:r>
              <a:rPr lang="en-US" sz="1600" b="1" i="1" dirty="0" smtClean="0">
                <a:latin typeface="Garamond" pitchFamily="18" charset="0"/>
              </a:rPr>
              <a:t>                                                                 Cicero</a:t>
            </a:r>
            <a:endParaRPr lang="en-US" sz="1600" b="1" i="1" dirty="0">
              <a:latin typeface="Garamond"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066800"/>
          </a:xfrm>
        </p:spPr>
        <p:txBody>
          <a:bodyPr/>
          <a:lstStyle/>
          <a:p>
            <a:pPr algn="ctr"/>
            <a:r>
              <a:rPr lang="en-US" b="1" dirty="0" smtClean="0">
                <a:latin typeface="Garamond" pitchFamily="18" charset="0"/>
              </a:rPr>
              <a:t>CFP Code of Ethics</a:t>
            </a:r>
            <a:endParaRPr lang="en-US" b="1" dirty="0">
              <a:latin typeface="Garamond" pitchFamily="18" charset="0"/>
            </a:endParaRPr>
          </a:p>
        </p:txBody>
      </p:sp>
      <p:sp>
        <p:nvSpPr>
          <p:cNvPr id="3" name="Content Placeholder 2"/>
          <p:cNvSpPr>
            <a:spLocks noGrp="1"/>
          </p:cNvSpPr>
          <p:nvPr>
            <p:ph idx="1"/>
          </p:nvPr>
        </p:nvSpPr>
        <p:spPr/>
        <p:txBody>
          <a:bodyPr>
            <a:normAutofit lnSpcReduction="10000"/>
          </a:bodyPr>
          <a:lstStyle/>
          <a:p>
            <a:r>
              <a:rPr lang="en-US" sz="2500" b="1" dirty="0" smtClean="0">
                <a:latin typeface="Garamond" pitchFamily="18" charset="0"/>
              </a:rPr>
              <a:t>Principle 1 - Integrity</a:t>
            </a:r>
          </a:p>
          <a:p>
            <a:pPr lvl="1">
              <a:spcBef>
                <a:spcPts val="600"/>
              </a:spcBef>
            </a:pPr>
            <a:r>
              <a:rPr lang="en-US" sz="2400" b="1" i="1" dirty="0" smtClean="0">
                <a:solidFill>
                  <a:schemeClr val="tx1"/>
                </a:solidFill>
                <a:latin typeface="Garamond" pitchFamily="18" charset="0"/>
              </a:rPr>
              <a:t>Integrity demands honesty and candor</a:t>
            </a:r>
            <a:r>
              <a:rPr lang="en-US" sz="2400" dirty="0" smtClean="0">
                <a:solidFill>
                  <a:schemeClr val="tx1"/>
                </a:solidFill>
                <a:latin typeface="Garamond" pitchFamily="18" charset="0"/>
              </a:rPr>
              <a:t>….</a:t>
            </a:r>
          </a:p>
          <a:p>
            <a:pPr lvl="1">
              <a:spcBef>
                <a:spcPts val="600"/>
              </a:spcBef>
            </a:pPr>
            <a:r>
              <a:rPr lang="en-US" sz="2400" dirty="0" err="1" smtClean="0">
                <a:solidFill>
                  <a:schemeClr val="tx1"/>
                </a:solidFill>
                <a:latin typeface="Garamond" pitchFamily="18" charset="0"/>
              </a:rPr>
              <a:t>Certificants</a:t>
            </a:r>
            <a:r>
              <a:rPr lang="en-US" sz="2400" dirty="0" smtClean="0">
                <a:solidFill>
                  <a:schemeClr val="tx1"/>
                </a:solidFill>
                <a:latin typeface="Garamond" pitchFamily="18" charset="0"/>
              </a:rPr>
              <a:t> are placed in positions of trust…</a:t>
            </a:r>
          </a:p>
          <a:p>
            <a:pPr lvl="1">
              <a:spcBef>
                <a:spcPts val="600"/>
              </a:spcBef>
            </a:pPr>
            <a:r>
              <a:rPr lang="en-US" sz="2400" dirty="0" smtClean="0">
                <a:solidFill>
                  <a:schemeClr val="tx1"/>
                </a:solidFill>
                <a:latin typeface="Garamond" pitchFamily="18" charset="0"/>
              </a:rPr>
              <a:t>Integrity cannot co-exist with deceit or subordination of one’s principles.</a:t>
            </a:r>
          </a:p>
          <a:p>
            <a:pPr lvl="1">
              <a:buNone/>
            </a:pPr>
            <a:endParaRPr lang="en-US" sz="1300" dirty="0" smtClean="0">
              <a:solidFill>
                <a:schemeClr val="tx1"/>
              </a:solidFill>
              <a:latin typeface="Garamond" pitchFamily="18" charset="0"/>
            </a:endParaRPr>
          </a:p>
          <a:p>
            <a:r>
              <a:rPr lang="en-US" sz="2500" b="1" dirty="0" smtClean="0">
                <a:latin typeface="Garamond" pitchFamily="18" charset="0"/>
              </a:rPr>
              <a:t>Principle 4 – Fairness</a:t>
            </a:r>
          </a:p>
          <a:p>
            <a:pPr lvl="1">
              <a:spcBef>
                <a:spcPts val="600"/>
              </a:spcBef>
            </a:pPr>
            <a:r>
              <a:rPr lang="en-US" sz="2400" dirty="0" smtClean="0">
                <a:solidFill>
                  <a:schemeClr val="tx1"/>
                </a:solidFill>
                <a:latin typeface="Garamond" pitchFamily="18" charset="0"/>
              </a:rPr>
              <a:t>Fairness requires impartiality, </a:t>
            </a:r>
            <a:r>
              <a:rPr lang="en-US" sz="2400" b="1" i="1" dirty="0" smtClean="0">
                <a:solidFill>
                  <a:schemeClr val="tx1"/>
                </a:solidFill>
                <a:latin typeface="Garamond" pitchFamily="18" charset="0"/>
              </a:rPr>
              <a:t>intellectual honesty </a:t>
            </a:r>
            <a:r>
              <a:rPr lang="en-US" sz="2400" dirty="0" smtClean="0">
                <a:solidFill>
                  <a:schemeClr val="tx1"/>
                </a:solidFill>
                <a:latin typeface="Garamond" pitchFamily="18" charset="0"/>
              </a:rPr>
              <a:t>and disclosure of material conflicts of interest.</a:t>
            </a:r>
          </a:p>
          <a:p>
            <a:pPr lvl="1">
              <a:spcBef>
                <a:spcPts val="600"/>
              </a:spcBef>
            </a:pPr>
            <a:r>
              <a:rPr lang="en-US" sz="2400" b="1" i="1" dirty="0" smtClean="0">
                <a:solidFill>
                  <a:schemeClr val="tx1"/>
                </a:solidFill>
                <a:latin typeface="Garamond" pitchFamily="18" charset="0"/>
              </a:rPr>
              <a:t>Fairness is treating others in the same fashion that you would want to be treated</a:t>
            </a:r>
            <a:r>
              <a:rPr lang="en-US" sz="2400" b="1" i="1" dirty="0" smtClean="0">
                <a:latin typeface="Garamond" pitchFamily="18" charset="0"/>
              </a:rPr>
              <a:t>.</a:t>
            </a:r>
          </a:p>
          <a:p>
            <a:pPr>
              <a:buNone/>
            </a:pPr>
            <a:endParaRPr lang="en-US" dirty="0" smtClean="0"/>
          </a:p>
          <a:p>
            <a:pPr lvl="1"/>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normAutofit fontScale="90000"/>
          </a:bodyPr>
          <a:lstStyle/>
          <a:p>
            <a:pPr algn="ctr"/>
            <a:r>
              <a:rPr lang="en-US" b="1" dirty="0" smtClean="0">
                <a:latin typeface="Garamond" pitchFamily="18" charset="0"/>
              </a:rPr>
              <a:t>ASPPA Code of Professional Conduct</a:t>
            </a:r>
            <a:endParaRPr lang="en-US" b="1" dirty="0">
              <a:latin typeface="Garamond" pitchFamily="18" charset="0"/>
            </a:endParaRPr>
          </a:p>
        </p:txBody>
      </p:sp>
      <p:sp>
        <p:nvSpPr>
          <p:cNvPr id="3" name="Content Placeholder 2"/>
          <p:cNvSpPr>
            <a:spLocks noGrp="1"/>
          </p:cNvSpPr>
          <p:nvPr>
            <p:ph idx="1"/>
          </p:nvPr>
        </p:nvSpPr>
        <p:spPr>
          <a:xfrm>
            <a:off x="152400" y="1905000"/>
            <a:ext cx="8534400" cy="4325112"/>
          </a:xfrm>
        </p:spPr>
        <p:txBody>
          <a:bodyPr>
            <a:normAutofit fontScale="92500"/>
          </a:bodyPr>
          <a:lstStyle/>
          <a:p>
            <a:r>
              <a:rPr lang="en-US" sz="2500" b="1" dirty="0" smtClean="0">
                <a:latin typeface="Garamond" pitchFamily="18" charset="0"/>
              </a:rPr>
              <a:t>Professional Integrity</a:t>
            </a:r>
          </a:p>
          <a:p>
            <a:pPr lvl="1"/>
            <a:r>
              <a:rPr lang="en-US" sz="2500" dirty="0" smtClean="0">
                <a:solidFill>
                  <a:schemeClr val="tx1"/>
                </a:solidFill>
                <a:latin typeface="Garamond" pitchFamily="18" charset="0"/>
              </a:rPr>
              <a:t>Shall perform services with </a:t>
            </a:r>
            <a:r>
              <a:rPr lang="en-US" sz="2500" b="1" i="1" dirty="0" smtClean="0">
                <a:solidFill>
                  <a:schemeClr val="tx1"/>
                </a:solidFill>
                <a:latin typeface="Garamond" pitchFamily="18" charset="0"/>
              </a:rPr>
              <a:t>honesty, integrity</a:t>
            </a:r>
            <a:r>
              <a:rPr lang="en-US" sz="2500" dirty="0" smtClean="0">
                <a:solidFill>
                  <a:schemeClr val="tx1"/>
                </a:solidFill>
                <a:latin typeface="Garamond" pitchFamily="18" charset="0"/>
              </a:rPr>
              <a:t>, skill and care.</a:t>
            </a:r>
          </a:p>
          <a:p>
            <a:pPr lvl="1">
              <a:buNone/>
            </a:pPr>
            <a:endParaRPr lang="en-US" sz="1000" dirty="0" smtClean="0">
              <a:solidFill>
                <a:schemeClr val="tx1"/>
              </a:solidFill>
              <a:latin typeface="Garamond" pitchFamily="18" charset="0"/>
            </a:endParaRPr>
          </a:p>
          <a:p>
            <a:r>
              <a:rPr lang="en-US" sz="2500" b="1" dirty="0" smtClean="0">
                <a:latin typeface="Garamond" pitchFamily="18" charset="0"/>
              </a:rPr>
              <a:t>Disclosure</a:t>
            </a:r>
          </a:p>
          <a:p>
            <a:pPr lvl="1"/>
            <a:r>
              <a:rPr lang="en-US" sz="2500" dirty="0" smtClean="0">
                <a:solidFill>
                  <a:schemeClr val="tx1"/>
                </a:solidFill>
                <a:latin typeface="Garamond" pitchFamily="18" charset="0"/>
              </a:rPr>
              <a:t>Shall make full &amp; timely disclosure…of all sources of compensation or other material consideration that the member or the member’s firm may receive…</a:t>
            </a:r>
          </a:p>
          <a:p>
            <a:pPr lvl="1">
              <a:buNone/>
            </a:pPr>
            <a:endParaRPr lang="en-US" sz="1200" dirty="0" smtClean="0">
              <a:solidFill>
                <a:schemeClr val="tx1"/>
              </a:solidFill>
              <a:latin typeface="Garamond" pitchFamily="18" charset="0"/>
            </a:endParaRPr>
          </a:p>
          <a:p>
            <a:r>
              <a:rPr lang="en-US" sz="2500" b="1" dirty="0" smtClean="0">
                <a:latin typeface="Garamond" pitchFamily="18" charset="0"/>
              </a:rPr>
              <a:t>Conflicts of Interest</a:t>
            </a:r>
          </a:p>
          <a:p>
            <a:pPr lvl="1"/>
            <a:r>
              <a:rPr lang="en-US" sz="2500" b="1" i="1" dirty="0" smtClean="0">
                <a:solidFill>
                  <a:schemeClr val="tx1"/>
                </a:solidFill>
                <a:latin typeface="Garamond" pitchFamily="18" charset="0"/>
              </a:rPr>
              <a:t>If the member is aware of any significant conflict between the interests of a principal and the interests of another party, the member should advise the principal of the conflict…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066800"/>
          </a:xfrm>
        </p:spPr>
        <p:txBody>
          <a:bodyPr>
            <a:noAutofit/>
          </a:bodyPr>
          <a:lstStyle/>
          <a:p>
            <a:pPr algn="ctr"/>
            <a:r>
              <a:rPr lang="en-US" b="1" dirty="0" smtClean="0">
                <a:latin typeface="Garamond" pitchFamily="18" charset="0"/>
              </a:rPr>
              <a:t>Fundamental Principles </a:t>
            </a:r>
            <a:br>
              <a:rPr lang="en-US" b="1" dirty="0" smtClean="0">
                <a:latin typeface="Garamond" pitchFamily="18" charset="0"/>
              </a:rPr>
            </a:br>
            <a:r>
              <a:rPr lang="en-US" b="1" dirty="0" smtClean="0">
                <a:latin typeface="Garamond" pitchFamily="18" charset="0"/>
              </a:rPr>
              <a:t>of Professional Investment Ethics</a:t>
            </a:r>
            <a:endParaRPr lang="en-US" b="1" dirty="0">
              <a:latin typeface="Garamond" pitchFamily="18" charset="0"/>
            </a:endParaRPr>
          </a:p>
        </p:txBody>
      </p:sp>
      <p:sp>
        <p:nvSpPr>
          <p:cNvPr id="3" name="Content Placeholder 2"/>
          <p:cNvSpPr>
            <a:spLocks noGrp="1"/>
          </p:cNvSpPr>
          <p:nvPr>
            <p:ph idx="1"/>
          </p:nvPr>
        </p:nvSpPr>
        <p:spPr>
          <a:xfrm>
            <a:off x="457200" y="2209800"/>
            <a:ext cx="8229600" cy="4517136"/>
          </a:xfrm>
        </p:spPr>
        <p:txBody>
          <a:bodyPr>
            <a:normAutofit/>
          </a:bodyPr>
          <a:lstStyle/>
          <a:p>
            <a:r>
              <a:rPr lang="en-US" sz="2400" b="1" dirty="0" smtClean="0">
                <a:latin typeface="Garamond" pitchFamily="18" charset="0"/>
              </a:rPr>
              <a:t>Ethical Understanding </a:t>
            </a:r>
            <a:r>
              <a:rPr lang="en-US" sz="2400" dirty="0" smtClean="0">
                <a:latin typeface="Garamond" pitchFamily="18" charset="0"/>
              </a:rPr>
              <a:t>– Because investments are complicated, </a:t>
            </a:r>
            <a:r>
              <a:rPr lang="en-US" sz="2400" b="1" i="1" dirty="0" smtClean="0">
                <a:latin typeface="Garamond" pitchFamily="18" charset="0"/>
              </a:rPr>
              <a:t>you have an obligation not to knowingly engage in an investment transaction either you or others do not sufficiently understand. This includes knowing the underlying source of returns or fess charged.</a:t>
            </a:r>
          </a:p>
          <a:p>
            <a:pPr>
              <a:buNone/>
            </a:pPr>
            <a:endParaRPr lang="en-US" sz="1800" dirty="0" smtClean="0">
              <a:latin typeface="Garamond" pitchFamily="18" charset="0"/>
            </a:endParaRPr>
          </a:p>
          <a:p>
            <a:r>
              <a:rPr lang="en-US" sz="2400" b="1" dirty="0" smtClean="0">
                <a:latin typeface="Garamond" pitchFamily="18" charset="0"/>
              </a:rPr>
              <a:t>Trust &amp; Fairness </a:t>
            </a:r>
            <a:r>
              <a:rPr lang="en-US" sz="2400" dirty="0" smtClean="0">
                <a:latin typeface="Garamond" pitchFamily="18" charset="0"/>
              </a:rPr>
              <a:t>– Because you are dealing with others’ money either directly or indirectly, </a:t>
            </a:r>
            <a:r>
              <a:rPr lang="en-US" sz="2400" b="1" i="1" dirty="0" smtClean="0">
                <a:latin typeface="Garamond" pitchFamily="18" charset="0"/>
              </a:rPr>
              <a:t>you have an obligation not to abuse the trust </a:t>
            </a:r>
            <a:r>
              <a:rPr lang="en-US" sz="2400" dirty="0" smtClean="0">
                <a:latin typeface="Garamond" pitchFamily="18" charset="0"/>
              </a:rPr>
              <a:t>that others have either explicitly or implicitly placed in you to treat them fairly.</a:t>
            </a:r>
          </a:p>
          <a:p>
            <a:pPr>
              <a:buNone/>
            </a:pPr>
            <a:r>
              <a:rPr lang="en-US" sz="2000" dirty="0" smtClean="0">
                <a:latin typeface="Garamond" pitchFamily="18" charset="0"/>
              </a:rPr>
              <a:t>						</a:t>
            </a:r>
            <a:r>
              <a:rPr lang="en-US" sz="1800" b="1" i="1" dirty="0" smtClean="0">
                <a:latin typeface="Garamond" pitchFamily="18" charset="0"/>
              </a:rPr>
              <a:t>Investment Ethics, Sarah Peck</a:t>
            </a:r>
          </a:p>
          <a:p>
            <a:endParaRPr lang="en-US" sz="2000" dirty="0" smtClean="0">
              <a:latin typeface="Garamond" pitchFamily="18" charset="0"/>
            </a:endParaRPr>
          </a:p>
          <a:p>
            <a:pPr>
              <a:buNone/>
            </a:pPr>
            <a:endParaRPr lang="en-US" sz="2000" dirty="0" smtClean="0">
              <a:latin typeface="Garamond" pitchFamily="18" charset="0"/>
            </a:endParaRPr>
          </a:p>
          <a:p>
            <a:pPr>
              <a:buNone/>
            </a:pPr>
            <a:endParaRPr lang="en-US" sz="2000" dirty="0">
              <a:latin typeface="Garamond"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066800"/>
          </a:xfrm>
        </p:spPr>
        <p:txBody>
          <a:bodyPr/>
          <a:lstStyle/>
          <a:p>
            <a:pPr algn="ctr"/>
            <a:r>
              <a:rPr lang="en-US" b="1" dirty="0" smtClean="0">
                <a:latin typeface="Garamond" pitchFamily="18" charset="0"/>
              </a:rPr>
              <a:t>Trust &amp; Fairness</a:t>
            </a:r>
            <a:endParaRPr lang="en-US" b="1" dirty="0">
              <a:latin typeface="Garamond" pitchFamily="18" charset="0"/>
            </a:endParaRPr>
          </a:p>
        </p:txBody>
      </p:sp>
      <p:sp>
        <p:nvSpPr>
          <p:cNvPr id="3" name="Content Placeholder 2"/>
          <p:cNvSpPr>
            <a:spLocks noGrp="1"/>
          </p:cNvSpPr>
          <p:nvPr>
            <p:ph idx="1"/>
          </p:nvPr>
        </p:nvSpPr>
        <p:spPr>
          <a:xfrm>
            <a:off x="457200" y="2057400"/>
            <a:ext cx="8229600" cy="4325112"/>
          </a:xfrm>
        </p:spPr>
        <p:txBody>
          <a:bodyPr/>
          <a:lstStyle/>
          <a:p>
            <a:endParaRPr lang="en-US" sz="2400" dirty="0" smtClean="0">
              <a:latin typeface="Garamond" pitchFamily="18" charset="0"/>
            </a:endParaRPr>
          </a:p>
          <a:p>
            <a:r>
              <a:rPr lang="en-US" sz="2400" dirty="0" smtClean="0">
                <a:latin typeface="Garamond" pitchFamily="18" charset="0"/>
              </a:rPr>
              <a:t>“A broker has a fiduciary duty to the client where the broker knows, or should have known, </a:t>
            </a:r>
            <a:r>
              <a:rPr lang="en-US" sz="2400" b="1" i="1" dirty="0" smtClean="0">
                <a:latin typeface="Garamond" pitchFamily="18" charset="0"/>
              </a:rPr>
              <a:t>that trust has been placed </a:t>
            </a:r>
            <a:r>
              <a:rPr lang="en-US" sz="2400" b="1" i="1" dirty="0" smtClean="0">
                <a:latin typeface="Garamond" pitchFamily="18" charset="0"/>
              </a:rPr>
              <a:t> </a:t>
            </a:r>
            <a:r>
              <a:rPr lang="en-US" sz="2400" dirty="0" smtClean="0">
                <a:latin typeface="Garamond" pitchFamily="18" charset="0"/>
              </a:rPr>
              <a:t>in </a:t>
            </a:r>
            <a:r>
              <a:rPr lang="en-US" sz="2400" dirty="0" smtClean="0">
                <a:latin typeface="Garamond" pitchFamily="18" charset="0"/>
              </a:rPr>
              <a:t>that broker.” </a:t>
            </a:r>
          </a:p>
          <a:p>
            <a:pPr>
              <a:buNone/>
            </a:pPr>
            <a:r>
              <a:rPr lang="en-US" sz="2400" dirty="0" smtClean="0">
                <a:latin typeface="Garamond" pitchFamily="18" charset="0"/>
              </a:rPr>
              <a:t>			</a:t>
            </a:r>
            <a:r>
              <a:rPr lang="en-US" sz="1800" b="1" i="1" dirty="0" smtClean="0">
                <a:latin typeface="Garamond" pitchFamily="18" charset="0"/>
              </a:rPr>
              <a:t>Gouger v. Bear Stearns, 823F. Supp. 282, 288 (E.D. Pa. 1993))</a:t>
            </a:r>
          </a:p>
          <a:p>
            <a:pPr>
              <a:buNone/>
            </a:pPr>
            <a:endParaRPr lang="en-US" sz="2000" dirty="0" smtClean="0">
              <a:latin typeface="Garamond" pitchFamily="18" charset="0"/>
            </a:endParaRPr>
          </a:p>
          <a:p>
            <a:pPr>
              <a:buNone/>
            </a:pPr>
            <a:endParaRPr lang="en-US" sz="2000" dirty="0" smtClean="0">
              <a:latin typeface="Garamond" pitchFamily="18" charset="0"/>
            </a:endParaRPr>
          </a:p>
          <a:p>
            <a:r>
              <a:rPr lang="en-US" sz="2400" b="1" i="1" dirty="0" smtClean="0">
                <a:latin typeface="Garamond" pitchFamily="18" charset="0"/>
              </a:rPr>
              <a:t>Trust and confidence </a:t>
            </a:r>
            <a:r>
              <a:rPr lang="en-US" sz="2400" dirty="0" smtClean="0">
                <a:latin typeface="Garamond" pitchFamily="18" charset="0"/>
              </a:rPr>
              <a:t>are the glue that holds the markets together. They're more important than money and more valuable than any commodity.</a:t>
            </a:r>
            <a:br>
              <a:rPr lang="en-US" sz="2400" dirty="0" smtClean="0">
                <a:latin typeface="Garamond" pitchFamily="18" charset="0"/>
              </a:rPr>
            </a:br>
            <a:r>
              <a:rPr lang="en-US" sz="2400" dirty="0" smtClean="0">
                <a:latin typeface="Garamond" pitchFamily="18" charset="0"/>
              </a:rPr>
              <a:t>				</a:t>
            </a:r>
            <a:r>
              <a:rPr lang="en-US" sz="1800" b="1" i="1" dirty="0" smtClean="0">
                <a:latin typeface="Garamond" pitchFamily="18" charset="0"/>
              </a:rPr>
              <a:t>Mary Shapiro, CEO, FINRA 10/14/08</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066800"/>
          </a:xfrm>
        </p:spPr>
        <p:txBody>
          <a:bodyPr>
            <a:normAutofit fontScale="90000"/>
          </a:bodyPr>
          <a:lstStyle/>
          <a:p>
            <a:pPr algn="ctr"/>
            <a:r>
              <a:rPr lang="en-US" b="1" dirty="0" smtClean="0">
                <a:latin typeface="Garamond" pitchFamily="18" charset="0"/>
              </a:rPr>
              <a:t>What is Fairness?</a:t>
            </a:r>
            <a:br>
              <a:rPr lang="en-US" b="1" dirty="0" smtClean="0">
                <a:latin typeface="Garamond" pitchFamily="18" charset="0"/>
              </a:rPr>
            </a:br>
            <a:r>
              <a:rPr lang="en-US" b="1" dirty="0" smtClean="0">
                <a:latin typeface="Garamond" pitchFamily="18" charset="0"/>
              </a:rPr>
              <a:t>Informed </a:t>
            </a:r>
            <a:r>
              <a:rPr lang="en-US" b="1" dirty="0" smtClean="0">
                <a:latin typeface="Garamond" pitchFamily="18" charset="0"/>
              </a:rPr>
              <a:t>Voluntary Consent</a:t>
            </a:r>
            <a:endParaRPr lang="en-US" b="1" dirty="0">
              <a:latin typeface="Garamond" pitchFamily="18" charset="0"/>
            </a:endParaRPr>
          </a:p>
        </p:txBody>
      </p:sp>
      <p:sp>
        <p:nvSpPr>
          <p:cNvPr id="3" name="Content Placeholder 2"/>
          <p:cNvSpPr>
            <a:spLocks noGrp="1"/>
          </p:cNvSpPr>
          <p:nvPr>
            <p:ph idx="1"/>
          </p:nvPr>
        </p:nvSpPr>
        <p:spPr>
          <a:xfrm>
            <a:off x="152400" y="2362200"/>
            <a:ext cx="8686800" cy="3276600"/>
          </a:xfrm>
        </p:spPr>
        <p:txBody>
          <a:bodyPr>
            <a:normAutofit/>
          </a:bodyPr>
          <a:lstStyle/>
          <a:p>
            <a:pPr marL="624078" indent="-514350">
              <a:buFont typeface="Arial" pitchFamily="34" charset="0"/>
              <a:buChar char="•"/>
            </a:pPr>
            <a:r>
              <a:rPr lang="en-US" sz="2400" dirty="0" smtClean="0">
                <a:latin typeface="Garamond" pitchFamily="18" charset="0"/>
              </a:rPr>
              <a:t>Both buyer &amp; seller understand what they are giving up and what they are receiving in return.</a:t>
            </a:r>
          </a:p>
          <a:p>
            <a:pPr marL="624078" indent="-514350">
              <a:buFont typeface="Arial" pitchFamily="34" charset="0"/>
              <a:buChar char="•"/>
            </a:pPr>
            <a:endParaRPr lang="en-US" sz="1200" dirty="0" smtClean="0">
              <a:latin typeface="Garamond" pitchFamily="18" charset="0"/>
            </a:endParaRPr>
          </a:p>
          <a:p>
            <a:pPr marL="624078" indent="-514350">
              <a:buFont typeface="Arial" pitchFamily="34" charset="0"/>
              <a:buChar char="•"/>
            </a:pPr>
            <a:r>
              <a:rPr lang="en-US" sz="2400" dirty="0" smtClean="0">
                <a:latin typeface="Garamond" pitchFamily="18" charset="0"/>
              </a:rPr>
              <a:t>Nether buyer nor seller is compelled to enter into the exchange as a result of coercion, severely restricted alternatives, or other constraints on their ability to choose.</a:t>
            </a:r>
          </a:p>
          <a:p>
            <a:pPr marL="624078" indent="-514350">
              <a:buFont typeface="Arial" pitchFamily="34" charset="0"/>
              <a:buChar char="•"/>
            </a:pPr>
            <a:endParaRPr lang="en-US" sz="1200" dirty="0" smtClean="0">
              <a:latin typeface="Garamond" pitchFamily="18" charset="0"/>
            </a:endParaRPr>
          </a:p>
          <a:p>
            <a:pPr marL="624078" indent="-514350">
              <a:buFont typeface="Arial" pitchFamily="34" charset="0"/>
              <a:buChar char="•"/>
            </a:pPr>
            <a:r>
              <a:rPr lang="en-US" sz="2400" dirty="0" smtClean="0">
                <a:latin typeface="Garamond" pitchFamily="18" charset="0"/>
              </a:rPr>
              <a:t>Both </a:t>
            </a:r>
            <a:r>
              <a:rPr lang="en-US" sz="2400" dirty="0" smtClean="0">
                <a:latin typeface="Garamond" pitchFamily="18" charset="0"/>
              </a:rPr>
              <a:t>buyer and seller are able at the time of the exchange to make rational judgments about its costs &amp; benefits.</a:t>
            </a:r>
            <a:endParaRPr lang="en-US" sz="2400" dirty="0">
              <a:latin typeface="Garamond" pitchFamily="18" charset="0"/>
            </a:endParaRPr>
          </a:p>
        </p:txBody>
      </p:sp>
      <p:sp>
        <p:nvSpPr>
          <p:cNvPr id="4" name="TextBox 3"/>
          <p:cNvSpPr txBox="1"/>
          <p:nvPr/>
        </p:nvSpPr>
        <p:spPr>
          <a:xfrm>
            <a:off x="3200400" y="5638800"/>
            <a:ext cx="5676747" cy="369332"/>
          </a:xfrm>
          <a:prstGeom prst="rect">
            <a:avLst/>
          </a:prstGeom>
          <a:noFill/>
        </p:spPr>
        <p:txBody>
          <a:bodyPr wrap="none" rtlCol="0">
            <a:spAutoFit/>
          </a:bodyPr>
          <a:lstStyle/>
          <a:p>
            <a:r>
              <a:rPr lang="en-US" b="1" i="1" dirty="0" smtClean="0">
                <a:latin typeface="Garamond" pitchFamily="18" charset="0"/>
              </a:rPr>
              <a:t>A Modal Evaluation of Sales Practices, David M. Holley</a:t>
            </a:r>
            <a:endParaRPr lang="en-US" b="1" i="1" dirty="0">
              <a:latin typeface="Garamond"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Garamond" pitchFamily="18" charset="0"/>
              </a:rPr>
              <a:t>401k </a:t>
            </a:r>
            <a:r>
              <a:rPr lang="en-US" b="1" dirty="0" smtClean="0">
                <a:latin typeface="Garamond" pitchFamily="18" charset="0"/>
              </a:rPr>
              <a:t>Industry Ethical </a:t>
            </a:r>
            <a:r>
              <a:rPr lang="en-US" b="1" dirty="0" smtClean="0">
                <a:latin typeface="Garamond" pitchFamily="18" charset="0"/>
              </a:rPr>
              <a:t>Issues </a:t>
            </a:r>
            <a:endParaRPr lang="en-US" b="1" dirty="0">
              <a:latin typeface="Garamond" pitchFamily="18" charset="0"/>
            </a:endParaRPr>
          </a:p>
        </p:txBody>
      </p:sp>
      <p:sp>
        <p:nvSpPr>
          <p:cNvPr id="3" name="Content Placeholder 2"/>
          <p:cNvSpPr>
            <a:spLocks noGrp="1"/>
          </p:cNvSpPr>
          <p:nvPr>
            <p:ph idx="1"/>
          </p:nvPr>
        </p:nvSpPr>
        <p:spPr/>
        <p:txBody>
          <a:bodyPr>
            <a:normAutofit/>
          </a:bodyPr>
          <a:lstStyle/>
          <a:p>
            <a:pPr>
              <a:lnSpc>
                <a:spcPct val="150000"/>
              </a:lnSpc>
            </a:pPr>
            <a:r>
              <a:rPr lang="en-US" dirty="0" smtClean="0"/>
              <a:t> </a:t>
            </a:r>
            <a:r>
              <a:rPr lang="en-US" sz="2400" dirty="0" smtClean="0">
                <a:latin typeface="Garamond" pitchFamily="18" charset="0"/>
              </a:rPr>
              <a:t>Fees, Expenses &amp; </a:t>
            </a:r>
            <a:r>
              <a:rPr lang="en-US" sz="2400" dirty="0" smtClean="0">
                <a:latin typeface="Garamond" pitchFamily="18" charset="0"/>
              </a:rPr>
              <a:t>Compensation</a:t>
            </a:r>
          </a:p>
          <a:p>
            <a:pPr>
              <a:lnSpc>
                <a:spcPct val="150000"/>
              </a:lnSpc>
            </a:pPr>
            <a:r>
              <a:rPr lang="en-US" sz="2400" dirty="0" smtClean="0">
                <a:latin typeface="Garamond" pitchFamily="18" charset="0"/>
              </a:rPr>
              <a:t> </a:t>
            </a:r>
            <a:r>
              <a:rPr lang="en-US" sz="2400" dirty="0" smtClean="0">
                <a:latin typeface="Garamond" pitchFamily="18" charset="0"/>
              </a:rPr>
              <a:t>Pilfering &amp; Paltering</a:t>
            </a:r>
          </a:p>
          <a:p>
            <a:pPr>
              <a:lnSpc>
                <a:spcPct val="150000"/>
              </a:lnSpc>
            </a:pPr>
            <a:r>
              <a:rPr lang="en-US" sz="2400" dirty="0" smtClean="0">
                <a:latin typeface="Garamond" pitchFamily="18" charset="0"/>
              </a:rPr>
              <a:t>Disclosure </a:t>
            </a:r>
            <a:r>
              <a:rPr lang="en-US" sz="2400" dirty="0" smtClean="0">
                <a:latin typeface="Garamond" pitchFamily="18" charset="0"/>
              </a:rPr>
              <a:t>&amp; Transparency of Disclosure</a:t>
            </a:r>
          </a:p>
          <a:p>
            <a:pPr>
              <a:lnSpc>
                <a:spcPct val="150000"/>
              </a:lnSpc>
            </a:pPr>
            <a:r>
              <a:rPr lang="en-US" sz="2400" dirty="0" smtClean="0">
                <a:latin typeface="Garamond" pitchFamily="18" charset="0"/>
              </a:rPr>
              <a:t>Fiduciary </a:t>
            </a:r>
            <a:r>
              <a:rPr lang="en-US" sz="2400" dirty="0" smtClean="0">
                <a:latin typeface="Garamond" pitchFamily="18" charset="0"/>
              </a:rPr>
              <a:t>Warranties</a:t>
            </a:r>
          </a:p>
          <a:p>
            <a:pPr>
              <a:lnSpc>
                <a:spcPct val="150000"/>
              </a:lnSpc>
            </a:pPr>
            <a:r>
              <a:rPr lang="en-US" sz="2400" dirty="0" smtClean="0">
                <a:latin typeface="Garamond" pitchFamily="18" charset="0"/>
              </a:rPr>
              <a:t>Moral Courage</a:t>
            </a:r>
            <a:endParaRPr lang="en-US" sz="2400" dirty="0" smtClean="0">
              <a:latin typeface="Garamond" pitchFamily="18" charset="0"/>
            </a:endParaRPr>
          </a:p>
          <a:p>
            <a:endParaRPr lang="en-US" dirty="0" smtClean="0"/>
          </a:p>
        </p:txBody>
      </p:sp>
      <p:sp>
        <p:nvSpPr>
          <p:cNvPr id="5" name="TextBox 4"/>
          <p:cNvSpPr txBox="1"/>
          <p:nvPr/>
        </p:nvSpPr>
        <p:spPr>
          <a:xfrm>
            <a:off x="533400" y="6096000"/>
            <a:ext cx="8365752" cy="523220"/>
          </a:xfrm>
          <a:prstGeom prst="rect">
            <a:avLst/>
          </a:prstGeom>
          <a:noFill/>
        </p:spPr>
        <p:txBody>
          <a:bodyPr wrap="none" rtlCol="0">
            <a:spAutoFit/>
          </a:bodyPr>
          <a:lstStyle/>
          <a:p>
            <a:r>
              <a:rPr lang="en-US" sz="1400" dirty="0" smtClean="0">
                <a:latin typeface="Garamond" pitchFamily="18" charset="0"/>
              </a:rPr>
              <a:t>"</a:t>
            </a:r>
            <a:r>
              <a:rPr lang="en-US" sz="1400" b="1" i="1" dirty="0" smtClean="0">
                <a:latin typeface="Garamond" pitchFamily="18" charset="0"/>
              </a:rPr>
              <a:t>It is difficult to get a man to understand something when his salary depends on his not understanding it." </a:t>
            </a:r>
            <a:br>
              <a:rPr lang="en-US" sz="1400" b="1" i="1" dirty="0" smtClean="0">
                <a:latin typeface="Garamond" pitchFamily="18" charset="0"/>
              </a:rPr>
            </a:br>
            <a:r>
              <a:rPr lang="en-US" sz="1400" b="1" i="1" dirty="0" smtClean="0">
                <a:latin typeface="Garamond" pitchFamily="18" charset="0"/>
              </a:rPr>
              <a:t>	</a:t>
            </a:r>
            <a:r>
              <a:rPr lang="en-US" sz="1400" b="1" i="1" dirty="0" smtClean="0">
                <a:latin typeface="Garamond" pitchFamily="18" charset="0"/>
              </a:rPr>
              <a:t>						           </a:t>
            </a:r>
            <a:r>
              <a:rPr lang="en-US" sz="1400" b="1" i="1" dirty="0" smtClean="0">
                <a:latin typeface="Garamond" pitchFamily="18" charset="0"/>
              </a:rPr>
              <a:t>Upton Sinclair</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990600"/>
            <a:ext cx="8763000" cy="955675"/>
          </a:xfrm>
        </p:spPr>
        <p:txBody>
          <a:bodyPr>
            <a:normAutofit/>
          </a:bodyPr>
          <a:lstStyle/>
          <a:p>
            <a:pPr algn="ctr"/>
            <a:r>
              <a:rPr lang="en-US" sz="3600" b="1" dirty="0" smtClean="0">
                <a:latin typeface="Garamond" pitchFamily="18" charset="0"/>
              </a:rPr>
              <a:t> Fees, Expenses &amp; Compensation</a:t>
            </a:r>
            <a:endParaRPr lang="en-US" sz="3600" dirty="0"/>
          </a:p>
        </p:txBody>
      </p:sp>
      <p:sp>
        <p:nvSpPr>
          <p:cNvPr id="4" name="Rectangle 3"/>
          <p:cNvSpPr/>
          <p:nvPr/>
        </p:nvSpPr>
        <p:spPr>
          <a:xfrm>
            <a:off x="304800" y="2743200"/>
            <a:ext cx="8458200" cy="3157788"/>
          </a:xfrm>
          <a:prstGeom prst="rect">
            <a:avLst/>
          </a:prstGeom>
        </p:spPr>
        <p:txBody>
          <a:bodyPr wrap="square">
            <a:spAutoFit/>
          </a:bodyPr>
          <a:lstStyle/>
          <a:p>
            <a:pPr eaLnBrk="1" hangingPunct="1">
              <a:lnSpc>
                <a:spcPct val="150000"/>
              </a:lnSpc>
              <a:spcAft>
                <a:spcPts val="0"/>
              </a:spcAft>
            </a:pPr>
            <a:r>
              <a:rPr lang="en-US" sz="2400" dirty="0" smtClean="0">
                <a:latin typeface="Garamond" pitchFamily="18" charset="0"/>
              </a:rPr>
              <a:t>“A fiduciary shall discharge his duties . . . for the </a:t>
            </a:r>
            <a:r>
              <a:rPr lang="en-US" sz="2400" b="1" i="1" dirty="0" smtClean="0">
                <a:latin typeface="Garamond" pitchFamily="18" charset="0"/>
              </a:rPr>
              <a:t>exclusive purpose </a:t>
            </a:r>
            <a:r>
              <a:rPr lang="en-US" sz="2400" dirty="0" smtClean="0">
                <a:latin typeface="Garamond" pitchFamily="18" charset="0"/>
              </a:rPr>
              <a:t>of:</a:t>
            </a:r>
          </a:p>
          <a:p>
            <a:pPr lvl="1">
              <a:lnSpc>
                <a:spcPct val="150000"/>
              </a:lnSpc>
              <a:spcAft>
                <a:spcPts val="0"/>
              </a:spcAft>
            </a:pPr>
            <a:r>
              <a:rPr lang="en-US" sz="2400" dirty="0" smtClean="0">
                <a:latin typeface="Garamond" pitchFamily="18" charset="0"/>
              </a:rPr>
              <a:t>(</a:t>
            </a:r>
            <a:r>
              <a:rPr lang="en-US" sz="2400" dirty="0" err="1" smtClean="0">
                <a:latin typeface="Garamond" pitchFamily="18" charset="0"/>
              </a:rPr>
              <a:t>i</a:t>
            </a:r>
            <a:r>
              <a:rPr lang="en-US" sz="2400" dirty="0" smtClean="0">
                <a:latin typeface="Garamond" pitchFamily="18" charset="0"/>
              </a:rPr>
              <a:t>) providing benefits to participants and their beneficiaries; and</a:t>
            </a:r>
          </a:p>
          <a:p>
            <a:pPr lvl="1">
              <a:lnSpc>
                <a:spcPct val="150000"/>
              </a:lnSpc>
              <a:spcAft>
                <a:spcPts val="0"/>
              </a:spcAft>
            </a:pPr>
            <a:r>
              <a:rPr lang="en-US" sz="2400" dirty="0" smtClean="0">
                <a:latin typeface="Garamond" pitchFamily="18" charset="0"/>
              </a:rPr>
              <a:t>(ii) defraying </a:t>
            </a:r>
            <a:r>
              <a:rPr lang="en-US" sz="2400" b="1" i="1" dirty="0" smtClean="0">
                <a:latin typeface="Garamond" pitchFamily="18" charset="0"/>
              </a:rPr>
              <a:t>reasonable expenses</a:t>
            </a:r>
            <a:r>
              <a:rPr lang="en-US" sz="2400" b="1" dirty="0" smtClean="0">
                <a:latin typeface="Garamond" pitchFamily="18" charset="0"/>
              </a:rPr>
              <a:t> </a:t>
            </a:r>
            <a:r>
              <a:rPr lang="en-US" sz="2400" dirty="0" smtClean="0">
                <a:latin typeface="Garamond" pitchFamily="18" charset="0"/>
              </a:rPr>
              <a:t>of administering the plan...” </a:t>
            </a:r>
          </a:p>
          <a:p>
            <a:pPr lvl="1">
              <a:lnSpc>
                <a:spcPct val="150000"/>
              </a:lnSpc>
              <a:spcAft>
                <a:spcPts val="0"/>
              </a:spcAft>
            </a:pPr>
            <a:r>
              <a:rPr lang="en-US" sz="2400" b="1" dirty="0" smtClean="0">
                <a:latin typeface="Garamond" pitchFamily="18" charset="0"/>
              </a:rPr>
              <a:t>	</a:t>
            </a:r>
          </a:p>
          <a:p>
            <a:pPr lvl="1" algn="r">
              <a:lnSpc>
                <a:spcPct val="80000"/>
              </a:lnSpc>
              <a:spcBef>
                <a:spcPts val="0"/>
              </a:spcBef>
              <a:spcAft>
                <a:spcPts val="600"/>
              </a:spcAft>
              <a:buNone/>
            </a:pPr>
            <a:r>
              <a:rPr lang="en-US" sz="2400" b="1" dirty="0" smtClean="0">
                <a:latin typeface="Garamond" pitchFamily="18" charset="0"/>
              </a:rPr>
              <a:t>	</a:t>
            </a:r>
            <a:r>
              <a:rPr lang="en-US" sz="2400" b="1" i="1" dirty="0" smtClean="0">
                <a:latin typeface="Garamond" pitchFamily="18" charset="0"/>
              </a:rPr>
              <a:t>ERISA §404(a)(1)(A)</a:t>
            </a:r>
          </a:p>
        </p:txBody>
      </p:sp>
      <p:sp>
        <p:nvSpPr>
          <p:cNvPr id="5" name="TextBox 4"/>
          <p:cNvSpPr txBox="1"/>
          <p:nvPr/>
        </p:nvSpPr>
        <p:spPr>
          <a:xfrm>
            <a:off x="152400" y="6172200"/>
            <a:ext cx="4403193" cy="615553"/>
          </a:xfrm>
          <a:prstGeom prst="rect">
            <a:avLst/>
          </a:prstGeom>
          <a:noFill/>
        </p:spPr>
        <p:txBody>
          <a:bodyPr wrap="none" rtlCol="0">
            <a:spAutoFit/>
          </a:bodyPr>
          <a:lstStyle/>
          <a:p>
            <a:r>
              <a:rPr lang="en-US" sz="1700" b="1" i="1" dirty="0" smtClean="0">
                <a:latin typeface="Garamond" pitchFamily="18" charset="0"/>
              </a:rPr>
              <a:t>Rather fail with honor than succeed by fraud. </a:t>
            </a:r>
            <a:br>
              <a:rPr lang="en-US" sz="1700" b="1" i="1" dirty="0" smtClean="0">
                <a:latin typeface="Garamond" pitchFamily="18" charset="0"/>
              </a:rPr>
            </a:br>
            <a:r>
              <a:rPr lang="en-US" sz="1700" b="1" i="1" dirty="0" smtClean="0">
                <a:latin typeface="Garamond" pitchFamily="18" charset="0"/>
              </a:rPr>
              <a:t>                                                           Sophocles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09600"/>
            <a:ext cx="8534400" cy="990600"/>
          </a:xfrm>
        </p:spPr>
        <p:txBody>
          <a:bodyPr>
            <a:normAutofit/>
          </a:bodyPr>
          <a:lstStyle/>
          <a:p>
            <a:pPr algn="ctr">
              <a:defRPr/>
            </a:pPr>
            <a:r>
              <a:rPr lang="en-US" sz="3600" b="1" dirty="0" smtClean="0">
                <a:latin typeface="Garamond" pitchFamily="18" charset="0"/>
              </a:rPr>
              <a:t>Fees, Expenses &amp; Compensation</a:t>
            </a:r>
            <a:endParaRPr lang="en-US" sz="3600" b="1" dirty="0">
              <a:effectLst>
                <a:outerShdw blurRad="38100" dist="38100" dir="2700000" algn="tl">
                  <a:srgbClr val="000000">
                    <a:alpha val="43137"/>
                  </a:srgbClr>
                </a:outerShdw>
              </a:effectLst>
              <a:latin typeface="Garamond" pitchFamily="18" charset="0"/>
            </a:endParaRPr>
          </a:p>
        </p:txBody>
      </p:sp>
      <p:sp>
        <p:nvSpPr>
          <p:cNvPr id="3" name="Content Placeholder 2"/>
          <p:cNvSpPr>
            <a:spLocks noGrp="1"/>
          </p:cNvSpPr>
          <p:nvPr>
            <p:ph idx="1"/>
          </p:nvPr>
        </p:nvSpPr>
        <p:spPr>
          <a:xfrm>
            <a:off x="304800" y="1905000"/>
            <a:ext cx="8610600" cy="4572000"/>
          </a:xfrm>
        </p:spPr>
        <p:txBody>
          <a:bodyPr>
            <a:normAutofit/>
          </a:bodyPr>
          <a:lstStyle/>
          <a:p>
            <a:pPr>
              <a:lnSpc>
                <a:spcPct val="120000"/>
              </a:lnSpc>
              <a:spcBef>
                <a:spcPts val="600"/>
              </a:spcBef>
              <a:buFontTx/>
              <a:buNone/>
              <a:defRPr/>
            </a:pPr>
            <a:r>
              <a:rPr lang="en-US" sz="2400" dirty="0" smtClean="0">
                <a:latin typeface="Garamond" pitchFamily="18" charset="0"/>
              </a:rPr>
              <a:t>	</a:t>
            </a:r>
            <a:r>
              <a:rPr lang="en-US" sz="2200" dirty="0" smtClean="0">
                <a:latin typeface="Garamond" pitchFamily="18" charset="0"/>
              </a:rPr>
              <a:t>“assure that the </a:t>
            </a:r>
            <a:r>
              <a:rPr lang="en-US" sz="2200" b="1" i="1" dirty="0" smtClean="0">
                <a:latin typeface="Garamond" pitchFamily="18" charset="0"/>
              </a:rPr>
              <a:t>compensation</a:t>
            </a:r>
            <a:r>
              <a:rPr lang="en-US" sz="2200" dirty="0" smtClean="0">
                <a:latin typeface="Garamond" pitchFamily="18" charset="0"/>
              </a:rPr>
              <a:t> paid directly or indirectly by [a plan to a service provider] is reasonable, taking into account the services provided to the plan as well as any other </a:t>
            </a:r>
            <a:r>
              <a:rPr lang="en-US" sz="2200" b="1" i="1" dirty="0" smtClean="0">
                <a:latin typeface="Garamond" pitchFamily="18" charset="0"/>
              </a:rPr>
              <a:t>fees or compensation </a:t>
            </a:r>
            <a:r>
              <a:rPr lang="en-US" sz="2200" dirty="0" smtClean="0">
                <a:latin typeface="Garamond" pitchFamily="18" charset="0"/>
              </a:rPr>
              <a:t>received by [the service provider] in connection with the investment of plan assets. </a:t>
            </a:r>
            <a:r>
              <a:rPr lang="en-US" sz="2200" b="1" i="1" dirty="0" smtClean="0">
                <a:latin typeface="Garamond" pitchFamily="18" charset="0"/>
              </a:rPr>
              <a:t>The responsible plan fiduciaries therefore must obtain sufficient information regarding any fees or other compensation that [the service provider] receives with respect to the plans investments ….to make an informed decision whether the [service providers] compensation for services is no more than reasonable.”  </a:t>
            </a:r>
          </a:p>
          <a:p>
            <a:pPr algn="r">
              <a:lnSpc>
                <a:spcPct val="120000"/>
              </a:lnSpc>
              <a:spcBef>
                <a:spcPts val="600"/>
              </a:spcBef>
              <a:buFontTx/>
              <a:buNone/>
              <a:defRPr/>
            </a:pPr>
            <a:r>
              <a:rPr lang="en-US" sz="2200" i="1" dirty="0" smtClean="0">
                <a:latin typeface="Garamond" pitchFamily="18" charset="0"/>
              </a:rPr>
              <a:t>		     </a:t>
            </a:r>
            <a:r>
              <a:rPr lang="en-US" sz="2200" b="1" i="1" dirty="0" smtClean="0">
                <a:latin typeface="Garamond" pitchFamily="18" charset="0"/>
              </a:rPr>
              <a:t>DOL - Frost (97-15A) and Aetna (97-16A)</a:t>
            </a:r>
            <a:r>
              <a:rPr lang="en-US" sz="2200" b="1" dirty="0" smtClean="0">
                <a:latin typeface="Garamond" pitchFamily="18" charset="0"/>
              </a:rPr>
              <a:t>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pPr algn="ctr"/>
            <a:r>
              <a:rPr lang="en-US" b="1" i="1" dirty="0" smtClean="0">
                <a:latin typeface="Garamond" pitchFamily="18" charset="0"/>
              </a:rPr>
              <a:t>Participants’ &amp; 401k Fees</a:t>
            </a:r>
            <a:endParaRPr lang="en-US" b="1" i="1" dirty="0">
              <a:latin typeface="Garamond" pitchFamily="18" charset="0"/>
            </a:endParaRPr>
          </a:p>
        </p:txBody>
      </p:sp>
      <p:sp>
        <p:nvSpPr>
          <p:cNvPr id="3" name="Content Placeholder 2"/>
          <p:cNvSpPr>
            <a:spLocks noGrp="1"/>
          </p:cNvSpPr>
          <p:nvPr>
            <p:ph idx="1"/>
          </p:nvPr>
        </p:nvSpPr>
        <p:spPr>
          <a:xfrm>
            <a:off x="457200" y="1676400"/>
            <a:ext cx="8229600" cy="3733800"/>
          </a:xfrm>
        </p:spPr>
        <p:txBody>
          <a:bodyPr>
            <a:normAutofit fontScale="92500" lnSpcReduction="10000"/>
          </a:bodyPr>
          <a:lstStyle/>
          <a:p>
            <a:r>
              <a:rPr lang="en-US" sz="2400" dirty="0" smtClean="0">
                <a:latin typeface="Garamond" pitchFamily="18" charset="0"/>
              </a:rPr>
              <a:t>There are over 72 million 401k participants in America invested in more than 483,000 plans which contain over $3 trillion in assets.</a:t>
            </a:r>
          </a:p>
          <a:p>
            <a:endParaRPr lang="en-US" sz="2400" dirty="0" smtClean="0">
              <a:latin typeface="Garamond" pitchFamily="18" charset="0"/>
            </a:endParaRPr>
          </a:p>
          <a:p>
            <a:r>
              <a:rPr lang="en-US" sz="2400" dirty="0" smtClean="0">
                <a:latin typeface="Garamond" pitchFamily="18" charset="0"/>
              </a:rPr>
              <a:t>71%  Believed they paid no fees</a:t>
            </a:r>
          </a:p>
          <a:p>
            <a:pPr>
              <a:buNone/>
            </a:pPr>
            <a:endParaRPr lang="en-US" sz="1000" dirty="0" smtClean="0">
              <a:latin typeface="Garamond" pitchFamily="18" charset="0"/>
            </a:endParaRPr>
          </a:p>
          <a:p>
            <a:r>
              <a:rPr lang="en-US" sz="2400" dirty="0" smtClean="0">
                <a:latin typeface="Garamond" pitchFamily="18" charset="0"/>
              </a:rPr>
              <a:t>81%  Believed it was very important/somewhat important in making investment decisions</a:t>
            </a:r>
          </a:p>
          <a:p>
            <a:pPr>
              <a:buNone/>
            </a:pPr>
            <a:r>
              <a:rPr lang="en-US" sz="1800" b="1" i="1" dirty="0" smtClean="0">
                <a:latin typeface="Garamond" pitchFamily="18" charset="0"/>
              </a:rPr>
              <a:t>		         401(k) Participants’ Awareness and Understanding of Fees, AARP, 2011</a:t>
            </a:r>
          </a:p>
          <a:p>
            <a:pPr>
              <a:buNone/>
            </a:pPr>
            <a:endParaRPr lang="en-US" sz="1800" b="1" i="1" dirty="0" smtClean="0">
              <a:latin typeface="Garamond" pitchFamily="18" charset="0"/>
            </a:endParaRPr>
          </a:p>
          <a:p>
            <a:pPr>
              <a:buNone/>
            </a:pPr>
            <a:r>
              <a:rPr lang="en-US" sz="1800" b="1" i="1" dirty="0" smtClean="0">
                <a:latin typeface="Garamond" pitchFamily="18" charset="0"/>
              </a:rPr>
              <a:t>“…</a:t>
            </a:r>
            <a:r>
              <a:rPr lang="en-US" sz="2600" dirty="0" smtClean="0">
                <a:latin typeface="Garamond" pitchFamily="18" charset="0"/>
              </a:rPr>
              <a:t>several billion dollars of revenue-sharing fees are being hidden annually from plan sponsors and plan participants…”</a:t>
            </a:r>
            <a:r>
              <a:rPr lang="en-US" sz="1800" b="1" i="1" dirty="0" smtClean="0">
                <a:latin typeface="Garamond" pitchFamily="18" charset="0"/>
              </a:rPr>
              <a:t> </a:t>
            </a:r>
          </a:p>
          <a:p>
            <a:pPr>
              <a:buNone/>
            </a:pPr>
            <a:r>
              <a:rPr lang="en-US" sz="1800" b="1" i="1" dirty="0" smtClean="0">
                <a:latin typeface="Garamond" pitchFamily="18" charset="0"/>
              </a:rPr>
              <a:t>				                Jay Sanders,  The CPA Journal, NYSSCPA, 2005</a:t>
            </a:r>
          </a:p>
          <a:p>
            <a:endParaRPr lang="en-US" dirty="0" smtClean="0"/>
          </a:p>
          <a:p>
            <a:endParaRPr lang="en-US" dirty="0" smtClean="0"/>
          </a:p>
          <a:p>
            <a:endParaRPr lang="en-US" dirty="0"/>
          </a:p>
        </p:txBody>
      </p:sp>
      <p:sp>
        <p:nvSpPr>
          <p:cNvPr id="4" name="TextBox 3"/>
          <p:cNvSpPr txBox="1"/>
          <p:nvPr/>
        </p:nvSpPr>
        <p:spPr>
          <a:xfrm>
            <a:off x="152400" y="5934670"/>
            <a:ext cx="8839200" cy="877163"/>
          </a:xfrm>
          <a:prstGeom prst="rect">
            <a:avLst/>
          </a:prstGeom>
          <a:noFill/>
        </p:spPr>
        <p:txBody>
          <a:bodyPr wrap="square" rtlCol="0">
            <a:spAutoFit/>
          </a:bodyPr>
          <a:lstStyle/>
          <a:p>
            <a:r>
              <a:rPr lang="en-US" sz="1700" b="1" i="1" dirty="0" smtClean="0">
                <a:latin typeface="Garamond" pitchFamily="18" charset="0"/>
              </a:rPr>
              <a:t>“There is an undisputable fact of investing:   Gross returns of a given investment, minus</a:t>
            </a:r>
          </a:p>
          <a:p>
            <a:r>
              <a:rPr lang="en-US" sz="1700" b="1" i="1" dirty="0" smtClean="0">
                <a:latin typeface="Garamond" pitchFamily="18" charset="0"/>
              </a:rPr>
              <a:t> the costs of financial intermediation, equal the net returns actually delivered to investors.”</a:t>
            </a:r>
          </a:p>
          <a:p>
            <a:r>
              <a:rPr lang="en-US" sz="1700" b="1" i="1" dirty="0" smtClean="0">
                <a:latin typeface="Garamond" pitchFamily="18" charset="0"/>
              </a:rPr>
              <a:t>					                                Jack </a:t>
            </a:r>
            <a:r>
              <a:rPr lang="en-US" sz="1700" b="1" i="1" dirty="0" err="1" smtClean="0">
                <a:latin typeface="Garamond" pitchFamily="18" charset="0"/>
              </a:rPr>
              <a:t>Bogle</a:t>
            </a:r>
            <a:r>
              <a:rPr lang="en-US" sz="1700" b="1" i="1" dirty="0" smtClean="0">
                <a:latin typeface="Garamond" pitchFamily="18" charset="0"/>
              </a:rPr>
              <a:t>, Vanguard</a:t>
            </a:r>
            <a:endParaRPr lang="en-US" sz="1700" b="1" i="1"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534400" cy="990600"/>
          </a:xfrm>
        </p:spPr>
        <p:txBody>
          <a:bodyPr/>
          <a:lstStyle/>
          <a:p>
            <a:pPr algn="ctr">
              <a:defRPr/>
            </a:pPr>
            <a:r>
              <a:rPr lang="en-US" sz="3600" b="1" dirty="0" smtClean="0">
                <a:latin typeface="Garamond" pitchFamily="18" charset="0"/>
              </a:rPr>
              <a:t>Why does it matter to the participant?</a:t>
            </a:r>
            <a:endParaRPr lang="en-US" sz="3600" b="1" dirty="0">
              <a:latin typeface="Garamond" pitchFamily="18" charset="0"/>
            </a:endParaRPr>
          </a:p>
        </p:txBody>
      </p:sp>
      <p:pic>
        <p:nvPicPr>
          <p:cNvPr id="6147" name="Content Placeholder 3" descr="bucket.jpg"/>
          <p:cNvPicPr>
            <a:picLocks noGrp="1" noChangeAspect="1"/>
          </p:cNvPicPr>
          <p:nvPr>
            <p:ph idx="1"/>
          </p:nvPr>
        </p:nvPicPr>
        <p:blipFill>
          <a:blip r:embed="rId2" cstate="print"/>
          <a:srcRect/>
          <a:stretch>
            <a:fillRect/>
          </a:stretch>
        </p:blipFill>
        <p:spPr>
          <a:xfrm>
            <a:off x="2895600" y="1828800"/>
            <a:ext cx="3467100" cy="3235325"/>
          </a:xfrm>
        </p:spPr>
      </p:pic>
      <p:sp>
        <p:nvSpPr>
          <p:cNvPr id="6" name="Rounded Rectangular Callout 5"/>
          <p:cNvSpPr/>
          <p:nvPr/>
        </p:nvSpPr>
        <p:spPr>
          <a:xfrm>
            <a:off x="762000" y="1676400"/>
            <a:ext cx="1676400" cy="838200"/>
          </a:xfrm>
          <a:prstGeom prst="wedgeRoundRectCallout">
            <a:avLst>
              <a:gd name="adj1" fmla="val 71894"/>
              <a:gd name="adj2" fmla="val -14268"/>
              <a:gd name="adj3" fmla="val 16667"/>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49" name="TextBox 4"/>
          <p:cNvSpPr txBox="1">
            <a:spLocks noChangeArrowheads="1"/>
          </p:cNvSpPr>
          <p:nvPr/>
        </p:nvSpPr>
        <p:spPr bwMode="auto">
          <a:xfrm>
            <a:off x="838200" y="1752600"/>
            <a:ext cx="1547813" cy="646113"/>
          </a:xfrm>
          <a:prstGeom prst="rect">
            <a:avLst/>
          </a:prstGeom>
          <a:noFill/>
          <a:ln w="9525">
            <a:noFill/>
            <a:miter lim="800000"/>
            <a:headEnd/>
            <a:tailEnd/>
          </a:ln>
        </p:spPr>
        <p:txBody>
          <a:bodyPr wrap="none">
            <a:spAutoFit/>
          </a:bodyPr>
          <a:lstStyle/>
          <a:p>
            <a:r>
              <a:rPr lang="en-US" b="1">
                <a:latin typeface="Garamond" pitchFamily="18" charset="0"/>
              </a:rPr>
              <a:t>Participant</a:t>
            </a:r>
          </a:p>
          <a:p>
            <a:r>
              <a:rPr lang="en-US" b="1">
                <a:latin typeface="Garamond" pitchFamily="18" charset="0"/>
              </a:rPr>
              <a:t>Contributions</a:t>
            </a:r>
          </a:p>
        </p:txBody>
      </p:sp>
      <p:sp>
        <p:nvSpPr>
          <p:cNvPr id="7" name="Rounded Rectangular Callout 6"/>
          <p:cNvSpPr/>
          <p:nvPr/>
        </p:nvSpPr>
        <p:spPr>
          <a:xfrm>
            <a:off x="7162800" y="4724400"/>
            <a:ext cx="1143000" cy="917575"/>
          </a:xfrm>
          <a:prstGeom prst="wedgeRoundRectCallout">
            <a:avLst>
              <a:gd name="adj1" fmla="val -140833"/>
              <a:gd name="adj2" fmla="val -38661"/>
              <a:gd name="adj3" fmla="val 16667"/>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tx1"/>
                </a:solidFill>
                <a:latin typeface="Garamond" pitchFamily="18" charset="0"/>
              </a:rPr>
              <a:t>Excess</a:t>
            </a:r>
          </a:p>
          <a:p>
            <a:pPr algn="ctr">
              <a:defRPr/>
            </a:pPr>
            <a:r>
              <a:rPr lang="en-US" b="1" dirty="0">
                <a:solidFill>
                  <a:schemeClr val="tx1"/>
                </a:solidFill>
                <a:latin typeface="Garamond" pitchFamily="18" charset="0"/>
              </a:rPr>
              <a:t>Fees</a:t>
            </a:r>
          </a:p>
        </p:txBody>
      </p:sp>
      <p:sp>
        <p:nvSpPr>
          <p:cNvPr id="8" name="Rounded Rectangular Callout 7"/>
          <p:cNvSpPr/>
          <p:nvPr/>
        </p:nvSpPr>
        <p:spPr>
          <a:xfrm>
            <a:off x="2514600" y="3352800"/>
            <a:ext cx="1371600" cy="1143000"/>
          </a:xfrm>
          <a:prstGeom prst="wedgeRoundRectCallout">
            <a:avLst>
              <a:gd name="adj1" fmla="val 101303"/>
              <a:gd name="adj2" fmla="val -42050"/>
              <a:gd name="adj3" fmla="val 16667"/>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smtClean="0">
                <a:solidFill>
                  <a:schemeClr val="tx1"/>
                </a:solidFill>
                <a:latin typeface="Garamond" pitchFamily="18" charset="0"/>
              </a:rPr>
              <a:t>Assets</a:t>
            </a:r>
            <a:endParaRPr lang="en-US" b="1" dirty="0">
              <a:solidFill>
                <a:schemeClr val="tx1"/>
              </a:solidFill>
              <a:latin typeface="Garamond" pitchFamily="18" charset="0"/>
            </a:endParaRPr>
          </a:p>
          <a:p>
            <a:pPr algn="ctr">
              <a:defRPr/>
            </a:pPr>
            <a:r>
              <a:rPr lang="en-US" b="1" dirty="0" smtClean="0">
                <a:solidFill>
                  <a:schemeClr val="tx1"/>
                </a:solidFill>
                <a:latin typeface="Garamond" pitchFamily="18" charset="0"/>
              </a:rPr>
              <a:t>Needed to</a:t>
            </a:r>
            <a:endParaRPr lang="en-US" b="1" dirty="0">
              <a:solidFill>
                <a:schemeClr val="tx1"/>
              </a:solidFill>
              <a:latin typeface="Garamond" pitchFamily="18" charset="0"/>
            </a:endParaRPr>
          </a:p>
          <a:p>
            <a:pPr algn="ctr">
              <a:defRPr/>
            </a:pPr>
            <a:r>
              <a:rPr lang="en-US" b="1" dirty="0" smtClean="0">
                <a:solidFill>
                  <a:schemeClr val="tx1"/>
                </a:solidFill>
                <a:latin typeface="Garamond" pitchFamily="18" charset="0"/>
              </a:rPr>
              <a:t>Retire</a:t>
            </a:r>
            <a:endParaRPr lang="en-US" b="1" dirty="0">
              <a:solidFill>
                <a:schemeClr val="tx1"/>
              </a:solidFill>
              <a:latin typeface="Garamond" pitchFamily="18" charset="0"/>
            </a:endParaRPr>
          </a:p>
        </p:txBody>
      </p:sp>
      <p:sp>
        <p:nvSpPr>
          <p:cNvPr id="9" name="Rounded Rectangular Callout 8"/>
          <p:cNvSpPr/>
          <p:nvPr/>
        </p:nvSpPr>
        <p:spPr>
          <a:xfrm>
            <a:off x="6553200" y="2895600"/>
            <a:ext cx="1219200" cy="914400"/>
          </a:xfrm>
          <a:prstGeom prst="wedgeRoundRectCallout">
            <a:avLst>
              <a:gd name="adj1" fmla="val -111667"/>
              <a:gd name="adj2" fmla="val 60278"/>
              <a:gd name="adj3" fmla="val 16667"/>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tx1"/>
                </a:solidFill>
                <a:latin typeface="Garamond" pitchFamily="18" charset="0"/>
              </a:rPr>
              <a:t>Current</a:t>
            </a:r>
          </a:p>
          <a:p>
            <a:pPr algn="ctr">
              <a:defRPr/>
            </a:pPr>
            <a:r>
              <a:rPr lang="en-US" b="1" dirty="0" smtClean="0">
                <a:solidFill>
                  <a:schemeClr val="tx1"/>
                </a:solidFill>
                <a:latin typeface="Garamond" pitchFamily="18" charset="0"/>
              </a:rPr>
              <a:t>401k</a:t>
            </a:r>
            <a:endParaRPr lang="en-US" b="1" dirty="0">
              <a:solidFill>
                <a:schemeClr val="tx1"/>
              </a:solidFill>
              <a:latin typeface="Garamond" pitchFamily="18" charset="0"/>
            </a:endParaRPr>
          </a:p>
          <a:p>
            <a:pPr algn="ctr">
              <a:defRPr/>
            </a:pPr>
            <a:r>
              <a:rPr lang="en-US" b="1" dirty="0" smtClean="0">
                <a:solidFill>
                  <a:schemeClr val="tx1"/>
                </a:solidFill>
                <a:latin typeface="Garamond" pitchFamily="18" charset="0"/>
              </a:rPr>
              <a:t>Balance</a:t>
            </a:r>
            <a:endParaRPr lang="en-US" b="1" dirty="0">
              <a:solidFill>
                <a:schemeClr val="tx1"/>
              </a:solidFill>
              <a:latin typeface="Garamond" pitchFamily="18" charset="0"/>
            </a:endParaRPr>
          </a:p>
        </p:txBody>
      </p:sp>
      <p:sp>
        <p:nvSpPr>
          <p:cNvPr id="6153" name="TextBox 9"/>
          <p:cNvSpPr txBox="1">
            <a:spLocks noChangeArrowheads="1"/>
          </p:cNvSpPr>
          <p:nvPr/>
        </p:nvSpPr>
        <p:spPr bwMode="auto">
          <a:xfrm>
            <a:off x="0" y="5657671"/>
            <a:ext cx="7772400" cy="1200329"/>
          </a:xfrm>
          <a:prstGeom prst="rect">
            <a:avLst/>
          </a:prstGeom>
          <a:noFill/>
          <a:ln w="9525">
            <a:noFill/>
            <a:miter lim="800000"/>
            <a:headEnd/>
            <a:tailEnd/>
          </a:ln>
        </p:spPr>
        <p:txBody>
          <a:bodyPr wrap="square">
            <a:spAutoFit/>
          </a:bodyPr>
          <a:lstStyle/>
          <a:p>
            <a:r>
              <a:rPr lang="en-US" sz="2400" dirty="0" smtClean="0">
                <a:latin typeface="Garamond" pitchFamily="18" charset="0"/>
              </a:rPr>
              <a:t>1% in excess fees over the average American’s working lifetime, reduces their nest egg at retirement by 28%.                </a:t>
            </a:r>
          </a:p>
          <a:p>
            <a:r>
              <a:rPr lang="en-US" sz="2400" b="1" i="1" dirty="0" smtClean="0">
                <a:latin typeface="Garamond" pitchFamily="18" charset="0"/>
              </a:rPr>
              <a:t>						</a:t>
            </a:r>
            <a:r>
              <a:rPr lang="en-US" b="1" i="1" dirty="0" smtClean="0">
                <a:latin typeface="Garamond" pitchFamily="18" charset="0"/>
              </a:rPr>
              <a:t>DOL, </a:t>
            </a:r>
            <a:r>
              <a:rPr lang="en-US" b="1" i="1" dirty="0" smtClean="0">
                <a:latin typeface="Garamond" pitchFamily="18" charset="0"/>
              </a:rPr>
              <a:t>EBSA Website</a:t>
            </a:r>
            <a:endParaRPr lang="en-US" b="1" i="1" dirty="0">
              <a:latin typeface="Garamond"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fontScale="90000"/>
          </a:bodyPr>
          <a:lstStyle/>
          <a:p>
            <a:pPr algn="ctr">
              <a:defRPr/>
            </a:pPr>
            <a:r>
              <a:rPr lang="en-US" sz="3600" b="1" dirty="0" smtClean="0">
                <a:latin typeface="Garamond" pitchFamily="18" charset="0"/>
              </a:rPr>
              <a:t>Why does this matter to </a:t>
            </a:r>
            <a:r>
              <a:rPr lang="en-US" sz="3600" b="1" dirty="0" smtClean="0">
                <a:latin typeface="Garamond" pitchFamily="18" charset="0"/>
              </a:rPr>
              <a:t>the Plan Sponsor</a:t>
            </a:r>
            <a:r>
              <a:rPr lang="en-US" sz="3600" b="1" dirty="0" smtClean="0">
                <a:latin typeface="Garamond" pitchFamily="18" charset="0"/>
              </a:rPr>
              <a:t>?</a:t>
            </a:r>
            <a:endParaRPr lang="en-US" sz="3600" b="1" dirty="0">
              <a:latin typeface="Garamond" pitchFamily="18" charset="0"/>
            </a:endParaRPr>
          </a:p>
        </p:txBody>
      </p:sp>
      <p:sp>
        <p:nvSpPr>
          <p:cNvPr id="3" name="Content Placeholder 2"/>
          <p:cNvSpPr>
            <a:spLocks noGrp="1"/>
          </p:cNvSpPr>
          <p:nvPr>
            <p:ph idx="1"/>
          </p:nvPr>
        </p:nvSpPr>
        <p:spPr>
          <a:xfrm>
            <a:off x="228600" y="1676400"/>
            <a:ext cx="8686800" cy="5029200"/>
          </a:xfrm>
        </p:spPr>
        <p:txBody>
          <a:bodyPr>
            <a:normAutofit fontScale="25000" lnSpcReduction="20000"/>
          </a:bodyPr>
          <a:lstStyle/>
          <a:p>
            <a:pPr>
              <a:lnSpc>
                <a:spcPct val="120000"/>
              </a:lnSpc>
              <a:spcBef>
                <a:spcPts val="300"/>
              </a:spcBef>
              <a:defRPr/>
            </a:pPr>
            <a:endParaRPr lang="en-US" sz="4400" dirty="0" smtClean="0">
              <a:latin typeface="Garamond" pitchFamily="18" charset="0"/>
            </a:endParaRPr>
          </a:p>
          <a:p>
            <a:pPr>
              <a:lnSpc>
                <a:spcPct val="120000"/>
              </a:lnSpc>
              <a:spcBef>
                <a:spcPts val="300"/>
              </a:spcBef>
              <a:defRPr/>
            </a:pPr>
            <a:r>
              <a:rPr lang="en-US" sz="8000" dirty="0" smtClean="0">
                <a:latin typeface="Garamond" pitchFamily="18" charset="0"/>
              </a:rPr>
              <a:t>A fiduciary is </a:t>
            </a:r>
            <a:r>
              <a:rPr lang="en-US" sz="8000" b="1" i="1" dirty="0" smtClean="0">
                <a:latin typeface="Garamond" pitchFamily="18" charset="0"/>
              </a:rPr>
              <a:t>personally liable </a:t>
            </a:r>
            <a:r>
              <a:rPr lang="en-US" sz="8000" dirty="0" smtClean="0">
                <a:latin typeface="Garamond" pitchFamily="18" charset="0"/>
              </a:rPr>
              <a:t>for any losses the plan incurs by reason of its breach. A fiduciary who has breached its duty is liable to restore to the plan any profits the fiduciary made through its use of plan assets and for any other equitable or remedial relief deemed appropriate by the court, including removal of the fiduciary.      </a:t>
            </a:r>
          </a:p>
          <a:p>
            <a:pPr>
              <a:lnSpc>
                <a:spcPct val="120000"/>
              </a:lnSpc>
              <a:spcBef>
                <a:spcPts val="300"/>
              </a:spcBef>
              <a:buNone/>
              <a:defRPr/>
            </a:pPr>
            <a:r>
              <a:rPr lang="en-US" sz="8000" dirty="0" smtClean="0">
                <a:latin typeface="Garamond" pitchFamily="18" charset="0"/>
              </a:rPr>
              <a:t>								 </a:t>
            </a:r>
            <a:r>
              <a:rPr lang="en-US" sz="7200" b="1" i="1" dirty="0" smtClean="0">
                <a:latin typeface="Garamond" pitchFamily="18" charset="0"/>
              </a:rPr>
              <a:t>ERISA § 409</a:t>
            </a:r>
          </a:p>
          <a:p>
            <a:pPr>
              <a:lnSpc>
                <a:spcPct val="120000"/>
              </a:lnSpc>
              <a:spcBef>
                <a:spcPts val="300"/>
              </a:spcBef>
              <a:defRPr/>
            </a:pPr>
            <a:endParaRPr lang="en-US" sz="8000" b="1" i="1" dirty="0" smtClean="0">
              <a:latin typeface="Garamond" pitchFamily="18" charset="0"/>
            </a:endParaRPr>
          </a:p>
          <a:p>
            <a:pPr>
              <a:lnSpc>
                <a:spcPct val="120000"/>
              </a:lnSpc>
              <a:spcBef>
                <a:spcPts val="600"/>
              </a:spcBef>
            </a:pPr>
            <a:r>
              <a:rPr lang="en-US" sz="8000" dirty="0" smtClean="0">
                <a:latin typeface="Garamond" pitchFamily="18" charset="0"/>
              </a:rPr>
              <a:t>The DOL has taken the position that fiduciaries have a duty to know and evaluate indirect payments. In performing that evaluation, fiduciaries need to consider whether the total amounts received, directly and indirectly, by their service providers are reasonable. Further, fiduciaries must evaluate whether the payments cause potential conflicts of interest and, if so, whether the plan and participants are protected from those conflicts…</a:t>
            </a:r>
            <a:r>
              <a:rPr lang="en-US" sz="8000" b="1" i="1" dirty="0" smtClean="0">
                <a:latin typeface="Garamond" pitchFamily="18" charset="0"/>
              </a:rPr>
              <a:t>The failure to evaluate those issues is a fiduciary breach.</a:t>
            </a:r>
          </a:p>
          <a:p>
            <a:pPr lvl="0" algn="r">
              <a:lnSpc>
                <a:spcPct val="120000"/>
              </a:lnSpc>
              <a:buNone/>
            </a:pPr>
            <a:r>
              <a:rPr lang="en-US" sz="6200" i="1" dirty="0" smtClean="0">
                <a:latin typeface="Garamond" pitchFamily="18" charset="0"/>
              </a:rPr>
              <a:t>			</a:t>
            </a:r>
            <a:r>
              <a:rPr lang="en-US" sz="7200" b="1" i="1" dirty="0" smtClean="0">
                <a:latin typeface="Garamond" pitchFamily="18" charset="0"/>
              </a:rPr>
              <a:t>Revenue Sharing: What Is It , Fred </a:t>
            </a:r>
            <a:r>
              <a:rPr lang="en-US" sz="7200" b="1" i="1" dirty="0" err="1" smtClean="0">
                <a:latin typeface="Garamond" pitchFamily="18" charset="0"/>
              </a:rPr>
              <a:t>Reish</a:t>
            </a:r>
            <a:endParaRPr lang="en-US" sz="7200" b="1" i="1" dirty="0" smtClean="0">
              <a:latin typeface="Garamond" pitchFamily="18" charset="0"/>
            </a:endParaRPr>
          </a:p>
          <a:p>
            <a:pPr>
              <a:lnSpc>
                <a:spcPct val="120000"/>
              </a:lnSpc>
              <a:spcBef>
                <a:spcPts val="300"/>
              </a:spcBef>
              <a:buFontTx/>
              <a:buNone/>
              <a:defRPr/>
            </a:pPr>
            <a:r>
              <a:rPr lang="en-US" sz="1500" dirty="0" smtClean="0">
                <a:latin typeface="Garamond" pitchFamily="18" charset="0"/>
              </a:rPr>
              <a:t>	</a:t>
            </a:r>
          </a:p>
          <a:p>
            <a:pPr>
              <a:lnSpc>
                <a:spcPct val="120000"/>
              </a:lnSpc>
              <a:spcBef>
                <a:spcPts val="300"/>
              </a:spcBef>
              <a:buFontTx/>
              <a:buNone/>
              <a:defRPr/>
            </a:pPr>
            <a:endParaRPr lang="en-US" b="1" i="1" dirty="0" smtClean="0">
              <a:latin typeface="Garamond" pitchFamily="18" charset="0"/>
            </a:endParaRPr>
          </a:p>
          <a:p>
            <a:pPr algn="r">
              <a:lnSpc>
                <a:spcPct val="120000"/>
              </a:lnSpc>
              <a:spcBef>
                <a:spcPts val="300"/>
              </a:spcBef>
              <a:buFontTx/>
              <a:buNone/>
              <a:defRPr/>
            </a:pPr>
            <a:endParaRPr lang="en-US" b="1" i="1" dirty="0" smtClean="0">
              <a:latin typeface="Garamond" pitchFamily="18" charset="0"/>
            </a:endParaRPr>
          </a:p>
          <a:p>
            <a:pPr>
              <a:lnSpc>
                <a:spcPct val="120000"/>
              </a:lnSpc>
              <a:spcBef>
                <a:spcPts val="300"/>
              </a:spcBef>
              <a:buFontTx/>
              <a:buNone/>
              <a:defRPr/>
            </a:pPr>
            <a:endParaRPr lang="en-US" sz="2800" dirty="0" smtClean="0">
              <a:latin typeface="Garamond"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4"/>
          <p:cNvSpPr txBox="1">
            <a:spLocks noChangeArrowheads="1"/>
          </p:cNvSpPr>
          <p:nvPr/>
        </p:nvSpPr>
        <p:spPr bwMode="auto">
          <a:xfrm>
            <a:off x="6238875" y="4616450"/>
            <a:ext cx="2905125" cy="830263"/>
          </a:xfrm>
          <a:prstGeom prst="rect">
            <a:avLst/>
          </a:prstGeom>
          <a:noFill/>
          <a:ln w="9525">
            <a:noFill/>
            <a:miter lim="800000"/>
            <a:headEnd/>
            <a:tailEnd/>
          </a:ln>
        </p:spPr>
        <p:txBody>
          <a:bodyPr wrap="none">
            <a:spAutoFit/>
          </a:bodyPr>
          <a:lstStyle/>
          <a:p>
            <a:r>
              <a:rPr lang="en-US" sz="2400" b="1" i="1">
                <a:latin typeface="Garamond" pitchFamily="18" charset="0"/>
              </a:rPr>
              <a:t>Newark Star-Ledger </a:t>
            </a:r>
          </a:p>
          <a:p>
            <a:r>
              <a:rPr lang="en-US" sz="2400" b="1" i="1">
                <a:latin typeface="Garamond" pitchFamily="18" charset="0"/>
              </a:rPr>
              <a:t>August  2010</a:t>
            </a:r>
          </a:p>
        </p:txBody>
      </p:sp>
      <p:pic>
        <p:nvPicPr>
          <p:cNvPr id="8195" name="Content Placeholder 7" descr="Fiduciary Law Suit Ad C.jpg"/>
          <p:cNvPicPr>
            <a:picLocks noGrp="1" noChangeAspect="1"/>
          </p:cNvPicPr>
          <p:nvPr>
            <p:ph idx="1"/>
          </p:nvPr>
        </p:nvPicPr>
        <p:blipFill>
          <a:blip r:embed="rId2" cstate="print"/>
          <a:srcRect/>
          <a:stretch>
            <a:fillRect/>
          </a:stretch>
        </p:blipFill>
        <p:spPr>
          <a:xfrm>
            <a:off x="1554889" y="762000"/>
            <a:ext cx="4566511" cy="5943600"/>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VampireFees.jpg"/>
          <p:cNvPicPr>
            <a:picLocks noGrp="1" noChangeAspect="1"/>
          </p:cNvPicPr>
          <p:nvPr>
            <p:ph idx="1"/>
          </p:nvPr>
        </p:nvPicPr>
        <p:blipFill>
          <a:blip r:embed="rId2" cstate="print"/>
          <a:stretch>
            <a:fillRect/>
          </a:stretch>
        </p:blipFill>
        <p:spPr>
          <a:xfrm>
            <a:off x="1219200" y="914400"/>
            <a:ext cx="6723256" cy="5607543"/>
          </a:xfr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a:normAutofit/>
          </a:bodyPr>
          <a:lstStyle/>
          <a:p>
            <a:pPr algn="ctr"/>
            <a:r>
              <a:rPr lang="en-US" b="1" dirty="0" smtClean="0">
                <a:effectLst>
                  <a:outerShdw blurRad="38100" dist="38100" dir="2700000" algn="tl">
                    <a:srgbClr val="000000">
                      <a:alpha val="43137"/>
                    </a:srgbClr>
                  </a:outerShdw>
                </a:effectLst>
                <a:latin typeface="Garamond" pitchFamily="18" charset="0"/>
              </a:rPr>
              <a:t>Two Ethical Issues</a:t>
            </a:r>
            <a:endParaRPr lang="en-US" sz="4000" b="1" dirty="0">
              <a:effectLst>
                <a:outerShdw blurRad="38100" dist="38100" dir="2700000" algn="tl">
                  <a:srgbClr val="000000">
                    <a:alpha val="43137"/>
                  </a:srgbClr>
                </a:outerShdw>
              </a:effectLst>
              <a:latin typeface="Garamond" pitchFamily="18" charset="0"/>
            </a:endParaRPr>
          </a:p>
        </p:txBody>
      </p:sp>
      <p:sp>
        <p:nvSpPr>
          <p:cNvPr id="3" name="Content Placeholder 2"/>
          <p:cNvSpPr>
            <a:spLocks noGrp="1"/>
          </p:cNvSpPr>
          <p:nvPr>
            <p:ph idx="1"/>
          </p:nvPr>
        </p:nvSpPr>
        <p:spPr>
          <a:xfrm>
            <a:off x="457200" y="2362200"/>
            <a:ext cx="8229600" cy="3657600"/>
          </a:xfrm>
        </p:spPr>
        <p:txBody>
          <a:bodyPr>
            <a:normAutofit/>
          </a:bodyPr>
          <a:lstStyle/>
          <a:p>
            <a:pPr>
              <a:buNone/>
            </a:pPr>
            <a:r>
              <a:rPr lang="en-US" sz="2400" dirty="0" smtClean="0">
                <a:latin typeface="Garamond" pitchFamily="18" charset="0"/>
              </a:rPr>
              <a:t>	Failure </a:t>
            </a:r>
            <a:r>
              <a:rPr lang="en-US" sz="2400" dirty="0" smtClean="0">
                <a:latin typeface="Garamond" pitchFamily="18" charset="0"/>
              </a:rPr>
              <a:t>or refusal to fully disclose fees, expenses, revenue sharing, and other hidden costs is causing hundreds of thousands of 401(k) and similar plans to operate outside the realm of fiduciary prudence, </a:t>
            </a:r>
            <a:r>
              <a:rPr lang="en-US" sz="2400" b="1" i="1" dirty="0" smtClean="0">
                <a:latin typeface="Garamond" pitchFamily="18" charset="0"/>
              </a:rPr>
              <a:t>unknowingly engage in prohibited transactions, </a:t>
            </a:r>
            <a:r>
              <a:rPr lang="en-US" sz="2400" dirty="0" smtClean="0">
                <a:latin typeface="Garamond" pitchFamily="18" charset="0"/>
              </a:rPr>
              <a:t>and </a:t>
            </a:r>
            <a:r>
              <a:rPr lang="en-US" sz="2400" b="1" i="1" dirty="0" smtClean="0">
                <a:latin typeface="Garamond" pitchFamily="18" charset="0"/>
              </a:rPr>
              <a:t>unnecessarily erode the future benefits belonging to participants </a:t>
            </a:r>
            <a:r>
              <a:rPr lang="en-US" sz="2400" dirty="0" smtClean="0">
                <a:latin typeface="Garamond" pitchFamily="18" charset="0"/>
              </a:rPr>
              <a:t>and beneficiaries.</a:t>
            </a:r>
          </a:p>
          <a:p>
            <a:pPr>
              <a:buNone/>
            </a:pPr>
            <a:endParaRPr lang="en-US" sz="900" dirty="0" smtClean="0"/>
          </a:p>
          <a:p>
            <a:pPr algn="r">
              <a:buNone/>
            </a:pPr>
            <a:r>
              <a:rPr lang="en-US" sz="1800" b="1" i="1" dirty="0" smtClean="0">
                <a:latin typeface="Garamond" pitchFamily="18" charset="0"/>
              </a:rPr>
              <a:t>Matthew D. Hutcheson, Congressional Expert,</a:t>
            </a:r>
          </a:p>
          <a:p>
            <a:pPr algn="r">
              <a:buNone/>
            </a:pPr>
            <a:r>
              <a:rPr lang="en-US" sz="1800" b="1" i="1" dirty="0" smtClean="0">
                <a:latin typeface="Garamond" pitchFamily="18" charset="0"/>
              </a:rPr>
              <a:t> Ethical Principles and Legal Obligations, July 2007</a:t>
            </a:r>
            <a:endParaRPr lang="en-US" sz="1800" b="1" i="1" dirty="0">
              <a:latin typeface="Garamond"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Garamond" pitchFamily="18" charset="0"/>
              </a:rPr>
              <a:t>West Point Honor Code</a:t>
            </a:r>
            <a:endParaRPr lang="en-US" b="1" dirty="0">
              <a:latin typeface="Garamond" pitchFamily="18" charset="0"/>
            </a:endParaRPr>
          </a:p>
        </p:txBody>
      </p:sp>
      <p:sp>
        <p:nvSpPr>
          <p:cNvPr id="3" name="Content Placeholder 2"/>
          <p:cNvSpPr>
            <a:spLocks noGrp="1"/>
          </p:cNvSpPr>
          <p:nvPr>
            <p:ph idx="1"/>
          </p:nvPr>
        </p:nvSpPr>
        <p:spPr>
          <a:xfrm>
            <a:off x="457200" y="2249424"/>
            <a:ext cx="8229600" cy="3694176"/>
          </a:xfrm>
        </p:spPr>
        <p:txBody>
          <a:bodyPr>
            <a:normAutofit fontScale="92500" lnSpcReduction="10000"/>
          </a:bodyPr>
          <a:lstStyle/>
          <a:p>
            <a:r>
              <a:rPr lang="en-US" sz="2400" dirty="0" smtClean="0">
                <a:latin typeface="Garamond" pitchFamily="18" charset="0"/>
              </a:rPr>
              <a:t>A Cadet will not lie, cheat, steal, or tolerate those that do.</a:t>
            </a:r>
          </a:p>
          <a:p>
            <a:endParaRPr lang="en-US" sz="2400" dirty="0" smtClean="0">
              <a:latin typeface="Garamond" pitchFamily="18" charset="0"/>
            </a:endParaRPr>
          </a:p>
          <a:p>
            <a:r>
              <a:rPr lang="en-US" sz="2400" dirty="0" smtClean="0">
                <a:latin typeface="Garamond" pitchFamily="18" charset="0"/>
              </a:rPr>
              <a:t>Cadets violate the Honor Code by lying if they deliberately deceive another by stating an untruth or by any direct form of communication to include </a:t>
            </a:r>
            <a:r>
              <a:rPr lang="en-US" sz="2400" b="1" i="1" dirty="0" smtClean="0">
                <a:latin typeface="Garamond" pitchFamily="18" charset="0"/>
              </a:rPr>
              <a:t>the telling of a partial truth and the vague or ambiguous use of information or language with the intent to deceive or mislead.</a:t>
            </a:r>
          </a:p>
          <a:p>
            <a:endParaRPr lang="en-US" sz="2400" b="1" i="1" dirty="0" smtClean="0">
              <a:latin typeface="Garamond" pitchFamily="18" charset="0"/>
            </a:endParaRPr>
          </a:p>
          <a:p>
            <a:r>
              <a:rPr lang="en-US" sz="2400" dirty="0" smtClean="0">
                <a:latin typeface="Garamond" pitchFamily="18" charset="0"/>
              </a:rPr>
              <a:t>At West Point, this </a:t>
            </a:r>
            <a:r>
              <a:rPr lang="en-US" sz="2400" dirty="0" smtClean="0">
                <a:latin typeface="Garamond" pitchFamily="18" charset="0"/>
              </a:rPr>
              <a:t>form </a:t>
            </a:r>
            <a:r>
              <a:rPr lang="en-US" sz="2400" dirty="0" smtClean="0">
                <a:latin typeface="Garamond" pitchFamily="18" charset="0"/>
              </a:rPr>
              <a:t>of lying is called “quibbling”.</a:t>
            </a:r>
          </a:p>
          <a:p>
            <a:endParaRPr lang="en-US" sz="2400" dirty="0" smtClean="0">
              <a:latin typeface="Garamond" pitchFamily="18" charset="0"/>
            </a:endParaRPr>
          </a:p>
          <a:p>
            <a:r>
              <a:rPr lang="en-US" sz="2400" dirty="0" smtClean="0">
                <a:latin typeface="Garamond" pitchFamily="18" charset="0"/>
              </a:rPr>
              <a:t>Ethically speaking its called “paltering.” </a:t>
            </a:r>
          </a:p>
          <a:p>
            <a:endParaRPr lang="en-US" sz="2400" dirty="0" smtClean="0">
              <a:latin typeface="Garamond" pitchFamily="18" charset="0"/>
            </a:endParaRPr>
          </a:p>
          <a:p>
            <a:pPr>
              <a:buNone/>
            </a:pPr>
            <a:endParaRPr lang="en-US" sz="2400" dirty="0" smtClean="0">
              <a:latin typeface="Garamond" pitchFamily="18" charset="0"/>
            </a:endParaRPr>
          </a:p>
          <a:p>
            <a:endParaRPr lang="en-US" sz="2400" dirty="0" smtClean="0">
              <a:latin typeface="Garamond" pitchFamily="18" charset="0"/>
            </a:endParaRPr>
          </a:p>
          <a:p>
            <a:pPr>
              <a:buNone/>
            </a:pPr>
            <a:endParaRPr lang="en-US" sz="2400" dirty="0" smtClean="0">
              <a:latin typeface="Garamond" pitchFamily="18" charset="0"/>
            </a:endParaRPr>
          </a:p>
          <a:p>
            <a:endParaRPr lang="en-US" dirty="0"/>
          </a:p>
        </p:txBody>
      </p:sp>
      <p:sp>
        <p:nvSpPr>
          <p:cNvPr id="4" name="TextBox 3"/>
          <p:cNvSpPr txBox="1"/>
          <p:nvPr/>
        </p:nvSpPr>
        <p:spPr>
          <a:xfrm>
            <a:off x="4724400" y="6324600"/>
            <a:ext cx="4316246" cy="353943"/>
          </a:xfrm>
          <a:prstGeom prst="rect">
            <a:avLst/>
          </a:prstGeom>
          <a:noFill/>
        </p:spPr>
        <p:txBody>
          <a:bodyPr wrap="none" rtlCol="0">
            <a:spAutoFit/>
          </a:bodyPr>
          <a:lstStyle/>
          <a:p>
            <a:r>
              <a:rPr lang="en-US" sz="1700" b="1" i="1" dirty="0" smtClean="0">
                <a:latin typeface="Garamond" pitchFamily="18" charset="0"/>
              </a:rPr>
              <a:t>A half truth is a whole lie.  ~Yiddish Proverb</a:t>
            </a:r>
            <a:endParaRPr lang="en-US" sz="1700" b="1" i="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295400"/>
          </a:xfrm>
        </p:spPr>
        <p:txBody>
          <a:bodyPr>
            <a:normAutofit fontScale="90000"/>
          </a:bodyPr>
          <a:lstStyle/>
          <a:p>
            <a:pPr algn="ctr"/>
            <a:r>
              <a:rPr lang="en-US" b="1" dirty="0" smtClean="0">
                <a:latin typeface="Garamond" pitchFamily="18" charset="0"/>
              </a:rPr>
              <a:t>Deceptive Behaviors</a:t>
            </a:r>
            <a:br>
              <a:rPr lang="en-US" b="1" dirty="0" smtClean="0">
                <a:latin typeface="Garamond" pitchFamily="18" charset="0"/>
              </a:rPr>
            </a:br>
            <a:r>
              <a:rPr lang="en-US" b="1" dirty="0" smtClean="0">
                <a:latin typeface="Garamond" pitchFamily="18" charset="0"/>
              </a:rPr>
              <a:t>CAIN Analysis</a:t>
            </a:r>
            <a:endParaRPr lang="en-US" b="1" dirty="0">
              <a:latin typeface="Garamond" pitchFamily="18" charset="0"/>
            </a:endParaRPr>
          </a:p>
        </p:txBody>
      </p:sp>
      <p:graphicFrame>
        <p:nvGraphicFramePr>
          <p:cNvPr id="4" name="Content Placeholder 3"/>
          <p:cNvGraphicFramePr>
            <a:graphicFrameLocks noGrp="1"/>
          </p:cNvGraphicFramePr>
          <p:nvPr>
            <p:ph idx="1"/>
          </p:nvPr>
        </p:nvGraphicFramePr>
        <p:xfrm>
          <a:off x="228600" y="2362200"/>
          <a:ext cx="8686800" cy="3751839"/>
        </p:xfrm>
        <a:graphic>
          <a:graphicData uri="http://schemas.openxmlformats.org/drawingml/2006/table">
            <a:tbl>
              <a:tblPr firstRow="1" bandRow="1">
                <a:tableStyleId>{5C22544A-7EE6-4342-B048-85BDC9FD1C3A}</a:tableStyleId>
              </a:tblPr>
              <a:tblGrid>
                <a:gridCol w="1286934"/>
                <a:gridCol w="1989666"/>
                <a:gridCol w="1981200"/>
                <a:gridCol w="1691640"/>
                <a:gridCol w="1737360"/>
              </a:tblGrid>
              <a:tr h="417512">
                <a:tc>
                  <a:txBody>
                    <a:bodyPr/>
                    <a:lstStyle/>
                    <a:p>
                      <a:pPr marL="0" marR="0">
                        <a:lnSpc>
                          <a:spcPct val="115000"/>
                        </a:lnSpc>
                        <a:spcBef>
                          <a:spcPts val="0"/>
                        </a:spcBef>
                        <a:spcAft>
                          <a:spcPts val="0"/>
                        </a:spcAft>
                      </a:pPr>
                      <a:r>
                        <a:rPr lang="en-US" sz="1600" b="1" dirty="0" smtClean="0">
                          <a:solidFill>
                            <a:schemeClr val="tx1"/>
                          </a:solidFill>
                          <a:latin typeface="Garamond" pitchFamily="18" charset="0"/>
                          <a:ea typeface="Times New Roman"/>
                          <a:cs typeface="Times New Roman"/>
                        </a:rPr>
                        <a:t>Context</a:t>
                      </a:r>
                      <a:endParaRPr lang="en-US" sz="1600" b="1" dirty="0">
                        <a:solidFill>
                          <a:schemeClr val="tx1"/>
                        </a:solidFill>
                        <a:latin typeface="Garamond" pitchFamily="18" charset="0"/>
                        <a:ea typeface="Calibri"/>
                        <a:cs typeface="Times New Roman"/>
                      </a:endParaRPr>
                    </a:p>
                  </a:txBody>
                  <a:tcPr marL="22860" marR="22860" marT="22860" marB="22860" anchor="ctr">
                    <a:noFill/>
                  </a:tcPr>
                </a:tc>
                <a:tc>
                  <a:txBody>
                    <a:bodyPr/>
                    <a:lstStyle/>
                    <a:p>
                      <a:pPr marL="0" marR="0">
                        <a:lnSpc>
                          <a:spcPct val="115000"/>
                        </a:lnSpc>
                        <a:spcBef>
                          <a:spcPts val="0"/>
                        </a:spcBef>
                        <a:spcAft>
                          <a:spcPts val="0"/>
                        </a:spcAft>
                      </a:pPr>
                      <a:r>
                        <a:rPr lang="en-US" sz="1600" b="1" dirty="0" smtClean="0">
                          <a:solidFill>
                            <a:schemeClr val="tx1"/>
                          </a:solidFill>
                          <a:latin typeface="Garamond" pitchFamily="18" charset="0"/>
                          <a:ea typeface="Times New Roman"/>
                          <a:cs typeface="Times New Roman"/>
                        </a:rPr>
                        <a:t>Action</a:t>
                      </a:r>
                      <a:endParaRPr lang="en-US" sz="1600" b="1" dirty="0">
                        <a:solidFill>
                          <a:schemeClr val="tx1"/>
                        </a:solidFill>
                        <a:latin typeface="Garamond" pitchFamily="18" charset="0"/>
                        <a:ea typeface="Calibri"/>
                        <a:cs typeface="Times New Roman"/>
                      </a:endParaRPr>
                    </a:p>
                  </a:txBody>
                  <a:tcPr marL="22860" marR="22860" marT="22860" marB="22860" anchor="ctr">
                    <a:noFill/>
                  </a:tcPr>
                </a:tc>
                <a:tc>
                  <a:txBody>
                    <a:bodyPr/>
                    <a:lstStyle/>
                    <a:p>
                      <a:pPr marL="0" marR="0">
                        <a:lnSpc>
                          <a:spcPct val="115000"/>
                        </a:lnSpc>
                        <a:spcBef>
                          <a:spcPts val="0"/>
                        </a:spcBef>
                        <a:spcAft>
                          <a:spcPts val="0"/>
                        </a:spcAft>
                      </a:pPr>
                      <a:r>
                        <a:rPr lang="en-US" sz="1600" b="1" dirty="0" smtClean="0">
                          <a:solidFill>
                            <a:schemeClr val="tx1"/>
                          </a:solidFill>
                          <a:latin typeface="Garamond" pitchFamily="18" charset="0"/>
                          <a:ea typeface="Times New Roman"/>
                          <a:cs typeface="Times New Roman"/>
                        </a:rPr>
                        <a:t>Intention</a:t>
                      </a:r>
                      <a:endParaRPr lang="en-US" sz="1600" b="1" dirty="0">
                        <a:solidFill>
                          <a:schemeClr val="tx1"/>
                        </a:solidFill>
                        <a:latin typeface="Garamond" pitchFamily="18" charset="0"/>
                        <a:ea typeface="Calibri"/>
                        <a:cs typeface="Times New Roman"/>
                      </a:endParaRPr>
                    </a:p>
                  </a:txBody>
                  <a:tcPr marL="22860" marR="22860" marT="22860" marB="22860" anchor="ctr">
                    <a:noFill/>
                  </a:tcPr>
                </a:tc>
                <a:tc>
                  <a:txBody>
                    <a:bodyPr/>
                    <a:lstStyle/>
                    <a:p>
                      <a:pPr marL="0" marR="0">
                        <a:lnSpc>
                          <a:spcPct val="115000"/>
                        </a:lnSpc>
                        <a:spcBef>
                          <a:spcPts val="0"/>
                        </a:spcBef>
                        <a:spcAft>
                          <a:spcPts val="0"/>
                        </a:spcAft>
                      </a:pPr>
                      <a:r>
                        <a:rPr lang="en-US" sz="1600" b="1" dirty="0" smtClean="0">
                          <a:solidFill>
                            <a:schemeClr val="tx1"/>
                          </a:solidFill>
                          <a:latin typeface="Garamond" pitchFamily="18" charset="0"/>
                          <a:ea typeface="Times New Roman"/>
                          <a:cs typeface="Times New Roman"/>
                        </a:rPr>
                        <a:t>Example</a:t>
                      </a:r>
                      <a:endParaRPr lang="en-US" sz="1600" b="1" dirty="0">
                        <a:solidFill>
                          <a:schemeClr val="tx1"/>
                        </a:solidFill>
                        <a:latin typeface="Garamond" pitchFamily="18" charset="0"/>
                        <a:ea typeface="Calibri"/>
                        <a:cs typeface="Times New Roman"/>
                      </a:endParaRPr>
                    </a:p>
                  </a:txBody>
                  <a:tcPr marL="22860" marR="22860" marT="22860" marB="22860" anchor="ctr">
                    <a:noFill/>
                  </a:tcPr>
                </a:tc>
                <a:tc>
                  <a:txBody>
                    <a:bodyPr/>
                    <a:lstStyle/>
                    <a:p>
                      <a:pPr>
                        <a:lnSpc>
                          <a:spcPct val="115000"/>
                        </a:lnSpc>
                      </a:pPr>
                      <a:endParaRPr lang="en-US" sz="1200" dirty="0">
                        <a:solidFill>
                          <a:schemeClr val="tx1"/>
                        </a:solidFill>
                        <a:latin typeface="Garamond" pitchFamily="18" charset="0"/>
                        <a:ea typeface="Times New Roman"/>
                        <a:cs typeface="Times New Roman"/>
                      </a:endParaRPr>
                    </a:p>
                  </a:txBody>
                  <a:tcPr marL="22860" marR="22860" marT="22860" marB="22860" anchor="ctr">
                    <a:noFill/>
                  </a:tcPr>
                </a:tc>
              </a:tr>
              <a:tr h="630583">
                <a:tc>
                  <a:txBody>
                    <a:bodyPr/>
                    <a:lstStyle/>
                    <a:p>
                      <a:pPr marL="0" marR="0">
                        <a:lnSpc>
                          <a:spcPct val="115000"/>
                        </a:lnSpc>
                        <a:spcBef>
                          <a:spcPts val="0"/>
                        </a:spcBef>
                        <a:spcAft>
                          <a:spcPts val="0"/>
                        </a:spcAft>
                      </a:pPr>
                      <a:r>
                        <a:rPr lang="en-US" sz="1400" b="1" dirty="0" smtClean="0">
                          <a:latin typeface="Garamond" pitchFamily="18" charset="0"/>
                          <a:ea typeface="Times New Roman"/>
                          <a:cs typeface="Times New Roman"/>
                        </a:rPr>
                        <a:t>Entertainment</a:t>
                      </a:r>
                      <a:endParaRPr lang="en-US" sz="1400" b="1" dirty="0">
                        <a:latin typeface="Garamond" pitchFamily="18" charset="0"/>
                        <a:ea typeface="Calibri"/>
                        <a:cs typeface="Times New Roman"/>
                      </a:endParaRPr>
                    </a:p>
                  </a:txBody>
                  <a:tcPr marL="22860" marR="22860" marT="22860" marB="22860" anchor="ctr">
                    <a:noFill/>
                  </a:tcPr>
                </a:tc>
                <a:tc>
                  <a:txBody>
                    <a:bodyPr/>
                    <a:lstStyle/>
                    <a:p>
                      <a:pPr marL="0" marR="0">
                        <a:lnSpc>
                          <a:spcPct val="115000"/>
                        </a:lnSpc>
                        <a:spcBef>
                          <a:spcPts val="0"/>
                        </a:spcBef>
                        <a:spcAft>
                          <a:spcPts val="0"/>
                        </a:spcAft>
                      </a:pPr>
                      <a:r>
                        <a:rPr lang="en-US" sz="1400" dirty="0" smtClean="0">
                          <a:latin typeface="Garamond" pitchFamily="18" charset="0"/>
                          <a:ea typeface="Times New Roman"/>
                          <a:cs typeface="Times New Roman"/>
                        </a:rPr>
                        <a:t>Truth not necessary</a:t>
                      </a:r>
                      <a:endParaRPr lang="en-US" sz="1400" dirty="0">
                        <a:latin typeface="Garamond" pitchFamily="18" charset="0"/>
                        <a:ea typeface="Calibri"/>
                        <a:cs typeface="Times New Roman"/>
                      </a:endParaRPr>
                    </a:p>
                  </a:txBody>
                  <a:tcPr marL="22860" marR="22860" marT="22860" marB="22860" anchor="ctr">
                    <a:noFill/>
                  </a:tcPr>
                </a:tc>
                <a:tc>
                  <a:txBody>
                    <a:bodyPr/>
                    <a:lstStyle/>
                    <a:p>
                      <a:pPr marL="0" marR="0">
                        <a:lnSpc>
                          <a:spcPct val="115000"/>
                        </a:lnSpc>
                        <a:spcBef>
                          <a:spcPts val="0"/>
                        </a:spcBef>
                        <a:spcAft>
                          <a:spcPts val="0"/>
                        </a:spcAft>
                      </a:pPr>
                      <a:r>
                        <a:rPr lang="en-US" sz="1400" dirty="0" smtClean="0">
                          <a:latin typeface="Garamond" pitchFamily="18" charset="0"/>
                          <a:ea typeface="Times New Roman"/>
                          <a:cs typeface="Times New Roman"/>
                        </a:rPr>
                        <a:t>False or </a:t>
                      </a:r>
                    </a:p>
                    <a:p>
                      <a:pPr marL="0" marR="0">
                        <a:lnSpc>
                          <a:spcPct val="115000"/>
                        </a:lnSpc>
                        <a:spcBef>
                          <a:spcPts val="0"/>
                        </a:spcBef>
                        <a:spcAft>
                          <a:spcPts val="0"/>
                        </a:spcAft>
                      </a:pPr>
                      <a:r>
                        <a:rPr lang="en-US" sz="1400" dirty="0" smtClean="0">
                          <a:latin typeface="Garamond" pitchFamily="18" charset="0"/>
                          <a:ea typeface="Times New Roman"/>
                          <a:cs typeface="Times New Roman"/>
                        </a:rPr>
                        <a:t>misleading info</a:t>
                      </a:r>
                      <a:endParaRPr lang="en-US" sz="1400" dirty="0">
                        <a:latin typeface="Garamond" pitchFamily="18" charset="0"/>
                        <a:ea typeface="Calibri"/>
                        <a:cs typeface="Times New Roman"/>
                      </a:endParaRPr>
                    </a:p>
                  </a:txBody>
                  <a:tcPr marL="22860" marR="22860" marT="22860" marB="22860" anchor="ctr">
                    <a:noFill/>
                  </a:tcPr>
                </a:tc>
                <a:tc>
                  <a:txBody>
                    <a:bodyPr/>
                    <a:lstStyle/>
                    <a:p>
                      <a:pPr marL="0" marR="0">
                        <a:lnSpc>
                          <a:spcPct val="115000"/>
                        </a:lnSpc>
                        <a:spcBef>
                          <a:spcPts val="0"/>
                        </a:spcBef>
                        <a:spcAft>
                          <a:spcPts val="0"/>
                        </a:spcAft>
                      </a:pPr>
                      <a:r>
                        <a:rPr lang="en-US" sz="1400" dirty="0" smtClean="0">
                          <a:latin typeface="Garamond" pitchFamily="18" charset="0"/>
                          <a:ea typeface="Times New Roman"/>
                          <a:cs typeface="Times New Roman"/>
                        </a:rPr>
                        <a:t>Misdirection, intrigue</a:t>
                      </a:r>
                      <a:endParaRPr lang="en-US" sz="1400" dirty="0">
                        <a:latin typeface="Garamond" pitchFamily="18" charset="0"/>
                        <a:ea typeface="Calibri"/>
                        <a:cs typeface="Times New Roman"/>
                      </a:endParaRPr>
                    </a:p>
                  </a:txBody>
                  <a:tcPr marL="22860" marR="22860" marT="22860" marB="22860" anchor="ctr">
                    <a:noFill/>
                  </a:tcPr>
                </a:tc>
                <a:tc>
                  <a:txBody>
                    <a:bodyPr/>
                    <a:lstStyle/>
                    <a:p>
                      <a:pPr marL="0" marR="0">
                        <a:lnSpc>
                          <a:spcPct val="115000"/>
                        </a:lnSpc>
                        <a:spcBef>
                          <a:spcPts val="0"/>
                        </a:spcBef>
                        <a:spcAft>
                          <a:spcPts val="0"/>
                        </a:spcAft>
                      </a:pPr>
                      <a:r>
                        <a:rPr lang="en-US" sz="1400" smtClean="0">
                          <a:latin typeface="Garamond" pitchFamily="18" charset="0"/>
                          <a:ea typeface="Times New Roman"/>
                          <a:cs typeface="Times New Roman"/>
                        </a:rPr>
                        <a:t>Movies, novels, magic acts, poker</a:t>
                      </a:r>
                      <a:endParaRPr lang="en-US" sz="1400">
                        <a:latin typeface="Garamond" pitchFamily="18" charset="0"/>
                        <a:ea typeface="Calibri"/>
                        <a:cs typeface="Times New Roman"/>
                      </a:endParaRPr>
                    </a:p>
                  </a:txBody>
                  <a:tcPr marL="22860" marR="22860" marT="22860" marB="22860" anchor="ctr">
                    <a:noFill/>
                  </a:tcPr>
                </a:tc>
              </a:tr>
              <a:tr h="630583">
                <a:tc>
                  <a:txBody>
                    <a:bodyPr/>
                    <a:lstStyle/>
                    <a:p>
                      <a:pPr marL="0" marR="0">
                        <a:lnSpc>
                          <a:spcPct val="115000"/>
                        </a:lnSpc>
                        <a:spcBef>
                          <a:spcPts val="0"/>
                        </a:spcBef>
                        <a:spcAft>
                          <a:spcPts val="0"/>
                        </a:spcAft>
                      </a:pPr>
                      <a:r>
                        <a:rPr lang="en-US" sz="1400" b="1" dirty="0" smtClean="0">
                          <a:latin typeface="Garamond" pitchFamily="18" charset="0"/>
                          <a:ea typeface="Times New Roman"/>
                          <a:cs typeface="Times New Roman"/>
                        </a:rPr>
                        <a:t>Etiquette</a:t>
                      </a:r>
                      <a:endParaRPr lang="en-US" sz="1400" b="1" dirty="0">
                        <a:latin typeface="Garamond" pitchFamily="18" charset="0"/>
                        <a:ea typeface="Calibri"/>
                        <a:cs typeface="Times New Roman"/>
                      </a:endParaRPr>
                    </a:p>
                  </a:txBody>
                  <a:tcPr marL="22860" marR="22860" marT="22860" marB="22860" anchor="ctr">
                    <a:noFill/>
                  </a:tcPr>
                </a:tc>
                <a:tc>
                  <a:txBody>
                    <a:bodyPr/>
                    <a:lstStyle/>
                    <a:p>
                      <a:pPr marL="0" marR="0">
                        <a:lnSpc>
                          <a:spcPct val="115000"/>
                        </a:lnSpc>
                        <a:spcBef>
                          <a:spcPts val="0"/>
                        </a:spcBef>
                        <a:spcAft>
                          <a:spcPts val="0"/>
                        </a:spcAft>
                      </a:pPr>
                      <a:r>
                        <a:rPr lang="en-US" sz="1400" dirty="0" smtClean="0">
                          <a:latin typeface="Garamond" pitchFamily="18" charset="0"/>
                          <a:ea typeface="Times New Roman"/>
                          <a:cs typeface="Times New Roman"/>
                        </a:rPr>
                        <a:t>Truth preferred, but not necessary</a:t>
                      </a:r>
                      <a:endParaRPr lang="en-US" sz="1400" dirty="0">
                        <a:latin typeface="Garamond" pitchFamily="18" charset="0"/>
                        <a:ea typeface="Calibri"/>
                        <a:cs typeface="Times New Roman"/>
                      </a:endParaRPr>
                    </a:p>
                  </a:txBody>
                  <a:tcPr marL="22860" marR="22860" marT="22860" marB="22860" anchor="ctr">
                    <a:noFill/>
                  </a:tcPr>
                </a:tc>
                <a:tc>
                  <a:txBody>
                    <a:bodyPr/>
                    <a:lstStyle/>
                    <a:p>
                      <a:pPr marL="0" marR="0">
                        <a:lnSpc>
                          <a:spcPct val="115000"/>
                        </a:lnSpc>
                        <a:spcBef>
                          <a:spcPts val="0"/>
                        </a:spcBef>
                        <a:spcAft>
                          <a:spcPts val="0"/>
                        </a:spcAft>
                      </a:pPr>
                      <a:r>
                        <a:rPr lang="en-US" sz="1400" dirty="0" smtClean="0">
                          <a:latin typeface="Garamond" pitchFamily="18" charset="0"/>
                          <a:ea typeface="Times New Roman"/>
                          <a:cs typeface="Times New Roman"/>
                        </a:rPr>
                        <a:t>Incomplete</a:t>
                      </a:r>
                    </a:p>
                    <a:p>
                      <a:pPr marL="0" marR="0">
                        <a:lnSpc>
                          <a:spcPct val="115000"/>
                        </a:lnSpc>
                        <a:spcBef>
                          <a:spcPts val="0"/>
                        </a:spcBef>
                        <a:spcAft>
                          <a:spcPts val="0"/>
                        </a:spcAft>
                      </a:pPr>
                      <a:r>
                        <a:rPr lang="en-US" sz="1400" dirty="0" smtClean="0">
                          <a:latin typeface="Garamond" pitchFamily="18" charset="0"/>
                          <a:ea typeface="Times New Roman"/>
                          <a:cs typeface="Times New Roman"/>
                        </a:rPr>
                        <a:t>information</a:t>
                      </a:r>
                      <a:endParaRPr lang="en-US" sz="1400" dirty="0">
                        <a:latin typeface="Garamond" pitchFamily="18" charset="0"/>
                        <a:ea typeface="Calibri"/>
                        <a:cs typeface="Times New Roman"/>
                      </a:endParaRPr>
                    </a:p>
                  </a:txBody>
                  <a:tcPr marL="22860" marR="22860" marT="22860" marB="22860" anchor="ctr">
                    <a:noFill/>
                  </a:tcPr>
                </a:tc>
                <a:tc>
                  <a:txBody>
                    <a:bodyPr/>
                    <a:lstStyle/>
                    <a:p>
                      <a:pPr marL="0" marR="0">
                        <a:lnSpc>
                          <a:spcPct val="115000"/>
                        </a:lnSpc>
                        <a:spcBef>
                          <a:spcPts val="0"/>
                        </a:spcBef>
                        <a:spcAft>
                          <a:spcPts val="0"/>
                        </a:spcAft>
                      </a:pPr>
                      <a:r>
                        <a:rPr lang="en-US" sz="1400" smtClean="0">
                          <a:latin typeface="Garamond" pitchFamily="18" charset="0"/>
                          <a:ea typeface="Times New Roman"/>
                          <a:cs typeface="Times New Roman"/>
                        </a:rPr>
                        <a:t>Kindness or respect</a:t>
                      </a:r>
                      <a:endParaRPr lang="en-US" sz="1400">
                        <a:latin typeface="Garamond" pitchFamily="18" charset="0"/>
                        <a:ea typeface="Calibri"/>
                        <a:cs typeface="Times New Roman"/>
                      </a:endParaRPr>
                    </a:p>
                  </a:txBody>
                  <a:tcPr marL="22860" marR="22860" marT="22860" marB="22860" anchor="ctr">
                    <a:noFill/>
                  </a:tcPr>
                </a:tc>
                <a:tc>
                  <a:txBody>
                    <a:bodyPr/>
                    <a:lstStyle/>
                    <a:p>
                      <a:pPr marL="0" marR="0">
                        <a:lnSpc>
                          <a:spcPct val="115000"/>
                        </a:lnSpc>
                        <a:spcBef>
                          <a:spcPts val="0"/>
                        </a:spcBef>
                        <a:spcAft>
                          <a:spcPts val="0"/>
                        </a:spcAft>
                      </a:pPr>
                      <a:r>
                        <a:rPr lang="en-US" sz="1400" smtClean="0">
                          <a:latin typeface="Garamond" pitchFamily="18" charset="0"/>
                          <a:ea typeface="Times New Roman"/>
                          <a:cs typeface="Times New Roman"/>
                        </a:rPr>
                        <a:t>"Does this make me look fat?" Tact.</a:t>
                      </a:r>
                      <a:endParaRPr lang="en-US" sz="1400">
                        <a:latin typeface="Garamond" pitchFamily="18" charset="0"/>
                        <a:ea typeface="Calibri"/>
                        <a:cs typeface="Times New Roman"/>
                      </a:endParaRPr>
                    </a:p>
                  </a:txBody>
                  <a:tcPr marL="22860" marR="22860" marT="22860" marB="22860" anchor="ctr">
                    <a:noFill/>
                  </a:tcPr>
                </a:tc>
              </a:tr>
              <a:tr h="576053">
                <a:tc>
                  <a:txBody>
                    <a:bodyPr/>
                    <a:lstStyle/>
                    <a:p>
                      <a:pPr marL="0" marR="0">
                        <a:lnSpc>
                          <a:spcPct val="115000"/>
                        </a:lnSpc>
                        <a:spcBef>
                          <a:spcPts val="0"/>
                        </a:spcBef>
                        <a:spcAft>
                          <a:spcPts val="0"/>
                        </a:spcAft>
                      </a:pPr>
                      <a:r>
                        <a:rPr lang="en-US" sz="1400" b="1" dirty="0" smtClean="0">
                          <a:latin typeface="Garamond" pitchFamily="18" charset="0"/>
                          <a:ea typeface="Times New Roman"/>
                          <a:cs typeface="Times New Roman"/>
                        </a:rPr>
                        <a:t>Mistake</a:t>
                      </a:r>
                      <a:endParaRPr lang="en-US" sz="1400" b="1" dirty="0">
                        <a:latin typeface="Garamond" pitchFamily="18" charset="0"/>
                        <a:ea typeface="Calibri"/>
                        <a:cs typeface="Times New Roman"/>
                      </a:endParaRPr>
                    </a:p>
                  </a:txBody>
                  <a:tcPr marL="22860" marR="22860" marT="22860" marB="22860" anchor="ctr">
                    <a:noFill/>
                  </a:tcPr>
                </a:tc>
                <a:tc>
                  <a:txBody>
                    <a:bodyPr/>
                    <a:lstStyle/>
                    <a:p>
                      <a:pPr marL="0" marR="0">
                        <a:lnSpc>
                          <a:spcPct val="115000"/>
                        </a:lnSpc>
                        <a:spcBef>
                          <a:spcPts val="0"/>
                        </a:spcBef>
                        <a:spcAft>
                          <a:spcPts val="0"/>
                        </a:spcAft>
                      </a:pPr>
                      <a:r>
                        <a:rPr lang="en-US" sz="1400" dirty="0" smtClean="0">
                          <a:latin typeface="Garamond" pitchFamily="18" charset="0"/>
                          <a:ea typeface="Times New Roman"/>
                          <a:cs typeface="Times New Roman"/>
                        </a:rPr>
                        <a:t>Truth expected</a:t>
                      </a:r>
                      <a:endParaRPr lang="en-US" sz="1400" dirty="0">
                        <a:latin typeface="Garamond" pitchFamily="18" charset="0"/>
                        <a:ea typeface="Calibri"/>
                        <a:cs typeface="Times New Roman"/>
                      </a:endParaRPr>
                    </a:p>
                  </a:txBody>
                  <a:tcPr marL="22860" marR="22860" marT="22860" marB="22860" anchor="ctr">
                    <a:noFill/>
                  </a:tcPr>
                </a:tc>
                <a:tc>
                  <a:txBody>
                    <a:bodyPr/>
                    <a:lstStyle/>
                    <a:p>
                      <a:pPr marL="0" marR="0">
                        <a:lnSpc>
                          <a:spcPct val="115000"/>
                        </a:lnSpc>
                        <a:spcBef>
                          <a:spcPts val="0"/>
                        </a:spcBef>
                        <a:spcAft>
                          <a:spcPts val="0"/>
                        </a:spcAft>
                      </a:pPr>
                      <a:r>
                        <a:rPr lang="en-US" sz="1400" dirty="0" smtClean="0">
                          <a:latin typeface="Garamond" pitchFamily="18" charset="0"/>
                          <a:ea typeface="Times New Roman"/>
                          <a:cs typeface="Times New Roman"/>
                        </a:rPr>
                        <a:t>Factually incorrect info</a:t>
                      </a:r>
                      <a:endParaRPr lang="en-US" sz="1400" dirty="0">
                        <a:latin typeface="Garamond" pitchFamily="18" charset="0"/>
                        <a:ea typeface="Calibri"/>
                        <a:cs typeface="Times New Roman"/>
                      </a:endParaRPr>
                    </a:p>
                  </a:txBody>
                  <a:tcPr marL="22860" marR="22860" marT="22860" marB="22860" anchor="ctr">
                    <a:noFill/>
                  </a:tcPr>
                </a:tc>
                <a:tc>
                  <a:txBody>
                    <a:bodyPr/>
                    <a:lstStyle/>
                    <a:p>
                      <a:pPr marL="0" marR="0">
                        <a:lnSpc>
                          <a:spcPct val="115000"/>
                        </a:lnSpc>
                        <a:spcBef>
                          <a:spcPts val="0"/>
                        </a:spcBef>
                        <a:spcAft>
                          <a:spcPts val="0"/>
                        </a:spcAft>
                      </a:pPr>
                      <a:r>
                        <a:rPr lang="en-US" sz="1400" smtClean="0">
                          <a:latin typeface="Garamond" pitchFamily="18" charset="0"/>
                          <a:ea typeface="Times New Roman"/>
                          <a:cs typeface="Times New Roman"/>
                        </a:rPr>
                        <a:t>Tell the truth</a:t>
                      </a:r>
                      <a:endParaRPr lang="en-US" sz="1400">
                        <a:latin typeface="Garamond" pitchFamily="18" charset="0"/>
                        <a:ea typeface="Calibri"/>
                        <a:cs typeface="Times New Roman"/>
                      </a:endParaRPr>
                    </a:p>
                  </a:txBody>
                  <a:tcPr marL="22860" marR="22860" marT="22860" marB="22860" anchor="ctr">
                    <a:noFill/>
                  </a:tcPr>
                </a:tc>
                <a:tc>
                  <a:txBody>
                    <a:bodyPr/>
                    <a:lstStyle/>
                    <a:p>
                      <a:pPr marL="0" marR="0">
                        <a:lnSpc>
                          <a:spcPct val="115000"/>
                        </a:lnSpc>
                        <a:spcBef>
                          <a:spcPts val="0"/>
                        </a:spcBef>
                        <a:spcAft>
                          <a:spcPts val="0"/>
                        </a:spcAft>
                      </a:pPr>
                      <a:r>
                        <a:rPr lang="en-US" sz="1400" smtClean="0">
                          <a:latin typeface="Garamond" pitchFamily="18" charset="0"/>
                          <a:ea typeface="Times New Roman"/>
                          <a:cs typeface="Times New Roman"/>
                        </a:rPr>
                        <a:t>Misremembers</a:t>
                      </a:r>
                      <a:endParaRPr lang="en-US" sz="1400">
                        <a:latin typeface="Garamond" pitchFamily="18" charset="0"/>
                        <a:ea typeface="Calibri"/>
                        <a:cs typeface="Times New Roman"/>
                      </a:endParaRPr>
                    </a:p>
                  </a:txBody>
                  <a:tcPr marL="22860" marR="22860" marT="22860" marB="22860" anchor="ctr">
                    <a:noFill/>
                  </a:tcPr>
                </a:tc>
              </a:tr>
              <a:tr h="576053">
                <a:tc>
                  <a:txBody>
                    <a:bodyPr/>
                    <a:lstStyle/>
                    <a:p>
                      <a:pPr marL="0" marR="0">
                        <a:lnSpc>
                          <a:spcPct val="115000"/>
                        </a:lnSpc>
                        <a:spcBef>
                          <a:spcPts val="0"/>
                        </a:spcBef>
                        <a:spcAft>
                          <a:spcPts val="0"/>
                        </a:spcAft>
                      </a:pPr>
                      <a:r>
                        <a:rPr lang="en-US" sz="1400" b="1" dirty="0" smtClean="0">
                          <a:latin typeface="Garamond" pitchFamily="18" charset="0"/>
                          <a:ea typeface="Times New Roman"/>
                          <a:cs typeface="Times New Roman"/>
                        </a:rPr>
                        <a:t>Lying</a:t>
                      </a:r>
                      <a:endParaRPr lang="en-US" sz="1400" b="1" dirty="0">
                        <a:latin typeface="Garamond" pitchFamily="18" charset="0"/>
                        <a:ea typeface="Calibri"/>
                        <a:cs typeface="Times New Roman"/>
                      </a:endParaRPr>
                    </a:p>
                  </a:txBody>
                  <a:tcPr marL="22860" marR="22860" marT="22860" marB="22860" anchor="ctr">
                    <a:noFill/>
                  </a:tcPr>
                </a:tc>
                <a:tc>
                  <a:txBody>
                    <a:bodyPr/>
                    <a:lstStyle/>
                    <a:p>
                      <a:pPr marL="0" marR="0">
                        <a:lnSpc>
                          <a:spcPct val="115000"/>
                        </a:lnSpc>
                        <a:spcBef>
                          <a:spcPts val="0"/>
                        </a:spcBef>
                        <a:spcAft>
                          <a:spcPts val="0"/>
                        </a:spcAft>
                      </a:pPr>
                      <a:r>
                        <a:rPr lang="en-US" sz="1400" smtClean="0">
                          <a:latin typeface="Garamond" pitchFamily="18" charset="0"/>
                          <a:ea typeface="Times New Roman"/>
                          <a:cs typeface="Times New Roman"/>
                        </a:rPr>
                        <a:t>Truth expected</a:t>
                      </a:r>
                      <a:endParaRPr lang="en-US" sz="1400">
                        <a:latin typeface="Garamond" pitchFamily="18" charset="0"/>
                        <a:ea typeface="Calibri"/>
                        <a:cs typeface="Times New Roman"/>
                      </a:endParaRPr>
                    </a:p>
                  </a:txBody>
                  <a:tcPr marL="22860" marR="22860" marT="22860" marB="22860" anchor="ctr">
                    <a:noFill/>
                  </a:tcPr>
                </a:tc>
                <a:tc>
                  <a:txBody>
                    <a:bodyPr/>
                    <a:lstStyle/>
                    <a:p>
                      <a:pPr marL="0" marR="0">
                        <a:lnSpc>
                          <a:spcPct val="115000"/>
                        </a:lnSpc>
                        <a:spcBef>
                          <a:spcPts val="0"/>
                        </a:spcBef>
                        <a:spcAft>
                          <a:spcPts val="0"/>
                        </a:spcAft>
                      </a:pPr>
                      <a:r>
                        <a:rPr lang="en-US" sz="1400" dirty="0" smtClean="0">
                          <a:latin typeface="Garamond" pitchFamily="18" charset="0"/>
                          <a:ea typeface="Times New Roman"/>
                          <a:cs typeface="Times New Roman"/>
                        </a:rPr>
                        <a:t>Factually incorrect info</a:t>
                      </a:r>
                      <a:endParaRPr lang="en-US" sz="1400" dirty="0">
                        <a:latin typeface="Garamond" pitchFamily="18" charset="0"/>
                        <a:ea typeface="Calibri"/>
                        <a:cs typeface="Times New Roman"/>
                      </a:endParaRPr>
                    </a:p>
                  </a:txBody>
                  <a:tcPr marL="22860" marR="22860" marT="22860" marB="22860" anchor="ctr">
                    <a:noFill/>
                  </a:tcPr>
                </a:tc>
                <a:tc>
                  <a:txBody>
                    <a:bodyPr/>
                    <a:lstStyle/>
                    <a:p>
                      <a:pPr marL="0" marR="0">
                        <a:lnSpc>
                          <a:spcPct val="115000"/>
                        </a:lnSpc>
                        <a:spcBef>
                          <a:spcPts val="0"/>
                        </a:spcBef>
                        <a:spcAft>
                          <a:spcPts val="0"/>
                        </a:spcAft>
                      </a:pPr>
                      <a:r>
                        <a:rPr lang="en-US" sz="1400" dirty="0" smtClean="0">
                          <a:latin typeface="Garamond" pitchFamily="18" charset="0"/>
                          <a:ea typeface="Times New Roman"/>
                          <a:cs typeface="Times New Roman"/>
                        </a:rPr>
                        <a:t>Mislead, deceive</a:t>
                      </a:r>
                      <a:endParaRPr lang="en-US" sz="1400" dirty="0">
                        <a:latin typeface="Garamond" pitchFamily="18" charset="0"/>
                        <a:ea typeface="Calibri"/>
                        <a:cs typeface="Times New Roman"/>
                      </a:endParaRPr>
                    </a:p>
                  </a:txBody>
                  <a:tcPr marL="22860" marR="22860" marT="22860" marB="22860" anchor="ctr">
                    <a:noFill/>
                  </a:tcPr>
                </a:tc>
                <a:tc>
                  <a:txBody>
                    <a:bodyPr/>
                    <a:lstStyle/>
                    <a:p>
                      <a:pPr marL="0" marR="0">
                        <a:lnSpc>
                          <a:spcPct val="115000"/>
                        </a:lnSpc>
                        <a:spcBef>
                          <a:spcPts val="0"/>
                        </a:spcBef>
                        <a:spcAft>
                          <a:spcPts val="0"/>
                        </a:spcAft>
                      </a:pPr>
                      <a:r>
                        <a:rPr lang="en-US" sz="1400" smtClean="0">
                          <a:latin typeface="Garamond" pitchFamily="18" charset="0"/>
                          <a:ea typeface="Times New Roman"/>
                          <a:cs typeface="Times New Roman"/>
                        </a:rPr>
                        <a:t>Lies; steroids in sports</a:t>
                      </a:r>
                      <a:endParaRPr lang="en-US" sz="1400">
                        <a:latin typeface="Garamond" pitchFamily="18" charset="0"/>
                        <a:ea typeface="Calibri"/>
                        <a:cs typeface="Times New Roman"/>
                      </a:endParaRPr>
                    </a:p>
                  </a:txBody>
                  <a:tcPr marL="22860" marR="22860" marT="22860" marB="22860" anchor="ctr">
                    <a:noFill/>
                  </a:tcPr>
                </a:tc>
              </a:tr>
              <a:tr h="921055">
                <a:tc>
                  <a:txBody>
                    <a:bodyPr/>
                    <a:lstStyle/>
                    <a:p>
                      <a:pPr marL="0" marR="0">
                        <a:lnSpc>
                          <a:spcPct val="115000"/>
                        </a:lnSpc>
                        <a:spcBef>
                          <a:spcPts val="0"/>
                        </a:spcBef>
                        <a:spcAft>
                          <a:spcPts val="0"/>
                        </a:spcAft>
                      </a:pPr>
                      <a:r>
                        <a:rPr lang="en-US" sz="1400" b="1" dirty="0" smtClean="0">
                          <a:latin typeface="Garamond" pitchFamily="18" charset="0"/>
                          <a:ea typeface="Times New Roman"/>
                          <a:cs typeface="Times New Roman"/>
                        </a:rPr>
                        <a:t>Paltering</a:t>
                      </a:r>
                      <a:endParaRPr lang="en-US" sz="1400" b="1" dirty="0">
                        <a:latin typeface="Garamond" pitchFamily="18" charset="0"/>
                        <a:ea typeface="Calibri"/>
                        <a:cs typeface="Times New Roman"/>
                      </a:endParaRPr>
                    </a:p>
                  </a:txBody>
                  <a:tcPr marL="22860" marR="22860" marT="22860" marB="22860" anchor="ctr">
                    <a:noFill/>
                  </a:tcPr>
                </a:tc>
                <a:tc>
                  <a:txBody>
                    <a:bodyPr/>
                    <a:lstStyle/>
                    <a:p>
                      <a:pPr marL="0" marR="0">
                        <a:lnSpc>
                          <a:spcPct val="115000"/>
                        </a:lnSpc>
                        <a:spcBef>
                          <a:spcPts val="0"/>
                        </a:spcBef>
                        <a:spcAft>
                          <a:spcPts val="0"/>
                        </a:spcAft>
                      </a:pPr>
                      <a:r>
                        <a:rPr lang="en-US" sz="1400" smtClean="0">
                          <a:latin typeface="Garamond" pitchFamily="18" charset="0"/>
                          <a:ea typeface="Times New Roman"/>
                          <a:cs typeface="Times New Roman"/>
                        </a:rPr>
                        <a:t>Truth expected</a:t>
                      </a:r>
                      <a:endParaRPr lang="en-US" sz="1400">
                        <a:latin typeface="Garamond" pitchFamily="18" charset="0"/>
                        <a:ea typeface="Calibri"/>
                        <a:cs typeface="Times New Roman"/>
                      </a:endParaRPr>
                    </a:p>
                  </a:txBody>
                  <a:tcPr marL="22860" marR="22860" marT="22860" marB="22860" anchor="ctr">
                    <a:noFill/>
                  </a:tcPr>
                </a:tc>
                <a:tc>
                  <a:txBody>
                    <a:bodyPr/>
                    <a:lstStyle/>
                    <a:p>
                      <a:pPr marL="0" marR="0">
                        <a:lnSpc>
                          <a:spcPct val="115000"/>
                        </a:lnSpc>
                        <a:spcBef>
                          <a:spcPts val="0"/>
                        </a:spcBef>
                        <a:spcAft>
                          <a:spcPts val="0"/>
                        </a:spcAft>
                      </a:pPr>
                      <a:r>
                        <a:rPr lang="en-US" sz="1400" dirty="0" smtClean="0">
                          <a:latin typeface="Garamond" pitchFamily="18" charset="0"/>
                          <a:ea typeface="Times New Roman"/>
                          <a:cs typeface="Times New Roman"/>
                        </a:rPr>
                        <a:t>Factually correct but incomplete or out of context</a:t>
                      </a:r>
                      <a:endParaRPr lang="en-US" sz="1400" dirty="0">
                        <a:latin typeface="Garamond" pitchFamily="18" charset="0"/>
                        <a:ea typeface="Calibri"/>
                        <a:cs typeface="Times New Roman"/>
                      </a:endParaRPr>
                    </a:p>
                  </a:txBody>
                  <a:tcPr marL="22860" marR="22860" marT="22860" marB="22860" anchor="ctr">
                    <a:noFill/>
                  </a:tcPr>
                </a:tc>
                <a:tc>
                  <a:txBody>
                    <a:bodyPr/>
                    <a:lstStyle/>
                    <a:p>
                      <a:pPr marL="0" marR="0">
                        <a:lnSpc>
                          <a:spcPct val="115000"/>
                        </a:lnSpc>
                        <a:spcBef>
                          <a:spcPts val="0"/>
                        </a:spcBef>
                        <a:spcAft>
                          <a:spcPts val="0"/>
                        </a:spcAft>
                      </a:pPr>
                      <a:r>
                        <a:rPr lang="en-US" sz="1400" dirty="0" smtClean="0">
                          <a:latin typeface="Garamond" pitchFamily="18" charset="0"/>
                          <a:ea typeface="Times New Roman"/>
                          <a:cs typeface="Times New Roman"/>
                        </a:rPr>
                        <a:t>Mislead, deceive</a:t>
                      </a:r>
                      <a:endParaRPr lang="en-US" sz="1400" dirty="0">
                        <a:latin typeface="Garamond" pitchFamily="18" charset="0"/>
                        <a:ea typeface="Calibri"/>
                        <a:cs typeface="Times New Roman"/>
                      </a:endParaRPr>
                    </a:p>
                  </a:txBody>
                  <a:tcPr marL="22860" marR="22860" marT="22860" marB="22860" anchor="ctr">
                    <a:noFill/>
                  </a:tcPr>
                </a:tc>
                <a:tc>
                  <a:txBody>
                    <a:bodyPr/>
                    <a:lstStyle/>
                    <a:p>
                      <a:pPr marL="0" marR="0">
                        <a:lnSpc>
                          <a:spcPct val="115000"/>
                        </a:lnSpc>
                        <a:spcBef>
                          <a:spcPts val="0"/>
                        </a:spcBef>
                        <a:spcAft>
                          <a:spcPts val="0"/>
                        </a:spcAft>
                      </a:pPr>
                      <a:r>
                        <a:rPr lang="en-US" sz="1400" dirty="0" smtClean="0">
                          <a:latin typeface="Garamond" pitchFamily="18" charset="0"/>
                          <a:ea typeface="Times New Roman"/>
                          <a:cs typeface="Times New Roman"/>
                        </a:rPr>
                        <a:t>Innuendo; Partial truths "lies of omission"</a:t>
                      </a:r>
                      <a:endParaRPr lang="en-US" sz="1400" dirty="0">
                        <a:latin typeface="Garamond" pitchFamily="18" charset="0"/>
                        <a:ea typeface="Calibri"/>
                        <a:cs typeface="Times New Roman"/>
                      </a:endParaRPr>
                    </a:p>
                  </a:txBody>
                  <a:tcPr marL="22860" marR="22860" marT="22860" marB="22860" anchor="ctr">
                    <a:noFill/>
                  </a:tcPr>
                </a:tc>
              </a:tr>
            </a:tbl>
          </a:graphicData>
        </a:graphic>
      </p:graphicFrame>
      <p:sp>
        <p:nvSpPr>
          <p:cNvPr id="5" name="TextBox 4"/>
          <p:cNvSpPr txBox="1"/>
          <p:nvPr/>
        </p:nvSpPr>
        <p:spPr>
          <a:xfrm>
            <a:off x="4724400" y="6324600"/>
            <a:ext cx="3802644" cy="369332"/>
          </a:xfrm>
          <a:prstGeom prst="rect">
            <a:avLst/>
          </a:prstGeom>
          <a:noFill/>
        </p:spPr>
        <p:txBody>
          <a:bodyPr wrap="none" rtlCol="0">
            <a:spAutoFit/>
          </a:bodyPr>
          <a:lstStyle/>
          <a:p>
            <a:r>
              <a:rPr lang="en-US" sz="1600" b="1" i="1" dirty="0" smtClean="0">
                <a:latin typeface="Garamond" pitchFamily="18" charset="0"/>
              </a:rPr>
              <a:t>Lying and Paltering</a:t>
            </a:r>
            <a:r>
              <a:rPr lang="en-US" dirty="0" smtClean="0"/>
              <a:t>, </a:t>
            </a:r>
            <a:r>
              <a:rPr lang="en-US" sz="1600" b="1" i="1" dirty="0" smtClean="0">
                <a:latin typeface="Garamond" pitchFamily="18" charset="0"/>
              </a:rPr>
              <a:t>Bennett </a:t>
            </a:r>
            <a:r>
              <a:rPr lang="en-US" sz="1600" b="1" i="1" dirty="0" smtClean="0">
                <a:latin typeface="Garamond" pitchFamily="18" charset="0"/>
              </a:rPr>
              <a:t>Blum, MD</a:t>
            </a:r>
            <a:endParaRPr lang="en-US" sz="1600" b="1" i="1" dirty="0">
              <a:latin typeface="Garamond"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066800"/>
          </a:xfrm>
        </p:spPr>
        <p:txBody>
          <a:bodyPr/>
          <a:lstStyle/>
          <a:p>
            <a:pPr algn="ctr"/>
            <a:r>
              <a:rPr lang="en-US" b="1" dirty="0" smtClean="0">
                <a:latin typeface="Garamond" pitchFamily="18" charset="0"/>
              </a:rPr>
              <a:t>Pilfering &amp; Paltering</a:t>
            </a:r>
            <a:endParaRPr lang="en-US" b="1" dirty="0">
              <a:latin typeface="Garamond" pitchFamily="18" charset="0"/>
            </a:endParaRPr>
          </a:p>
        </p:txBody>
      </p:sp>
      <p:sp>
        <p:nvSpPr>
          <p:cNvPr id="3" name="Content Placeholder 2"/>
          <p:cNvSpPr>
            <a:spLocks noGrp="1"/>
          </p:cNvSpPr>
          <p:nvPr>
            <p:ph idx="1"/>
          </p:nvPr>
        </p:nvSpPr>
        <p:spPr>
          <a:xfrm>
            <a:off x="457200" y="2438400"/>
            <a:ext cx="8229600" cy="2590800"/>
          </a:xfrm>
        </p:spPr>
        <p:txBody>
          <a:bodyPr>
            <a:normAutofit/>
          </a:bodyPr>
          <a:lstStyle/>
          <a:p>
            <a:r>
              <a:rPr lang="en-US" sz="2600" b="1" dirty="0" smtClean="0">
                <a:latin typeface="Garamond" pitchFamily="18" charset="0"/>
              </a:rPr>
              <a:t>Pilfer</a:t>
            </a:r>
            <a:r>
              <a:rPr lang="en-US" sz="2600" dirty="0" smtClean="0">
                <a:latin typeface="Garamond" pitchFamily="18" charset="0"/>
              </a:rPr>
              <a:t> </a:t>
            </a:r>
            <a:r>
              <a:rPr lang="en-US" sz="2600" dirty="0" smtClean="0">
                <a:latin typeface="Garamond" pitchFamily="18" charset="0"/>
              </a:rPr>
              <a:t>- to steal repeatedly, especially in small amounts so to go unnoticed</a:t>
            </a:r>
          </a:p>
          <a:p>
            <a:endParaRPr lang="en-US" sz="2600" dirty="0" smtClean="0">
              <a:latin typeface="Garamond" pitchFamily="18" charset="0"/>
            </a:endParaRPr>
          </a:p>
          <a:p>
            <a:r>
              <a:rPr lang="en-US" sz="2600" b="1" dirty="0" smtClean="0">
                <a:latin typeface="Garamond" pitchFamily="18" charset="0"/>
              </a:rPr>
              <a:t>Palter</a:t>
            </a:r>
            <a:r>
              <a:rPr lang="en-US" sz="2600" dirty="0" smtClean="0">
                <a:latin typeface="Garamond" pitchFamily="18" charset="0"/>
              </a:rPr>
              <a:t> - to intentionally deceive or mislead without making a false statement in order to advantage one’s self and </a:t>
            </a:r>
            <a:r>
              <a:rPr lang="en-US" sz="2600" dirty="0" smtClean="0">
                <a:latin typeface="Garamond" pitchFamily="18" charset="0"/>
              </a:rPr>
              <a:t>/or disadvantage another</a:t>
            </a:r>
            <a:r>
              <a:rPr lang="en-US" sz="2400" dirty="0" smtClean="0">
                <a:latin typeface="Garamond" pitchFamily="18" charset="0"/>
              </a:rPr>
              <a:t>    </a:t>
            </a:r>
            <a:endParaRPr lang="en-US" dirty="0"/>
          </a:p>
        </p:txBody>
      </p:sp>
      <p:sp>
        <p:nvSpPr>
          <p:cNvPr id="4" name="TextBox 3"/>
          <p:cNvSpPr txBox="1"/>
          <p:nvPr/>
        </p:nvSpPr>
        <p:spPr>
          <a:xfrm>
            <a:off x="990600" y="6324600"/>
            <a:ext cx="8155566" cy="353943"/>
          </a:xfrm>
          <a:prstGeom prst="rect">
            <a:avLst/>
          </a:prstGeom>
          <a:noFill/>
        </p:spPr>
        <p:txBody>
          <a:bodyPr wrap="none" rtlCol="0">
            <a:spAutoFit/>
          </a:bodyPr>
          <a:lstStyle/>
          <a:p>
            <a:r>
              <a:rPr lang="en-US" sz="1700" b="1" i="1" dirty="0" smtClean="0">
                <a:latin typeface="Garamond" pitchFamily="18" charset="0"/>
              </a:rPr>
              <a:t>The least initial deviation from the truth is multiplied later a </a:t>
            </a:r>
            <a:r>
              <a:rPr lang="en-US" sz="1700" b="1" i="1" dirty="0" smtClean="0">
                <a:latin typeface="Garamond" pitchFamily="18" charset="0"/>
              </a:rPr>
              <a:t>thousand-fold</a:t>
            </a:r>
            <a:r>
              <a:rPr lang="en-US" sz="1700" b="1" i="1" dirty="0" smtClean="0">
                <a:latin typeface="Garamond" pitchFamily="18" charset="0"/>
              </a:rPr>
              <a:t>.  ~</a:t>
            </a:r>
            <a:r>
              <a:rPr lang="en-US" sz="1700" b="1" i="1" dirty="0" smtClean="0">
                <a:latin typeface="Garamond" pitchFamily="18" charset="0"/>
              </a:rPr>
              <a:t>Aristotle</a:t>
            </a:r>
            <a:endParaRPr lang="en-US" sz="1700" b="1" i="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066800"/>
          </a:xfrm>
        </p:spPr>
        <p:txBody>
          <a:bodyPr/>
          <a:lstStyle/>
          <a:p>
            <a:pPr algn="ctr"/>
            <a:r>
              <a:rPr lang="en-US" b="1" dirty="0" smtClean="0">
                <a:latin typeface="Garamond" pitchFamily="18" charset="0"/>
              </a:rPr>
              <a:t>Types of Paltering </a:t>
            </a:r>
            <a:endParaRPr lang="en-US" b="1" dirty="0">
              <a:latin typeface="Garamond" pitchFamily="18" charset="0"/>
            </a:endParaRPr>
          </a:p>
        </p:txBody>
      </p:sp>
      <p:sp>
        <p:nvSpPr>
          <p:cNvPr id="3" name="Content Placeholder 2"/>
          <p:cNvSpPr>
            <a:spLocks noGrp="1"/>
          </p:cNvSpPr>
          <p:nvPr>
            <p:ph idx="1"/>
          </p:nvPr>
        </p:nvSpPr>
        <p:spPr>
          <a:xfrm>
            <a:off x="457200" y="1752600"/>
            <a:ext cx="8229600" cy="4876800"/>
          </a:xfrm>
        </p:spPr>
        <p:txBody>
          <a:bodyPr>
            <a:normAutofit lnSpcReduction="10000"/>
          </a:bodyPr>
          <a:lstStyle/>
          <a:p>
            <a:pPr lvl="0"/>
            <a:r>
              <a:rPr lang="en-US" sz="2400" b="1" dirty="0" smtClean="0">
                <a:latin typeface="Garamond" pitchFamily="18" charset="0"/>
              </a:rPr>
              <a:t>Equivocation</a:t>
            </a:r>
            <a:r>
              <a:rPr lang="en-US" sz="2400" dirty="0" smtClean="0">
                <a:latin typeface="Garamond" pitchFamily="18" charset="0"/>
              </a:rPr>
              <a:t>: making an indirect, </a:t>
            </a:r>
            <a:r>
              <a:rPr lang="en-US" sz="2400" b="1" dirty="0" smtClean="0">
                <a:latin typeface="Garamond" pitchFamily="18" charset="0"/>
              </a:rPr>
              <a:t>ambiguous</a:t>
            </a:r>
            <a:r>
              <a:rPr lang="en-US" sz="2400" dirty="0" smtClean="0">
                <a:latin typeface="Garamond" pitchFamily="18" charset="0"/>
              </a:rPr>
              <a:t>, or contradictory statement. To use one word but for multiple meaning, or two words with the same </a:t>
            </a:r>
            <a:r>
              <a:rPr lang="en-US" sz="2400" dirty="0" smtClean="0">
                <a:latin typeface="Garamond" pitchFamily="18" charset="0"/>
              </a:rPr>
              <a:t>meaning.</a:t>
            </a:r>
            <a:endParaRPr lang="en-US" sz="2400" dirty="0" smtClean="0">
              <a:latin typeface="Garamond" pitchFamily="18" charset="0"/>
            </a:endParaRPr>
          </a:p>
          <a:p>
            <a:pPr lvl="0">
              <a:buNone/>
            </a:pPr>
            <a:endParaRPr lang="en-US" sz="2400" dirty="0" smtClean="0">
              <a:latin typeface="Garamond" pitchFamily="18" charset="0"/>
            </a:endParaRPr>
          </a:p>
          <a:p>
            <a:pPr>
              <a:buNone/>
            </a:pPr>
            <a:endParaRPr lang="en-US" sz="800" i="1" dirty="0" smtClean="0">
              <a:latin typeface="Garamond" pitchFamily="18" charset="0"/>
            </a:endParaRPr>
          </a:p>
          <a:p>
            <a:pPr>
              <a:buNone/>
            </a:pPr>
            <a:r>
              <a:rPr lang="en-US" sz="2400" dirty="0" smtClean="0">
                <a:latin typeface="Garamond" pitchFamily="18" charset="0"/>
              </a:rPr>
              <a:t>   </a:t>
            </a:r>
            <a:r>
              <a:rPr lang="en-US" sz="2400" i="1" dirty="0" smtClean="0">
                <a:latin typeface="Garamond" pitchFamily="18" charset="0"/>
              </a:rPr>
              <a:t>ABC </a:t>
            </a:r>
            <a:r>
              <a:rPr lang="en-US" sz="2400" i="1" dirty="0" smtClean="0">
                <a:latin typeface="Garamond" pitchFamily="18" charset="0"/>
              </a:rPr>
              <a:t>Firm receives payments of </a:t>
            </a:r>
            <a:r>
              <a:rPr lang="en-US" sz="2400" b="1" i="1" dirty="0" smtClean="0">
                <a:latin typeface="Garamond" pitchFamily="18" charset="0"/>
              </a:rPr>
              <a:t>up to </a:t>
            </a:r>
            <a:r>
              <a:rPr lang="en-US" sz="2400" i="1" dirty="0" smtClean="0">
                <a:latin typeface="Garamond" pitchFamily="18" charset="0"/>
              </a:rPr>
              <a:t>0.15% on new asset purchases made by the plan. These payments </a:t>
            </a:r>
            <a:r>
              <a:rPr lang="en-US" sz="2400" b="1" i="1" dirty="0" smtClean="0">
                <a:latin typeface="Garamond" pitchFamily="18" charset="0"/>
              </a:rPr>
              <a:t>may be </a:t>
            </a:r>
            <a:r>
              <a:rPr lang="en-US" sz="2400" i="1" dirty="0" smtClean="0">
                <a:latin typeface="Garamond" pitchFamily="18" charset="0"/>
              </a:rPr>
              <a:t>referred to as “revenue sharing” </a:t>
            </a:r>
            <a:r>
              <a:rPr lang="en-US" sz="2400" b="1" i="1" dirty="0" smtClean="0">
                <a:latin typeface="Garamond" pitchFamily="18" charset="0"/>
              </a:rPr>
              <a:t>under some circumstances</a:t>
            </a:r>
            <a:r>
              <a:rPr lang="en-US" sz="2400" i="1" dirty="0" smtClean="0">
                <a:latin typeface="Garamond" pitchFamily="18" charset="0"/>
              </a:rPr>
              <a:t>. The payments are made by the XYZ Company to ABC Firm. Your Financial Advisor does not receive any part of these payments. Amounts payable by XYZ Company to ABC Firm </a:t>
            </a:r>
            <a:r>
              <a:rPr lang="en-US" sz="2400" i="1" dirty="0" smtClean="0">
                <a:latin typeface="Garamond" pitchFamily="18" charset="0"/>
              </a:rPr>
              <a:t>do </a:t>
            </a:r>
            <a:r>
              <a:rPr lang="en-US" sz="2400" i="1" dirty="0" smtClean="0">
                <a:latin typeface="Garamond" pitchFamily="18" charset="0"/>
              </a:rPr>
              <a:t>not result in an additional </a:t>
            </a:r>
            <a:r>
              <a:rPr lang="en-US" sz="2400" b="1" i="1" dirty="0" smtClean="0">
                <a:latin typeface="Garamond" pitchFamily="18" charset="0"/>
              </a:rPr>
              <a:t>direct charge </a:t>
            </a:r>
            <a:r>
              <a:rPr lang="en-US" sz="2400" i="1" dirty="0" smtClean="0">
                <a:latin typeface="Garamond" pitchFamily="18" charset="0"/>
              </a:rPr>
              <a:t>to your Plan or to the products, </a:t>
            </a:r>
            <a:r>
              <a:rPr lang="en-US" sz="2400" b="1" i="1" dirty="0" smtClean="0">
                <a:latin typeface="Garamond" pitchFamily="18" charset="0"/>
              </a:rPr>
              <a:t>except to the extent </a:t>
            </a:r>
            <a:r>
              <a:rPr lang="en-US" sz="2400" i="1" dirty="0" smtClean="0">
                <a:latin typeface="Garamond" pitchFamily="18" charset="0"/>
              </a:rPr>
              <a:t>XYZ Company applies an asset charge or other charge and pays compensation to ABC Firm from it’s general revenues.</a:t>
            </a:r>
            <a:endParaRPr lang="en-US" sz="2400" i="1" dirty="0" smtClean="0">
              <a:latin typeface="Garamond" pitchFamily="18" charset="0"/>
            </a:endParaRPr>
          </a:p>
          <a:p>
            <a:pPr lvl="0"/>
            <a:endParaRPr lang="en-US" sz="2400" dirty="0" smtClean="0">
              <a:latin typeface="Garamond" pitchFamily="18" charset="0"/>
            </a:endParaRPr>
          </a:p>
          <a:p>
            <a:pPr lvl="0">
              <a:buNone/>
            </a:pPr>
            <a:endParaRPr lang="en-US" sz="2400" dirty="0" smtClean="0">
              <a:latin typeface="Garamond" pitchFamily="18" charset="0"/>
            </a:endParaRPr>
          </a:p>
          <a:p>
            <a:pPr lvl="0">
              <a:buNone/>
            </a:pPr>
            <a:endParaRPr lang="en-US" sz="2400" dirty="0" smtClean="0">
              <a:latin typeface="Garamond" pitchFamily="18" charset="0"/>
            </a:endParaRPr>
          </a:p>
          <a:p>
            <a:pPr lvl="0"/>
            <a:endParaRPr lang="en-US" sz="2400" dirty="0" smtClean="0">
              <a:latin typeface="Garamond" pitchFamily="18" charset="0"/>
            </a:endParaRP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Garamond" pitchFamily="18" charset="0"/>
              </a:rPr>
              <a:t>Types of Paltering </a:t>
            </a:r>
            <a:endParaRPr lang="en-US" dirty="0"/>
          </a:p>
        </p:txBody>
      </p:sp>
      <p:sp>
        <p:nvSpPr>
          <p:cNvPr id="3" name="Content Placeholder 2"/>
          <p:cNvSpPr>
            <a:spLocks noGrp="1"/>
          </p:cNvSpPr>
          <p:nvPr>
            <p:ph idx="1"/>
          </p:nvPr>
        </p:nvSpPr>
        <p:spPr/>
        <p:txBody>
          <a:bodyPr>
            <a:normAutofit lnSpcReduction="10000"/>
          </a:bodyPr>
          <a:lstStyle/>
          <a:p>
            <a:pPr lvl="0"/>
            <a:r>
              <a:rPr lang="en-US" b="1" dirty="0" smtClean="0">
                <a:latin typeface="Garamond" pitchFamily="18" charset="0"/>
              </a:rPr>
              <a:t>Concealment</a:t>
            </a:r>
            <a:r>
              <a:rPr lang="en-US" dirty="0" smtClean="0">
                <a:latin typeface="Garamond" pitchFamily="18" charset="0"/>
              </a:rPr>
              <a:t>: </a:t>
            </a:r>
            <a:r>
              <a:rPr lang="en-US" b="1" dirty="0" smtClean="0">
                <a:latin typeface="Garamond" pitchFamily="18" charset="0"/>
              </a:rPr>
              <a:t>omitting</a:t>
            </a:r>
            <a:r>
              <a:rPr lang="en-US" dirty="0" smtClean="0">
                <a:latin typeface="Garamond" pitchFamily="18" charset="0"/>
              </a:rPr>
              <a:t> information that is material to the context, or hiding material information</a:t>
            </a:r>
          </a:p>
          <a:p>
            <a:pPr lvl="0">
              <a:buNone/>
            </a:pPr>
            <a:endParaRPr lang="en-US" dirty="0" smtClean="0">
              <a:latin typeface="Garamond" pitchFamily="18" charset="0"/>
            </a:endParaRPr>
          </a:p>
          <a:p>
            <a:pPr>
              <a:buNone/>
            </a:pPr>
            <a:r>
              <a:rPr lang="en-US" sz="2400" dirty="0" smtClean="0">
                <a:latin typeface="Garamond" pitchFamily="18" charset="0"/>
              </a:rPr>
              <a:t>	</a:t>
            </a:r>
            <a:r>
              <a:rPr lang="en-US" sz="2400" i="1" dirty="0" smtClean="0">
                <a:latin typeface="Garamond" pitchFamily="18" charset="0"/>
              </a:rPr>
              <a:t>Fiduciaries </a:t>
            </a:r>
            <a:r>
              <a:rPr lang="en-US" sz="2400" i="1" dirty="0" smtClean="0">
                <a:latin typeface="Garamond" pitchFamily="18" charset="0"/>
              </a:rPr>
              <a:t>are required to know all expenses that are being paid by the plan, directly or indirectly, and to determine if they are reasonable (that is, whether the expense is competitive in the marketplace and whether the plan and its participants receive value commensurate with the cost). In addition, </a:t>
            </a:r>
            <a:r>
              <a:rPr lang="en-US" sz="2400" b="1" i="1" dirty="0" smtClean="0">
                <a:latin typeface="Garamond" pitchFamily="18" charset="0"/>
              </a:rPr>
              <a:t>the advisor </a:t>
            </a:r>
            <a:r>
              <a:rPr lang="en-US" sz="2400" i="1" dirty="0" smtClean="0">
                <a:latin typeface="Garamond" pitchFamily="18" charset="0"/>
              </a:rPr>
              <a:t>should be able to explain the structure of the compensation he or she </a:t>
            </a:r>
            <a:r>
              <a:rPr lang="en-US" sz="2400" b="1" i="1" dirty="0" smtClean="0">
                <a:latin typeface="Garamond" pitchFamily="18" charset="0"/>
              </a:rPr>
              <a:t>individually receives </a:t>
            </a:r>
            <a:r>
              <a:rPr lang="en-US" sz="2400" i="1" dirty="0" smtClean="0">
                <a:latin typeface="Garamond" pitchFamily="18" charset="0"/>
              </a:rPr>
              <a:t>from each investment. Fiduciaries are not required to choose the least expensive services; rather, they should ensure that they are getting good value for the plan’s money.</a:t>
            </a:r>
          </a:p>
          <a:p>
            <a:pPr lvl="0">
              <a:buNone/>
            </a:pPr>
            <a:endParaRPr lang="en-US" sz="1900" dirty="0" smtClean="0">
              <a:latin typeface="Garamond" pitchFamily="18" charset="0"/>
            </a:endParaRP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066800"/>
          </a:xfrm>
        </p:spPr>
        <p:txBody>
          <a:bodyPr>
            <a:normAutofit/>
          </a:bodyPr>
          <a:lstStyle/>
          <a:p>
            <a:pPr algn="ctr"/>
            <a:r>
              <a:rPr lang="en-US" sz="3200" b="1" dirty="0" smtClean="0">
                <a:latin typeface="Garamond" pitchFamily="18" charset="0"/>
              </a:rPr>
              <a:t>Concealment</a:t>
            </a:r>
            <a:br>
              <a:rPr lang="en-US" sz="3200" b="1" dirty="0" smtClean="0">
                <a:latin typeface="Garamond" pitchFamily="18" charset="0"/>
              </a:rPr>
            </a:br>
            <a:r>
              <a:rPr lang="en-US" sz="3200" b="1" dirty="0" smtClean="0">
                <a:latin typeface="Garamond" pitchFamily="18" charset="0"/>
              </a:rPr>
              <a:t>Needle in a Haystack QUIZ</a:t>
            </a:r>
            <a:endParaRPr lang="en-US" sz="3200" b="1" dirty="0">
              <a:latin typeface="Garamond" pitchFamily="18" charset="0"/>
            </a:endParaRPr>
          </a:p>
        </p:txBody>
      </p:sp>
      <p:sp>
        <p:nvSpPr>
          <p:cNvPr id="3" name="Content Placeholder 2"/>
          <p:cNvSpPr>
            <a:spLocks noGrp="1"/>
          </p:cNvSpPr>
          <p:nvPr>
            <p:ph idx="1"/>
          </p:nvPr>
        </p:nvSpPr>
        <p:spPr>
          <a:xfrm>
            <a:off x="457200" y="2286000"/>
            <a:ext cx="8229600" cy="3779837"/>
          </a:xfrm>
        </p:spPr>
        <p:txBody>
          <a:bodyPr/>
          <a:lstStyle/>
          <a:p>
            <a:pPr>
              <a:spcAft>
                <a:spcPts val="600"/>
              </a:spcAft>
            </a:pPr>
            <a:r>
              <a:rPr lang="en-US" sz="2400" dirty="0" smtClean="0">
                <a:latin typeface="Garamond" pitchFamily="18" charset="0"/>
              </a:rPr>
              <a:t>How many pages of documentation must a plan sponsor review in order to read all of the </a:t>
            </a:r>
            <a:r>
              <a:rPr lang="en-US" sz="2400" u="sng" dirty="0" smtClean="0">
                <a:latin typeface="Garamond" pitchFamily="18" charset="0"/>
              </a:rPr>
              <a:t>available</a:t>
            </a:r>
            <a:r>
              <a:rPr lang="en-US" sz="2400" dirty="0" smtClean="0">
                <a:latin typeface="Garamond" pitchFamily="18" charset="0"/>
              </a:rPr>
              <a:t> information regarding fees, compensation &amp; potential conflicts of interest?</a:t>
            </a:r>
          </a:p>
          <a:p>
            <a:pPr>
              <a:spcAft>
                <a:spcPts val="600"/>
              </a:spcAft>
              <a:buNone/>
            </a:pPr>
            <a:r>
              <a:rPr lang="en-US" sz="800" dirty="0" smtClean="0">
                <a:latin typeface="Garamond" pitchFamily="18" charset="0"/>
              </a:rPr>
              <a:t> </a:t>
            </a:r>
          </a:p>
          <a:p>
            <a:pPr>
              <a:spcAft>
                <a:spcPts val="600"/>
              </a:spcAft>
              <a:buNone/>
            </a:pPr>
            <a:r>
              <a:rPr lang="en-US" sz="2400" i="1" dirty="0" smtClean="0">
                <a:latin typeface="Garamond" pitchFamily="18" charset="0"/>
              </a:rPr>
              <a:t>                (Lets assume there is </a:t>
            </a:r>
            <a:r>
              <a:rPr lang="en-US" sz="2400" i="1" u="sng" dirty="0" smtClean="0">
                <a:latin typeface="Garamond" pitchFamily="18" charset="0"/>
              </a:rPr>
              <a:t>just one</a:t>
            </a:r>
            <a:r>
              <a:rPr lang="en-US" sz="2400" i="1" dirty="0" smtClean="0">
                <a:latin typeface="Garamond" pitchFamily="18" charset="0"/>
              </a:rPr>
              <a:t> mutual fund in the plan!)</a:t>
            </a:r>
          </a:p>
          <a:p>
            <a:pPr>
              <a:spcAft>
                <a:spcPts val="600"/>
              </a:spcAft>
            </a:pPr>
            <a:r>
              <a:rPr lang="en-US" sz="2400" dirty="0" smtClean="0">
                <a:latin typeface="Garamond" pitchFamily="18" charset="0"/>
              </a:rPr>
              <a:t>a) 127 </a:t>
            </a:r>
          </a:p>
          <a:p>
            <a:pPr>
              <a:spcAft>
                <a:spcPts val="600"/>
              </a:spcAft>
            </a:pPr>
            <a:r>
              <a:rPr lang="en-US" sz="2400" dirty="0" smtClean="0">
                <a:latin typeface="Garamond" pitchFamily="18" charset="0"/>
              </a:rPr>
              <a:t>b) 539</a:t>
            </a:r>
          </a:p>
          <a:p>
            <a:pPr>
              <a:spcAft>
                <a:spcPts val="600"/>
              </a:spcAft>
            </a:pPr>
            <a:r>
              <a:rPr lang="en-US" sz="2400" dirty="0" smtClean="0">
                <a:latin typeface="Garamond" pitchFamily="18" charset="0"/>
              </a:rPr>
              <a:t>c)  827 </a:t>
            </a:r>
            <a:endParaRPr lang="en-US" sz="2400" dirty="0">
              <a:latin typeface="Garamond"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955675"/>
          </a:xfrm>
        </p:spPr>
        <p:txBody>
          <a:bodyPr>
            <a:normAutofit/>
          </a:bodyPr>
          <a:lstStyle/>
          <a:p>
            <a:pPr algn="ctr"/>
            <a:r>
              <a:rPr lang="en-US" b="1" dirty="0" smtClean="0">
                <a:latin typeface="Garamond" pitchFamily="18" charset="0"/>
              </a:rPr>
              <a:t>Concealment</a:t>
            </a:r>
            <a:endParaRPr lang="en-US" dirty="0"/>
          </a:p>
        </p:txBody>
      </p:sp>
      <p:sp>
        <p:nvSpPr>
          <p:cNvPr id="3" name="Content Placeholder 2"/>
          <p:cNvSpPr>
            <a:spLocks noGrp="1"/>
          </p:cNvSpPr>
          <p:nvPr>
            <p:ph idx="1"/>
          </p:nvPr>
        </p:nvSpPr>
        <p:spPr>
          <a:xfrm>
            <a:off x="533400" y="1676400"/>
            <a:ext cx="8229600" cy="4419600"/>
          </a:xfrm>
        </p:spPr>
        <p:txBody>
          <a:bodyPr numCol="2"/>
          <a:lstStyle/>
          <a:p>
            <a:r>
              <a:rPr lang="en-US" sz="2000" b="1" dirty="0" smtClean="0">
                <a:latin typeface="Garamond" pitchFamily="18" charset="0"/>
              </a:rPr>
              <a:t>Prospectus</a:t>
            </a:r>
            <a:r>
              <a:rPr lang="en-US" sz="2000" dirty="0" smtClean="0">
                <a:latin typeface="Garamond" pitchFamily="18" charset="0"/>
              </a:rPr>
              <a:t> – 72 pgs</a:t>
            </a:r>
          </a:p>
          <a:p>
            <a:pPr lvl="1"/>
            <a:r>
              <a:rPr lang="en-US" sz="2000" dirty="0" smtClean="0">
                <a:latin typeface="Garamond" pitchFamily="18" charset="0"/>
              </a:rPr>
              <a:t>9 pages</a:t>
            </a:r>
          </a:p>
          <a:p>
            <a:pPr lvl="1">
              <a:buNone/>
            </a:pPr>
            <a:endParaRPr lang="en-US" sz="1200" dirty="0" smtClean="0">
              <a:latin typeface="Garamond" pitchFamily="18" charset="0"/>
            </a:endParaRPr>
          </a:p>
          <a:p>
            <a:r>
              <a:rPr lang="en-US" sz="2000" b="1" dirty="0" smtClean="0">
                <a:latin typeface="Garamond" pitchFamily="18" charset="0"/>
              </a:rPr>
              <a:t>SAI</a:t>
            </a:r>
            <a:r>
              <a:rPr lang="en-US" sz="2000" dirty="0" smtClean="0">
                <a:latin typeface="Garamond" pitchFamily="18" charset="0"/>
              </a:rPr>
              <a:t>– 285 pgs</a:t>
            </a:r>
          </a:p>
          <a:p>
            <a:pPr lvl="1"/>
            <a:r>
              <a:rPr lang="en-US" sz="2000" dirty="0" smtClean="0">
                <a:latin typeface="Garamond" pitchFamily="18" charset="0"/>
              </a:rPr>
              <a:t>17 pages</a:t>
            </a:r>
          </a:p>
          <a:p>
            <a:pPr lvl="1">
              <a:buNone/>
            </a:pPr>
            <a:endParaRPr lang="en-US" sz="1200" dirty="0" smtClean="0">
              <a:latin typeface="Garamond" pitchFamily="18" charset="0"/>
            </a:endParaRPr>
          </a:p>
          <a:p>
            <a:pPr>
              <a:buFont typeface="Arial" pitchFamily="34" charset="0"/>
              <a:buChar char="•"/>
            </a:pPr>
            <a:r>
              <a:rPr lang="en-US" sz="2000" b="1" dirty="0" smtClean="0">
                <a:latin typeface="Garamond" pitchFamily="18" charset="0"/>
              </a:rPr>
              <a:t>Annual Report </a:t>
            </a:r>
            <a:r>
              <a:rPr lang="en-US" sz="2000" dirty="0" smtClean="0">
                <a:latin typeface="Garamond" pitchFamily="18" charset="0"/>
              </a:rPr>
              <a:t>– 44 pgs</a:t>
            </a:r>
          </a:p>
          <a:p>
            <a:pPr lvl="1">
              <a:buNone/>
            </a:pPr>
            <a:r>
              <a:rPr lang="en-US" sz="2000" dirty="0" smtClean="0">
                <a:latin typeface="Garamond" pitchFamily="18" charset="0"/>
              </a:rPr>
              <a:t>-	6 pages</a:t>
            </a:r>
          </a:p>
          <a:p>
            <a:pPr>
              <a:buNone/>
            </a:pPr>
            <a:endParaRPr lang="en-US" sz="1200" b="1" dirty="0" smtClean="0">
              <a:latin typeface="Garamond" pitchFamily="18" charset="0"/>
            </a:endParaRPr>
          </a:p>
          <a:p>
            <a:pPr>
              <a:buFont typeface="Arial" pitchFamily="34" charset="0"/>
              <a:buChar char="•"/>
            </a:pPr>
            <a:r>
              <a:rPr lang="en-US" sz="2000" b="1" dirty="0" smtClean="0">
                <a:latin typeface="Garamond" pitchFamily="18" charset="0"/>
              </a:rPr>
              <a:t>Semi-Annual Report </a:t>
            </a:r>
            <a:r>
              <a:rPr lang="en-US" sz="2000" dirty="0" smtClean="0">
                <a:latin typeface="Garamond" pitchFamily="18" charset="0"/>
              </a:rPr>
              <a:t>– 36 pgs</a:t>
            </a:r>
          </a:p>
          <a:p>
            <a:pPr lvl="1">
              <a:buFontTx/>
              <a:buChar char="-"/>
            </a:pPr>
            <a:r>
              <a:rPr lang="en-US" sz="2000" dirty="0" smtClean="0">
                <a:latin typeface="Garamond" pitchFamily="18" charset="0"/>
              </a:rPr>
              <a:t>8 pages</a:t>
            </a:r>
            <a:endParaRPr lang="en-US" sz="2000" b="1" dirty="0" smtClean="0">
              <a:latin typeface="Garamond" pitchFamily="18" charset="0"/>
            </a:endParaRPr>
          </a:p>
          <a:p>
            <a:pPr>
              <a:buNone/>
            </a:pPr>
            <a:endParaRPr lang="en-US" sz="1200" b="1" dirty="0" smtClean="0">
              <a:latin typeface="Garamond" pitchFamily="18" charset="0"/>
            </a:endParaRPr>
          </a:p>
          <a:p>
            <a:r>
              <a:rPr lang="en-US" sz="2000" b="1" dirty="0" smtClean="0">
                <a:latin typeface="Garamond" pitchFamily="18" charset="0"/>
              </a:rPr>
              <a:t>Group Annuity Contract </a:t>
            </a:r>
            <a:r>
              <a:rPr lang="en-US" sz="2000" dirty="0" smtClean="0">
                <a:latin typeface="Garamond" pitchFamily="18" charset="0"/>
              </a:rPr>
              <a:t>– 33 pgs</a:t>
            </a:r>
          </a:p>
          <a:p>
            <a:pPr lvl="1"/>
            <a:r>
              <a:rPr lang="en-US" sz="2000" dirty="0" smtClean="0">
                <a:latin typeface="Garamond" pitchFamily="18" charset="0"/>
              </a:rPr>
              <a:t>5 pages</a:t>
            </a:r>
          </a:p>
          <a:p>
            <a:pPr>
              <a:buNone/>
            </a:pPr>
            <a:endParaRPr lang="en-US" sz="1200" b="1" dirty="0" smtClean="0">
              <a:latin typeface="Garamond" pitchFamily="18" charset="0"/>
            </a:endParaRPr>
          </a:p>
          <a:p>
            <a:r>
              <a:rPr lang="en-US" sz="2000" b="1" dirty="0" smtClean="0">
                <a:latin typeface="Garamond" pitchFamily="18" charset="0"/>
              </a:rPr>
              <a:t>Plan Level Documents </a:t>
            </a:r>
            <a:r>
              <a:rPr lang="en-US" sz="2000" dirty="0" smtClean="0">
                <a:latin typeface="Garamond" pitchFamily="18" charset="0"/>
              </a:rPr>
              <a:t>– 58 pgs</a:t>
            </a:r>
          </a:p>
          <a:p>
            <a:pPr lvl="1"/>
            <a:r>
              <a:rPr lang="en-US" sz="2000" dirty="0" smtClean="0">
                <a:latin typeface="Garamond" pitchFamily="18" charset="0"/>
              </a:rPr>
              <a:t>9 pages</a:t>
            </a:r>
          </a:p>
          <a:p>
            <a:pPr>
              <a:buNone/>
            </a:pPr>
            <a:endParaRPr lang="en-US" sz="1200" b="1" dirty="0" smtClean="0">
              <a:latin typeface="Garamond" pitchFamily="18" charset="0"/>
            </a:endParaRPr>
          </a:p>
          <a:p>
            <a:r>
              <a:rPr lang="en-US" sz="2000" b="1" dirty="0" err="1" smtClean="0">
                <a:latin typeface="Garamond" pitchFamily="18" charset="0"/>
              </a:rPr>
              <a:t>Adm</a:t>
            </a:r>
            <a:r>
              <a:rPr lang="en-US" sz="2000" b="1" dirty="0" smtClean="0">
                <a:latin typeface="Garamond" pitchFamily="18" charset="0"/>
              </a:rPr>
              <a:t> Service Agreement </a:t>
            </a:r>
            <a:r>
              <a:rPr lang="en-US" sz="2000" dirty="0" smtClean="0">
                <a:latin typeface="Garamond" pitchFamily="18" charset="0"/>
              </a:rPr>
              <a:t>– 11 pgs</a:t>
            </a:r>
          </a:p>
          <a:p>
            <a:pPr lvl="1"/>
            <a:r>
              <a:rPr lang="en-US" sz="2000" dirty="0" smtClean="0">
                <a:latin typeface="Garamond" pitchFamily="18" charset="0"/>
              </a:rPr>
              <a:t>2 pages</a:t>
            </a:r>
            <a:endParaRPr lang="en-US" sz="2000" dirty="0" smtClean="0"/>
          </a:p>
          <a:p>
            <a:pPr lvl="1">
              <a:buNone/>
            </a:pPr>
            <a:endParaRPr lang="en-US" sz="2000" b="1" dirty="0" smtClean="0">
              <a:solidFill>
                <a:srgbClr val="FF0000"/>
              </a:solidFill>
              <a:latin typeface="Garamond" pitchFamily="18" charset="0"/>
            </a:endParaRPr>
          </a:p>
          <a:p>
            <a:pPr lvl="1">
              <a:buNone/>
            </a:pPr>
            <a:r>
              <a:rPr lang="en-US" sz="2000" b="1" dirty="0" smtClean="0">
                <a:solidFill>
                  <a:srgbClr val="FF0000"/>
                </a:solidFill>
                <a:latin typeface="Garamond" pitchFamily="18" charset="0"/>
              </a:rPr>
              <a:t>539 pages!  56 references to fees,</a:t>
            </a:r>
          </a:p>
          <a:p>
            <a:pPr lvl="1">
              <a:buNone/>
            </a:pPr>
            <a:r>
              <a:rPr lang="en-US" sz="2000" b="1" dirty="0" smtClean="0">
                <a:solidFill>
                  <a:srgbClr val="FF0000"/>
                </a:solidFill>
                <a:latin typeface="Garamond" pitchFamily="18" charset="0"/>
              </a:rPr>
              <a:t>compensation, and potential conflicts of interest</a:t>
            </a:r>
            <a:endParaRPr lang="en-US" sz="2000" b="1" dirty="0">
              <a:solidFill>
                <a:srgbClr val="FF0000"/>
              </a:solidFill>
              <a:latin typeface="Garamond" pitchFamily="18" charset="0"/>
            </a:endParaRPr>
          </a:p>
        </p:txBody>
      </p:sp>
      <p:sp>
        <p:nvSpPr>
          <p:cNvPr id="7" name="TextBox 6"/>
          <p:cNvSpPr txBox="1"/>
          <p:nvPr/>
        </p:nvSpPr>
        <p:spPr>
          <a:xfrm>
            <a:off x="3112734" y="6324600"/>
            <a:ext cx="6031266" cy="353943"/>
          </a:xfrm>
          <a:prstGeom prst="rect">
            <a:avLst/>
          </a:prstGeom>
          <a:noFill/>
        </p:spPr>
        <p:txBody>
          <a:bodyPr wrap="none" rtlCol="0">
            <a:spAutoFit/>
          </a:bodyPr>
          <a:lstStyle/>
          <a:p>
            <a:r>
              <a:rPr lang="en-US" sz="1700" b="1" i="1" dirty="0" smtClean="0">
                <a:latin typeface="Garamond" pitchFamily="18" charset="0"/>
              </a:rPr>
              <a:t>It doesn't require many words to speak the truth - Chief </a:t>
            </a:r>
            <a:r>
              <a:rPr lang="en-US" sz="1700" b="1" i="1" dirty="0" smtClean="0">
                <a:latin typeface="Garamond" pitchFamily="18" charset="0"/>
              </a:rPr>
              <a:t>Joseph</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85800"/>
            <a:ext cx="8763000" cy="1066800"/>
          </a:xfrm>
        </p:spPr>
        <p:txBody>
          <a:bodyPr>
            <a:normAutofit/>
          </a:bodyPr>
          <a:lstStyle/>
          <a:p>
            <a:pPr algn="ctr"/>
            <a:r>
              <a:rPr lang="en-US" sz="3600" b="1" dirty="0" smtClean="0">
                <a:latin typeface="Garamond" pitchFamily="18" charset="0"/>
              </a:rPr>
              <a:t>Paltering &amp; Federal </a:t>
            </a:r>
            <a:r>
              <a:rPr lang="en-US" sz="3600" b="1" dirty="0" smtClean="0">
                <a:latin typeface="Garamond" pitchFamily="18" charset="0"/>
              </a:rPr>
              <a:t>Trade Commission </a:t>
            </a:r>
            <a:r>
              <a:rPr lang="en-US" sz="3600" b="1" dirty="0" smtClean="0">
                <a:latin typeface="Garamond" pitchFamily="18" charset="0"/>
              </a:rPr>
              <a:t>Act </a:t>
            </a:r>
            <a:endParaRPr lang="en-US" sz="3600" b="1" dirty="0"/>
          </a:p>
        </p:txBody>
      </p:sp>
      <p:sp>
        <p:nvSpPr>
          <p:cNvPr id="3" name="Content Placeholder 2"/>
          <p:cNvSpPr>
            <a:spLocks noGrp="1"/>
          </p:cNvSpPr>
          <p:nvPr>
            <p:ph idx="1"/>
          </p:nvPr>
        </p:nvSpPr>
        <p:spPr>
          <a:xfrm>
            <a:off x="457200" y="1828800"/>
            <a:ext cx="8229600" cy="4325112"/>
          </a:xfrm>
        </p:spPr>
        <p:txBody>
          <a:bodyPr>
            <a:normAutofit/>
          </a:bodyPr>
          <a:lstStyle/>
          <a:p>
            <a:r>
              <a:rPr lang="en-US" sz="2400" dirty="0" smtClean="0">
                <a:latin typeface="Garamond" pitchFamily="18" charset="0"/>
              </a:rPr>
              <a:t>The FTC defines deception as:</a:t>
            </a:r>
            <a:r>
              <a:rPr lang="en-US" sz="2400" b="1" dirty="0" smtClean="0">
                <a:latin typeface="Garamond" pitchFamily="18" charset="0"/>
              </a:rPr>
              <a:t> be a representation, omission or practice that is likely to mislead the consumer</a:t>
            </a:r>
            <a:r>
              <a:rPr lang="en-US" sz="2400" dirty="0" smtClean="0">
                <a:latin typeface="Garamond" pitchFamily="18" charset="0"/>
              </a:rPr>
              <a:t>.</a:t>
            </a:r>
          </a:p>
          <a:p>
            <a:pPr>
              <a:buNone/>
            </a:pPr>
            <a:endParaRPr lang="en-US" sz="1200" dirty="0" smtClean="0">
              <a:latin typeface="Garamond" pitchFamily="18" charset="0"/>
            </a:endParaRPr>
          </a:p>
          <a:p>
            <a:r>
              <a:rPr lang="en-US" sz="2400" dirty="0" smtClean="0">
                <a:latin typeface="Garamond" pitchFamily="18" charset="0"/>
              </a:rPr>
              <a:t>Under Section 5, the Commission has determined that a representation, omission, or practice is deceptive if: (1) it is likely to mislead consumers acting reasonably under the circumstances; and (2) it is material, that is, likely to affect consumers' conduct or decisions with respect to the product at issue</a:t>
            </a:r>
            <a:r>
              <a:rPr lang="en-US" sz="2400" dirty="0" smtClean="0">
                <a:latin typeface="Garamond" pitchFamily="18" charset="0"/>
              </a:rPr>
              <a:t>.</a:t>
            </a:r>
          </a:p>
          <a:p>
            <a:pPr>
              <a:buNone/>
            </a:pPr>
            <a:endParaRPr lang="en-US" sz="1200" dirty="0" smtClean="0">
              <a:latin typeface="Garamond" pitchFamily="18" charset="0"/>
            </a:endParaRPr>
          </a:p>
          <a:p>
            <a:r>
              <a:rPr lang="en-US" sz="2400" dirty="0" smtClean="0">
                <a:latin typeface="Garamond" pitchFamily="18" charset="0"/>
              </a:rPr>
              <a:t>The FTC said that “disclosures that are required to prevent deception or to provide consumers material information about a transaction must </a:t>
            </a:r>
            <a:r>
              <a:rPr lang="en-US" sz="2400" b="1" dirty="0" smtClean="0">
                <a:latin typeface="Garamond" pitchFamily="18" charset="0"/>
              </a:rPr>
              <a:t>be presented clearly and conspicuously</a:t>
            </a:r>
            <a:r>
              <a:rPr lang="en-US" sz="2400" dirty="0" smtClean="0">
                <a:latin typeface="Garamond" pitchFamily="18" charset="0"/>
              </a:rPr>
              <a:t>.” </a:t>
            </a:r>
            <a:endParaRPr lang="en-US" sz="2400" dirty="0">
              <a:latin typeface="Garamond"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Garamond" pitchFamily="18" charset="0"/>
              </a:rPr>
              <a:t>Paltering in Plain Sight</a:t>
            </a:r>
            <a:endParaRPr lang="en-US" b="1" dirty="0">
              <a:latin typeface="Garamond" pitchFamily="18" charset="0"/>
            </a:endParaRPr>
          </a:p>
        </p:txBody>
      </p:sp>
      <p:sp>
        <p:nvSpPr>
          <p:cNvPr id="3" name="Content Placeholder 2"/>
          <p:cNvSpPr>
            <a:spLocks noGrp="1"/>
          </p:cNvSpPr>
          <p:nvPr>
            <p:ph idx="1"/>
          </p:nvPr>
        </p:nvSpPr>
        <p:spPr>
          <a:xfrm>
            <a:off x="304800" y="2249424"/>
            <a:ext cx="8382000" cy="4325112"/>
          </a:xfrm>
        </p:spPr>
        <p:txBody>
          <a:bodyPr>
            <a:normAutofit fontScale="77500" lnSpcReduction="20000"/>
          </a:bodyPr>
          <a:lstStyle/>
          <a:p>
            <a:endParaRPr lang="en-US" sz="2400" dirty="0" smtClean="0">
              <a:latin typeface="Garamond" pitchFamily="18" charset="0"/>
            </a:endParaRPr>
          </a:p>
          <a:p>
            <a:endParaRPr lang="en-US" sz="2400" dirty="0" smtClean="0">
              <a:latin typeface="Garamond" pitchFamily="18" charset="0"/>
            </a:endParaRPr>
          </a:p>
          <a:p>
            <a:pPr>
              <a:lnSpc>
                <a:spcPct val="120000"/>
              </a:lnSpc>
              <a:buNone/>
            </a:pPr>
            <a:r>
              <a:rPr lang="en-US" sz="2400" dirty="0" smtClean="0">
                <a:latin typeface="Garamond" pitchFamily="18" charset="0"/>
              </a:rPr>
              <a:t>	</a:t>
            </a:r>
            <a:r>
              <a:rPr lang="en-US" sz="3100" dirty="0" smtClean="0">
                <a:latin typeface="Garamond" pitchFamily="18" charset="0"/>
              </a:rPr>
              <a:t>But </a:t>
            </a:r>
            <a:r>
              <a:rPr lang="en-US" sz="3100" dirty="0" smtClean="0">
                <a:latin typeface="Garamond" pitchFamily="18" charset="0"/>
              </a:rPr>
              <a:t>ethical misconduct doesn't need to reach criminal levels in order to harm investors. What we often see is a culture of neglect or rationalization, where the pursuit of profit obscures a sense of any moral obligation to the investor.</a:t>
            </a:r>
          </a:p>
          <a:p>
            <a:pPr>
              <a:buNone/>
            </a:pPr>
            <a:r>
              <a:rPr lang="en-US" sz="2400" b="1" dirty="0" smtClean="0">
                <a:latin typeface="Garamond" pitchFamily="18" charset="0"/>
              </a:rPr>
              <a:t>					</a:t>
            </a:r>
            <a:r>
              <a:rPr lang="en-US" sz="2300" b="1" i="1" dirty="0" smtClean="0">
                <a:latin typeface="Garamond" pitchFamily="18" charset="0"/>
              </a:rPr>
              <a:t>Mary Shapiro, CEO, FINRA 10/14/08 </a:t>
            </a:r>
          </a:p>
          <a:p>
            <a:pPr>
              <a:buNone/>
            </a:pPr>
            <a:endParaRPr lang="en-US" sz="1800" b="1" i="1" dirty="0" smtClean="0">
              <a:latin typeface="Garamond" pitchFamily="18" charset="0"/>
            </a:endParaRPr>
          </a:p>
          <a:p>
            <a:pPr>
              <a:buNone/>
            </a:pPr>
            <a:endParaRPr lang="en-US" sz="1800" b="1" i="1" dirty="0" smtClean="0">
              <a:latin typeface="Garamond" pitchFamily="18" charset="0"/>
            </a:endParaRPr>
          </a:p>
          <a:p>
            <a:pPr>
              <a:buNone/>
            </a:pPr>
            <a:endParaRPr lang="en-US" sz="1800" dirty="0" smtClean="0">
              <a:latin typeface="Garamond" pitchFamily="18" charset="0"/>
            </a:endParaRPr>
          </a:p>
          <a:p>
            <a:pPr>
              <a:buNone/>
            </a:pPr>
            <a:endParaRPr lang="en-US" sz="1800" dirty="0" smtClean="0">
              <a:latin typeface="Garamond" pitchFamily="18" charset="0"/>
            </a:endParaRPr>
          </a:p>
          <a:p>
            <a:pPr>
              <a:buNone/>
            </a:pPr>
            <a:endParaRPr lang="en-US" sz="1800" dirty="0" smtClean="0">
              <a:latin typeface="Garamond" pitchFamily="18" charset="0"/>
            </a:endParaRPr>
          </a:p>
          <a:p>
            <a:pPr>
              <a:buNone/>
            </a:pPr>
            <a:endParaRPr lang="en-US" sz="1800" dirty="0" smtClean="0">
              <a:latin typeface="Garamond" pitchFamily="18" charset="0"/>
            </a:endParaRPr>
          </a:p>
          <a:p>
            <a:pPr>
              <a:buNone/>
            </a:pPr>
            <a:endParaRPr lang="en-US" sz="1800" dirty="0" smtClean="0">
              <a:latin typeface="Garamond" pitchFamily="18" charset="0"/>
            </a:endParaRPr>
          </a:p>
          <a:p>
            <a:pPr>
              <a:buNone/>
            </a:pPr>
            <a:r>
              <a:rPr lang="en-US" sz="2200" b="1" i="1" dirty="0" smtClean="0">
                <a:latin typeface="Garamond" pitchFamily="18" charset="0"/>
              </a:rPr>
              <a:t>It </a:t>
            </a:r>
            <a:r>
              <a:rPr lang="en-US" sz="2200" b="1" i="1" dirty="0" smtClean="0">
                <a:latin typeface="Garamond" pitchFamily="18" charset="0"/>
              </a:rPr>
              <a:t>is not necessary that whilst I live I live happily; but it is necessary that so long as I live I should live honorably. </a:t>
            </a:r>
            <a:r>
              <a:rPr lang="en-US" sz="2200" b="1" i="1" dirty="0" smtClean="0">
                <a:latin typeface="Garamond" pitchFamily="18" charset="0"/>
              </a:rPr>
              <a:t>  Immanuel </a:t>
            </a:r>
            <a:r>
              <a:rPr lang="en-US" sz="2200" b="1" i="1" dirty="0" smtClean="0">
                <a:latin typeface="Garamond" pitchFamily="18" charset="0"/>
              </a:rPr>
              <a:t>Kant</a:t>
            </a:r>
          </a:p>
          <a:p>
            <a:pPr>
              <a:buNone/>
            </a:pPr>
            <a:endParaRPr lang="en-US" sz="1800" b="1" i="1" dirty="0" smtClean="0">
              <a:latin typeface="Garamond" pitchFamily="18" charset="0"/>
            </a:endParaRPr>
          </a:p>
          <a:p>
            <a:pPr>
              <a:buNone/>
            </a:pP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914400"/>
            <a:ext cx="8458200" cy="1143000"/>
          </a:xfrm>
        </p:spPr>
        <p:txBody>
          <a:bodyPr>
            <a:noAutofit/>
          </a:bodyPr>
          <a:lstStyle/>
          <a:p>
            <a:pPr algn="ctr">
              <a:defRPr/>
            </a:pPr>
            <a:r>
              <a:rPr lang="en-US" sz="3600" b="1" dirty="0" smtClean="0">
                <a:latin typeface="Garamond" pitchFamily="18" charset="0"/>
              </a:rPr>
              <a:t>Paltering in Plain </a:t>
            </a:r>
            <a:r>
              <a:rPr lang="en-US" sz="3600" b="1" dirty="0" smtClean="0">
                <a:latin typeface="Garamond" pitchFamily="18" charset="0"/>
              </a:rPr>
              <a:t>Sight</a:t>
            </a:r>
            <a:br>
              <a:rPr lang="en-US" sz="3600" b="1" dirty="0" smtClean="0">
                <a:latin typeface="Garamond" pitchFamily="18" charset="0"/>
              </a:rPr>
            </a:br>
            <a:r>
              <a:rPr lang="en-US" sz="3600" b="1" dirty="0" smtClean="0">
                <a:latin typeface="Garamond" pitchFamily="18" charset="0"/>
              </a:rPr>
              <a:t>Retail vs. Wholesale</a:t>
            </a:r>
            <a:endParaRPr lang="en-US" sz="3600" b="1" dirty="0">
              <a:latin typeface="Garamond" pitchFamily="18" charset="0"/>
            </a:endParaRPr>
          </a:p>
        </p:txBody>
      </p:sp>
      <p:graphicFrame>
        <p:nvGraphicFramePr>
          <p:cNvPr id="5" name="Content Placeholder 4"/>
          <p:cNvGraphicFramePr>
            <a:graphicFrameLocks noGrp="1"/>
          </p:cNvGraphicFramePr>
          <p:nvPr>
            <p:ph idx="1"/>
          </p:nvPr>
        </p:nvGraphicFramePr>
        <p:xfrm>
          <a:off x="152400" y="2286000"/>
          <a:ext cx="8839200" cy="3550000"/>
        </p:xfrm>
        <a:graphic>
          <a:graphicData uri="http://schemas.openxmlformats.org/drawingml/2006/table">
            <a:tbl>
              <a:tblPr firstRow="1" bandRow="1">
                <a:tableStyleId>{5C22544A-7EE6-4342-B048-85BDC9FD1C3A}</a:tableStyleId>
              </a:tblPr>
              <a:tblGrid>
                <a:gridCol w="1564460"/>
                <a:gridCol w="1054562"/>
                <a:gridCol w="818445"/>
                <a:gridCol w="900288"/>
                <a:gridCol w="1186745"/>
                <a:gridCol w="1104900"/>
                <a:gridCol w="1104900"/>
                <a:gridCol w="1104900"/>
              </a:tblGrid>
              <a:tr h="608915">
                <a:tc>
                  <a:txBody>
                    <a:bodyPr/>
                    <a:lstStyle/>
                    <a:p>
                      <a:pPr marL="0" marR="0">
                        <a:lnSpc>
                          <a:spcPct val="115000"/>
                        </a:lnSpc>
                        <a:spcBef>
                          <a:spcPts val="0"/>
                        </a:spcBef>
                        <a:spcAft>
                          <a:spcPts val="0"/>
                        </a:spcAft>
                      </a:pPr>
                      <a:r>
                        <a:rPr lang="en-US" sz="1400" dirty="0">
                          <a:solidFill>
                            <a:schemeClr val="tx1"/>
                          </a:solidFill>
                          <a:latin typeface="Garamond" pitchFamily="18" charset="0"/>
                          <a:ea typeface="Times New Roman"/>
                          <a:cs typeface="Times New Roman"/>
                        </a:rPr>
                        <a:t>  </a:t>
                      </a:r>
                      <a:endParaRPr lang="en-US" sz="1400" dirty="0">
                        <a:solidFill>
                          <a:schemeClr val="tx1"/>
                        </a:solidFill>
                        <a:latin typeface="Garamond" pitchFamily="18" charset="0"/>
                        <a:ea typeface="Calibri"/>
                        <a:cs typeface="Times New Roman"/>
                      </a:endParaRPr>
                    </a:p>
                  </a:txBody>
                  <a:tcPr marL="0" marR="0" marT="0" marB="0" anchor="ctr">
                    <a:solidFill>
                      <a:srgbClr val="67D020"/>
                    </a:solidFill>
                  </a:tcPr>
                </a:tc>
                <a:tc>
                  <a:txBody>
                    <a:bodyPr/>
                    <a:lstStyle/>
                    <a:p>
                      <a:pPr marL="0" marR="0" algn="ctr">
                        <a:lnSpc>
                          <a:spcPct val="115000"/>
                        </a:lnSpc>
                        <a:spcBef>
                          <a:spcPts val="0"/>
                        </a:spcBef>
                        <a:spcAft>
                          <a:spcPts val="0"/>
                        </a:spcAft>
                      </a:pPr>
                      <a:r>
                        <a:rPr lang="en-US" sz="2000" b="1" dirty="0">
                          <a:solidFill>
                            <a:schemeClr val="tx1"/>
                          </a:solidFill>
                          <a:latin typeface="Garamond" pitchFamily="18" charset="0"/>
                          <a:ea typeface="Times New Roman"/>
                          <a:cs typeface="Times New Roman"/>
                        </a:rPr>
                        <a:t>A</a:t>
                      </a:r>
                      <a:endParaRPr lang="en-US" sz="2000" dirty="0">
                        <a:solidFill>
                          <a:schemeClr val="tx1"/>
                        </a:solidFill>
                        <a:latin typeface="Garamond" pitchFamily="18" charset="0"/>
                        <a:ea typeface="Calibri"/>
                        <a:cs typeface="Times New Roman"/>
                      </a:endParaRPr>
                    </a:p>
                  </a:txBody>
                  <a:tcPr marL="0" marR="0" marT="0" marB="0" anchor="ctr">
                    <a:solidFill>
                      <a:srgbClr val="67D020"/>
                    </a:solidFill>
                  </a:tcPr>
                </a:tc>
                <a:tc>
                  <a:txBody>
                    <a:bodyPr/>
                    <a:lstStyle/>
                    <a:p>
                      <a:pPr marL="0" marR="0" algn="ctr">
                        <a:lnSpc>
                          <a:spcPct val="115000"/>
                        </a:lnSpc>
                        <a:spcBef>
                          <a:spcPts val="0"/>
                        </a:spcBef>
                        <a:spcAft>
                          <a:spcPts val="0"/>
                        </a:spcAft>
                      </a:pPr>
                      <a:r>
                        <a:rPr lang="en-US" sz="2000" b="1" dirty="0">
                          <a:solidFill>
                            <a:schemeClr val="tx1"/>
                          </a:solidFill>
                          <a:latin typeface="Garamond" pitchFamily="18" charset="0"/>
                          <a:ea typeface="Times New Roman"/>
                          <a:cs typeface="Times New Roman"/>
                        </a:rPr>
                        <a:t>R-1</a:t>
                      </a:r>
                      <a:endParaRPr lang="en-US" sz="2000" dirty="0">
                        <a:solidFill>
                          <a:schemeClr val="tx1"/>
                        </a:solidFill>
                        <a:latin typeface="Garamond" pitchFamily="18" charset="0"/>
                        <a:ea typeface="Calibri"/>
                        <a:cs typeface="Times New Roman"/>
                      </a:endParaRPr>
                    </a:p>
                  </a:txBody>
                  <a:tcPr marL="0" marR="0" marT="0" marB="0" anchor="ctr">
                    <a:solidFill>
                      <a:srgbClr val="67D020"/>
                    </a:solidFill>
                  </a:tcPr>
                </a:tc>
                <a:tc>
                  <a:txBody>
                    <a:bodyPr/>
                    <a:lstStyle/>
                    <a:p>
                      <a:pPr marL="0" marR="0" algn="ctr">
                        <a:lnSpc>
                          <a:spcPct val="115000"/>
                        </a:lnSpc>
                        <a:spcBef>
                          <a:spcPts val="0"/>
                        </a:spcBef>
                        <a:spcAft>
                          <a:spcPts val="0"/>
                        </a:spcAft>
                      </a:pPr>
                      <a:r>
                        <a:rPr lang="en-US" sz="2000" b="1" dirty="0">
                          <a:solidFill>
                            <a:schemeClr val="tx1"/>
                          </a:solidFill>
                          <a:latin typeface="Garamond" pitchFamily="18" charset="0"/>
                          <a:ea typeface="Times New Roman"/>
                          <a:cs typeface="Times New Roman"/>
                        </a:rPr>
                        <a:t>R-2</a:t>
                      </a:r>
                      <a:endParaRPr lang="en-US" sz="2000" dirty="0">
                        <a:solidFill>
                          <a:schemeClr val="tx1"/>
                        </a:solidFill>
                        <a:latin typeface="Garamond" pitchFamily="18" charset="0"/>
                        <a:ea typeface="Calibri"/>
                        <a:cs typeface="Times New Roman"/>
                      </a:endParaRPr>
                    </a:p>
                  </a:txBody>
                  <a:tcPr marL="0" marR="0" marT="0" marB="0" anchor="ctr">
                    <a:solidFill>
                      <a:srgbClr val="67D020"/>
                    </a:solidFill>
                  </a:tcPr>
                </a:tc>
                <a:tc>
                  <a:txBody>
                    <a:bodyPr/>
                    <a:lstStyle/>
                    <a:p>
                      <a:pPr marL="0" marR="0" algn="ctr">
                        <a:lnSpc>
                          <a:spcPct val="115000"/>
                        </a:lnSpc>
                        <a:spcBef>
                          <a:spcPts val="0"/>
                        </a:spcBef>
                        <a:spcAft>
                          <a:spcPts val="0"/>
                        </a:spcAft>
                      </a:pPr>
                      <a:r>
                        <a:rPr lang="en-US" sz="2000" b="1" dirty="0">
                          <a:solidFill>
                            <a:schemeClr val="tx1"/>
                          </a:solidFill>
                          <a:latin typeface="Garamond" pitchFamily="18" charset="0"/>
                          <a:ea typeface="Times New Roman"/>
                          <a:cs typeface="Times New Roman"/>
                        </a:rPr>
                        <a:t>R-3</a:t>
                      </a:r>
                      <a:endParaRPr lang="en-US" sz="2000" dirty="0">
                        <a:solidFill>
                          <a:schemeClr val="tx1"/>
                        </a:solidFill>
                        <a:latin typeface="Garamond" pitchFamily="18" charset="0"/>
                        <a:ea typeface="Calibri"/>
                        <a:cs typeface="Times New Roman"/>
                      </a:endParaRPr>
                    </a:p>
                  </a:txBody>
                  <a:tcPr marL="0" marR="0" marT="0" marB="0" anchor="ctr">
                    <a:solidFill>
                      <a:srgbClr val="67D020"/>
                    </a:solidFill>
                  </a:tcPr>
                </a:tc>
                <a:tc>
                  <a:txBody>
                    <a:bodyPr/>
                    <a:lstStyle/>
                    <a:p>
                      <a:pPr marL="0" marR="0" algn="ctr">
                        <a:lnSpc>
                          <a:spcPct val="115000"/>
                        </a:lnSpc>
                        <a:spcBef>
                          <a:spcPts val="0"/>
                        </a:spcBef>
                        <a:spcAft>
                          <a:spcPts val="0"/>
                        </a:spcAft>
                      </a:pPr>
                      <a:r>
                        <a:rPr lang="en-US" sz="2000" b="1" dirty="0">
                          <a:solidFill>
                            <a:schemeClr val="tx1"/>
                          </a:solidFill>
                          <a:latin typeface="Garamond" pitchFamily="18" charset="0"/>
                          <a:ea typeface="Times New Roman"/>
                          <a:cs typeface="Times New Roman"/>
                        </a:rPr>
                        <a:t>R-4</a:t>
                      </a:r>
                      <a:endParaRPr lang="en-US" sz="2000" dirty="0">
                        <a:solidFill>
                          <a:schemeClr val="tx1"/>
                        </a:solidFill>
                        <a:latin typeface="Garamond" pitchFamily="18" charset="0"/>
                        <a:ea typeface="Calibri"/>
                        <a:cs typeface="Times New Roman"/>
                      </a:endParaRPr>
                    </a:p>
                  </a:txBody>
                  <a:tcPr marL="0" marR="0" marT="0" marB="0" anchor="ctr">
                    <a:solidFill>
                      <a:srgbClr val="67D020"/>
                    </a:solidFill>
                  </a:tcPr>
                </a:tc>
                <a:tc>
                  <a:txBody>
                    <a:bodyPr/>
                    <a:lstStyle/>
                    <a:p>
                      <a:pPr marL="0" marR="0" algn="ctr">
                        <a:lnSpc>
                          <a:spcPct val="115000"/>
                        </a:lnSpc>
                        <a:spcBef>
                          <a:spcPts val="0"/>
                        </a:spcBef>
                        <a:spcAft>
                          <a:spcPts val="0"/>
                        </a:spcAft>
                      </a:pPr>
                      <a:r>
                        <a:rPr lang="en-US" sz="2000" b="1" dirty="0">
                          <a:solidFill>
                            <a:schemeClr val="tx1"/>
                          </a:solidFill>
                          <a:latin typeface="Garamond" pitchFamily="18" charset="0"/>
                          <a:ea typeface="Times New Roman"/>
                          <a:cs typeface="Times New Roman"/>
                        </a:rPr>
                        <a:t>R-5</a:t>
                      </a:r>
                      <a:endParaRPr lang="en-US" sz="2000" dirty="0">
                        <a:solidFill>
                          <a:schemeClr val="tx1"/>
                        </a:solidFill>
                        <a:latin typeface="Garamond" pitchFamily="18" charset="0"/>
                        <a:ea typeface="Calibri"/>
                        <a:cs typeface="Times New Roman"/>
                      </a:endParaRPr>
                    </a:p>
                  </a:txBody>
                  <a:tcPr marL="0" marR="0" marT="0" marB="0" anchor="ctr">
                    <a:solidFill>
                      <a:srgbClr val="67D020"/>
                    </a:solidFill>
                  </a:tcPr>
                </a:tc>
                <a:tc>
                  <a:txBody>
                    <a:bodyPr/>
                    <a:lstStyle/>
                    <a:p>
                      <a:pPr marL="0" marR="0" algn="ctr">
                        <a:lnSpc>
                          <a:spcPct val="115000"/>
                        </a:lnSpc>
                        <a:spcBef>
                          <a:spcPts val="0"/>
                        </a:spcBef>
                        <a:spcAft>
                          <a:spcPts val="0"/>
                        </a:spcAft>
                      </a:pPr>
                      <a:r>
                        <a:rPr lang="en-US" sz="2000" b="1" dirty="0">
                          <a:solidFill>
                            <a:schemeClr val="tx1"/>
                          </a:solidFill>
                          <a:latin typeface="Garamond" pitchFamily="18" charset="0"/>
                          <a:ea typeface="Times New Roman"/>
                          <a:cs typeface="Times New Roman"/>
                        </a:rPr>
                        <a:t>R-6</a:t>
                      </a:r>
                      <a:endParaRPr lang="en-US" sz="2000" dirty="0">
                        <a:solidFill>
                          <a:schemeClr val="tx1"/>
                        </a:solidFill>
                        <a:latin typeface="Garamond" pitchFamily="18" charset="0"/>
                        <a:ea typeface="Calibri"/>
                        <a:cs typeface="Times New Roman"/>
                      </a:endParaRPr>
                    </a:p>
                  </a:txBody>
                  <a:tcPr marL="0" marR="0" marT="0" marB="0" anchor="ctr">
                    <a:solidFill>
                      <a:srgbClr val="67D020"/>
                    </a:solidFill>
                  </a:tcPr>
                </a:tc>
              </a:tr>
              <a:tr h="608915">
                <a:tc>
                  <a:txBody>
                    <a:bodyPr/>
                    <a:lstStyle/>
                    <a:p>
                      <a:pPr marL="0" marR="0">
                        <a:lnSpc>
                          <a:spcPct val="115000"/>
                        </a:lnSpc>
                        <a:spcBef>
                          <a:spcPts val="0"/>
                        </a:spcBef>
                        <a:spcAft>
                          <a:spcPts val="0"/>
                        </a:spcAft>
                      </a:pPr>
                      <a:r>
                        <a:rPr lang="en-US" sz="1600" b="1" dirty="0">
                          <a:solidFill>
                            <a:schemeClr val="tx1"/>
                          </a:solidFill>
                          <a:latin typeface="Garamond" pitchFamily="18" charset="0"/>
                          <a:ea typeface="Times New Roman"/>
                          <a:cs typeface="Times New Roman"/>
                        </a:rPr>
                        <a:t>Management fees </a:t>
                      </a:r>
                      <a:endParaRPr lang="en-US" sz="1600" b="1" dirty="0">
                        <a:solidFill>
                          <a:schemeClr val="tx1"/>
                        </a:solidFill>
                        <a:latin typeface="Garamond" pitchFamily="18" charset="0"/>
                        <a:ea typeface="Calibri"/>
                        <a:cs typeface="Times New Roman"/>
                      </a:endParaRPr>
                    </a:p>
                  </a:txBody>
                  <a:tcPr marL="0" marR="0" marT="0" marB="0" anchor="ctr">
                    <a:solidFill>
                      <a:srgbClr val="83EB05"/>
                    </a:solidFill>
                  </a:tcPr>
                </a:tc>
                <a:tc>
                  <a:txBody>
                    <a:bodyPr/>
                    <a:lstStyle/>
                    <a:p>
                      <a:pPr marL="0" marR="0" algn="ctr">
                        <a:lnSpc>
                          <a:spcPct val="115000"/>
                        </a:lnSpc>
                        <a:spcBef>
                          <a:spcPts val="0"/>
                        </a:spcBef>
                        <a:spcAft>
                          <a:spcPts val="0"/>
                        </a:spcAft>
                      </a:pPr>
                      <a:r>
                        <a:rPr lang="en-US" sz="1800" b="1" dirty="0">
                          <a:solidFill>
                            <a:schemeClr val="tx1"/>
                          </a:solidFill>
                          <a:latin typeface="Garamond" pitchFamily="18" charset="0"/>
                          <a:ea typeface="Times New Roman"/>
                          <a:cs typeface="Times New Roman"/>
                        </a:rPr>
                        <a:t>0.43% </a:t>
                      </a:r>
                      <a:endParaRPr lang="en-US" sz="1800" b="1" dirty="0">
                        <a:solidFill>
                          <a:schemeClr val="tx1"/>
                        </a:solidFill>
                        <a:latin typeface="Garamond" pitchFamily="18" charset="0"/>
                        <a:ea typeface="Calibri"/>
                        <a:cs typeface="Times New Roman"/>
                      </a:endParaRPr>
                    </a:p>
                  </a:txBody>
                  <a:tcPr marL="0" marR="0" marT="0" marB="0" anchor="ctr">
                    <a:solidFill>
                      <a:srgbClr val="83EB05"/>
                    </a:solidFill>
                  </a:tcPr>
                </a:tc>
                <a:tc>
                  <a:txBody>
                    <a:bodyPr/>
                    <a:lstStyle/>
                    <a:p>
                      <a:pPr marL="0" marR="0" algn="ctr">
                        <a:lnSpc>
                          <a:spcPct val="115000"/>
                        </a:lnSpc>
                        <a:spcBef>
                          <a:spcPts val="0"/>
                        </a:spcBef>
                        <a:spcAft>
                          <a:spcPts val="0"/>
                        </a:spcAft>
                      </a:pPr>
                      <a:r>
                        <a:rPr lang="en-US" sz="1800" b="1" dirty="0">
                          <a:solidFill>
                            <a:schemeClr val="tx1"/>
                          </a:solidFill>
                          <a:latin typeface="Garamond" pitchFamily="18" charset="0"/>
                          <a:ea typeface="Times New Roman"/>
                          <a:cs typeface="Times New Roman"/>
                        </a:rPr>
                        <a:t>0.43% </a:t>
                      </a:r>
                      <a:endParaRPr lang="en-US" sz="1800" b="1" dirty="0">
                        <a:solidFill>
                          <a:schemeClr val="tx1"/>
                        </a:solidFill>
                        <a:latin typeface="Garamond" pitchFamily="18" charset="0"/>
                        <a:ea typeface="Calibri"/>
                        <a:cs typeface="Times New Roman"/>
                      </a:endParaRPr>
                    </a:p>
                  </a:txBody>
                  <a:tcPr marL="0" marR="0" marT="0" marB="0" anchor="ctr">
                    <a:solidFill>
                      <a:srgbClr val="83EB05"/>
                    </a:solidFill>
                  </a:tcPr>
                </a:tc>
                <a:tc>
                  <a:txBody>
                    <a:bodyPr/>
                    <a:lstStyle/>
                    <a:p>
                      <a:pPr marL="0" marR="0" algn="ctr">
                        <a:lnSpc>
                          <a:spcPct val="115000"/>
                        </a:lnSpc>
                        <a:spcBef>
                          <a:spcPts val="0"/>
                        </a:spcBef>
                        <a:spcAft>
                          <a:spcPts val="0"/>
                        </a:spcAft>
                      </a:pPr>
                      <a:r>
                        <a:rPr lang="en-US" sz="1800" b="1">
                          <a:solidFill>
                            <a:schemeClr val="tx1"/>
                          </a:solidFill>
                          <a:latin typeface="Garamond" pitchFamily="18" charset="0"/>
                          <a:ea typeface="Times New Roman"/>
                          <a:cs typeface="Times New Roman"/>
                        </a:rPr>
                        <a:t>0.43% </a:t>
                      </a:r>
                      <a:endParaRPr lang="en-US" sz="1800" b="1">
                        <a:solidFill>
                          <a:schemeClr val="tx1"/>
                        </a:solidFill>
                        <a:latin typeface="Garamond" pitchFamily="18" charset="0"/>
                        <a:ea typeface="Calibri"/>
                        <a:cs typeface="Times New Roman"/>
                      </a:endParaRPr>
                    </a:p>
                  </a:txBody>
                  <a:tcPr marL="0" marR="0" marT="0" marB="0" anchor="ctr">
                    <a:solidFill>
                      <a:srgbClr val="83EB05"/>
                    </a:solidFill>
                  </a:tcPr>
                </a:tc>
                <a:tc>
                  <a:txBody>
                    <a:bodyPr/>
                    <a:lstStyle/>
                    <a:p>
                      <a:pPr marL="0" marR="0" algn="ctr">
                        <a:lnSpc>
                          <a:spcPct val="115000"/>
                        </a:lnSpc>
                        <a:spcBef>
                          <a:spcPts val="0"/>
                        </a:spcBef>
                        <a:spcAft>
                          <a:spcPts val="0"/>
                        </a:spcAft>
                      </a:pPr>
                      <a:r>
                        <a:rPr lang="en-US" sz="1800" b="1" dirty="0">
                          <a:solidFill>
                            <a:schemeClr val="tx1"/>
                          </a:solidFill>
                          <a:latin typeface="Garamond" pitchFamily="18" charset="0"/>
                          <a:ea typeface="Times New Roman"/>
                          <a:cs typeface="Times New Roman"/>
                        </a:rPr>
                        <a:t>0.43% </a:t>
                      </a:r>
                      <a:endParaRPr lang="en-US" sz="1800" b="1" dirty="0">
                        <a:solidFill>
                          <a:schemeClr val="tx1"/>
                        </a:solidFill>
                        <a:latin typeface="Garamond" pitchFamily="18" charset="0"/>
                        <a:ea typeface="Calibri"/>
                        <a:cs typeface="Times New Roman"/>
                      </a:endParaRPr>
                    </a:p>
                  </a:txBody>
                  <a:tcPr marL="0" marR="0" marT="0" marB="0" anchor="ctr">
                    <a:solidFill>
                      <a:srgbClr val="83EB05"/>
                    </a:solidFill>
                  </a:tcPr>
                </a:tc>
                <a:tc>
                  <a:txBody>
                    <a:bodyPr/>
                    <a:lstStyle/>
                    <a:p>
                      <a:pPr marL="0" marR="0" algn="ctr">
                        <a:lnSpc>
                          <a:spcPct val="115000"/>
                        </a:lnSpc>
                        <a:spcBef>
                          <a:spcPts val="0"/>
                        </a:spcBef>
                        <a:spcAft>
                          <a:spcPts val="0"/>
                        </a:spcAft>
                      </a:pPr>
                      <a:r>
                        <a:rPr lang="en-US" sz="1800" b="1" dirty="0">
                          <a:solidFill>
                            <a:schemeClr val="tx1"/>
                          </a:solidFill>
                          <a:latin typeface="Garamond" pitchFamily="18" charset="0"/>
                          <a:ea typeface="Times New Roman"/>
                          <a:cs typeface="Times New Roman"/>
                        </a:rPr>
                        <a:t>0.43% </a:t>
                      </a:r>
                      <a:endParaRPr lang="en-US" sz="1800" b="1" dirty="0">
                        <a:solidFill>
                          <a:schemeClr val="tx1"/>
                        </a:solidFill>
                        <a:latin typeface="Garamond" pitchFamily="18" charset="0"/>
                        <a:ea typeface="Calibri"/>
                        <a:cs typeface="Times New Roman"/>
                      </a:endParaRPr>
                    </a:p>
                  </a:txBody>
                  <a:tcPr marL="0" marR="0" marT="0" marB="0" anchor="ctr">
                    <a:solidFill>
                      <a:srgbClr val="83EB05"/>
                    </a:solidFill>
                  </a:tcPr>
                </a:tc>
                <a:tc>
                  <a:txBody>
                    <a:bodyPr/>
                    <a:lstStyle/>
                    <a:p>
                      <a:pPr marL="0" marR="0" algn="ctr">
                        <a:lnSpc>
                          <a:spcPct val="115000"/>
                        </a:lnSpc>
                        <a:spcBef>
                          <a:spcPts val="0"/>
                        </a:spcBef>
                        <a:spcAft>
                          <a:spcPts val="0"/>
                        </a:spcAft>
                      </a:pPr>
                      <a:r>
                        <a:rPr lang="en-US" sz="1800" b="1" dirty="0">
                          <a:solidFill>
                            <a:schemeClr val="tx1"/>
                          </a:solidFill>
                          <a:latin typeface="Garamond" pitchFamily="18" charset="0"/>
                          <a:ea typeface="Times New Roman"/>
                          <a:cs typeface="Times New Roman"/>
                        </a:rPr>
                        <a:t>0.43% </a:t>
                      </a:r>
                      <a:endParaRPr lang="en-US" sz="1800" b="1" dirty="0">
                        <a:solidFill>
                          <a:schemeClr val="tx1"/>
                        </a:solidFill>
                        <a:latin typeface="Garamond" pitchFamily="18" charset="0"/>
                        <a:ea typeface="Calibri"/>
                        <a:cs typeface="Times New Roman"/>
                      </a:endParaRPr>
                    </a:p>
                  </a:txBody>
                  <a:tcPr marL="0" marR="0" marT="0" marB="0" anchor="ctr">
                    <a:solidFill>
                      <a:srgbClr val="83EB05"/>
                    </a:solidFill>
                  </a:tcPr>
                </a:tc>
                <a:tc>
                  <a:txBody>
                    <a:bodyPr/>
                    <a:lstStyle/>
                    <a:p>
                      <a:pPr marL="0" marR="0" algn="ctr">
                        <a:lnSpc>
                          <a:spcPct val="115000"/>
                        </a:lnSpc>
                        <a:spcBef>
                          <a:spcPts val="0"/>
                        </a:spcBef>
                        <a:spcAft>
                          <a:spcPts val="0"/>
                        </a:spcAft>
                      </a:pPr>
                      <a:r>
                        <a:rPr lang="en-US" sz="1800" b="1" dirty="0">
                          <a:solidFill>
                            <a:schemeClr val="tx1"/>
                          </a:solidFill>
                          <a:latin typeface="Garamond" pitchFamily="18" charset="0"/>
                          <a:ea typeface="Times New Roman"/>
                          <a:cs typeface="Times New Roman"/>
                        </a:rPr>
                        <a:t>0.43% </a:t>
                      </a:r>
                      <a:endParaRPr lang="en-US" sz="1800" b="1" dirty="0">
                        <a:solidFill>
                          <a:schemeClr val="tx1"/>
                        </a:solidFill>
                        <a:latin typeface="Garamond" pitchFamily="18" charset="0"/>
                        <a:ea typeface="Calibri"/>
                        <a:cs typeface="Times New Roman"/>
                      </a:endParaRPr>
                    </a:p>
                  </a:txBody>
                  <a:tcPr marL="0" marR="0" marT="0" marB="0" anchor="ctr">
                    <a:solidFill>
                      <a:srgbClr val="83EB05"/>
                    </a:solidFill>
                  </a:tcPr>
                </a:tc>
              </a:tr>
              <a:tr h="805768">
                <a:tc>
                  <a:txBody>
                    <a:bodyPr/>
                    <a:lstStyle/>
                    <a:p>
                      <a:pPr marL="0" marR="0">
                        <a:lnSpc>
                          <a:spcPct val="115000"/>
                        </a:lnSpc>
                        <a:spcBef>
                          <a:spcPts val="0"/>
                        </a:spcBef>
                        <a:spcAft>
                          <a:spcPts val="0"/>
                        </a:spcAft>
                      </a:pPr>
                      <a:r>
                        <a:rPr lang="en-US" sz="1600" b="1" dirty="0">
                          <a:solidFill>
                            <a:schemeClr val="tx1"/>
                          </a:solidFill>
                          <a:latin typeface="Garamond" pitchFamily="18" charset="0"/>
                          <a:ea typeface="Times New Roman"/>
                          <a:cs typeface="Times New Roman"/>
                        </a:rPr>
                        <a:t>Distribution and/or service (12b-1) fees </a:t>
                      </a:r>
                      <a:endParaRPr lang="en-US" sz="1600" b="1" dirty="0">
                        <a:solidFill>
                          <a:schemeClr val="tx1"/>
                        </a:solidFill>
                        <a:latin typeface="Garamond" pitchFamily="18" charset="0"/>
                        <a:ea typeface="Calibri"/>
                        <a:cs typeface="Times New Roman"/>
                      </a:endParaRPr>
                    </a:p>
                  </a:txBody>
                  <a:tcPr marL="0" marR="0" marT="0" marB="0" anchor="ctr">
                    <a:solidFill>
                      <a:srgbClr val="83EB05"/>
                    </a:solidFill>
                  </a:tcPr>
                </a:tc>
                <a:tc>
                  <a:txBody>
                    <a:bodyPr/>
                    <a:lstStyle/>
                    <a:p>
                      <a:pPr marL="0" marR="0" algn="ctr">
                        <a:lnSpc>
                          <a:spcPct val="115000"/>
                        </a:lnSpc>
                        <a:spcBef>
                          <a:spcPts val="0"/>
                        </a:spcBef>
                        <a:spcAft>
                          <a:spcPts val="0"/>
                        </a:spcAft>
                      </a:pPr>
                      <a:r>
                        <a:rPr lang="en-US" sz="1800" b="1" dirty="0">
                          <a:solidFill>
                            <a:schemeClr val="tx1"/>
                          </a:solidFill>
                          <a:latin typeface="Garamond" pitchFamily="18" charset="0"/>
                          <a:ea typeface="Times New Roman"/>
                          <a:cs typeface="Times New Roman"/>
                        </a:rPr>
                        <a:t>0.24 </a:t>
                      </a:r>
                      <a:endParaRPr lang="en-US" sz="1800" b="1" dirty="0">
                        <a:solidFill>
                          <a:schemeClr val="tx1"/>
                        </a:solidFill>
                        <a:latin typeface="Garamond" pitchFamily="18" charset="0"/>
                        <a:ea typeface="Calibri"/>
                        <a:cs typeface="Times New Roman"/>
                      </a:endParaRPr>
                    </a:p>
                  </a:txBody>
                  <a:tcPr marL="0" marR="0" marT="0" marB="0" anchor="ctr">
                    <a:solidFill>
                      <a:srgbClr val="83EB05"/>
                    </a:solidFill>
                  </a:tcPr>
                </a:tc>
                <a:tc>
                  <a:txBody>
                    <a:bodyPr/>
                    <a:lstStyle/>
                    <a:p>
                      <a:pPr marL="0" marR="0" algn="ctr">
                        <a:lnSpc>
                          <a:spcPct val="115000"/>
                        </a:lnSpc>
                        <a:spcBef>
                          <a:spcPts val="0"/>
                        </a:spcBef>
                        <a:spcAft>
                          <a:spcPts val="0"/>
                        </a:spcAft>
                      </a:pPr>
                      <a:r>
                        <a:rPr lang="en-US" sz="1800" b="1" dirty="0">
                          <a:solidFill>
                            <a:schemeClr val="tx1"/>
                          </a:solidFill>
                          <a:latin typeface="Garamond" pitchFamily="18" charset="0"/>
                          <a:ea typeface="Times New Roman"/>
                          <a:cs typeface="Times New Roman"/>
                        </a:rPr>
                        <a:t>1.00 </a:t>
                      </a:r>
                      <a:endParaRPr lang="en-US" sz="1800" b="1" dirty="0">
                        <a:solidFill>
                          <a:schemeClr val="tx1"/>
                        </a:solidFill>
                        <a:latin typeface="Garamond" pitchFamily="18" charset="0"/>
                        <a:ea typeface="Calibri"/>
                        <a:cs typeface="Times New Roman"/>
                      </a:endParaRPr>
                    </a:p>
                  </a:txBody>
                  <a:tcPr marL="0" marR="0" marT="0" marB="0" anchor="ctr">
                    <a:solidFill>
                      <a:srgbClr val="83EB05"/>
                    </a:solidFill>
                  </a:tcPr>
                </a:tc>
                <a:tc>
                  <a:txBody>
                    <a:bodyPr/>
                    <a:lstStyle/>
                    <a:p>
                      <a:pPr marL="0" marR="0" algn="ctr">
                        <a:lnSpc>
                          <a:spcPct val="115000"/>
                        </a:lnSpc>
                        <a:spcBef>
                          <a:spcPts val="0"/>
                        </a:spcBef>
                        <a:spcAft>
                          <a:spcPts val="0"/>
                        </a:spcAft>
                      </a:pPr>
                      <a:r>
                        <a:rPr lang="en-US" sz="1800" b="1" dirty="0">
                          <a:solidFill>
                            <a:schemeClr val="tx1"/>
                          </a:solidFill>
                          <a:latin typeface="Garamond" pitchFamily="18" charset="0"/>
                          <a:ea typeface="Times New Roman"/>
                          <a:cs typeface="Times New Roman"/>
                        </a:rPr>
                        <a:t>0.75 </a:t>
                      </a:r>
                      <a:endParaRPr lang="en-US" sz="1800" b="1" dirty="0">
                        <a:solidFill>
                          <a:schemeClr val="tx1"/>
                        </a:solidFill>
                        <a:latin typeface="Garamond" pitchFamily="18" charset="0"/>
                        <a:ea typeface="Calibri"/>
                        <a:cs typeface="Times New Roman"/>
                      </a:endParaRPr>
                    </a:p>
                  </a:txBody>
                  <a:tcPr marL="0" marR="0" marT="0" marB="0" anchor="ctr">
                    <a:solidFill>
                      <a:srgbClr val="83EB05"/>
                    </a:solidFill>
                  </a:tcPr>
                </a:tc>
                <a:tc>
                  <a:txBody>
                    <a:bodyPr/>
                    <a:lstStyle/>
                    <a:p>
                      <a:pPr marL="0" marR="0" algn="ctr">
                        <a:lnSpc>
                          <a:spcPct val="115000"/>
                        </a:lnSpc>
                        <a:spcBef>
                          <a:spcPts val="0"/>
                        </a:spcBef>
                        <a:spcAft>
                          <a:spcPts val="0"/>
                        </a:spcAft>
                      </a:pPr>
                      <a:r>
                        <a:rPr lang="en-US" sz="1800" b="1" dirty="0">
                          <a:solidFill>
                            <a:schemeClr val="tx1"/>
                          </a:solidFill>
                          <a:latin typeface="Garamond" pitchFamily="18" charset="0"/>
                          <a:ea typeface="Times New Roman"/>
                          <a:cs typeface="Times New Roman"/>
                        </a:rPr>
                        <a:t>0.50 </a:t>
                      </a:r>
                      <a:endParaRPr lang="en-US" sz="1800" b="1" dirty="0">
                        <a:solidFill>
                          <a:schemeClr val="tx1"/>
                        </a:solidFill>
                        <a:latin typeface="Garamond" pitchFamily="18" charset="0"/>
                        <a:ea typeface="Calibri"/>
                        <a:cs typeface="Times New Roman"/>
                      </a:endParaRPr>
                    </a:p>
                  </a:txBody>
                  <a:tcPr marL="0" marR="0" marT="0" marB="0" anchor="ctr">
                    <a:solidFill>
                      <a:srgbClr val="83EB05"/>
                    </a:solidFill>
                  </a:tcPr>
                </a:tc>
                <a:tc>
                  <a:txBody>
                    <a:bodyPr/>
                    <a:lstStyle/>
                    <a:p>
                      <a:pPr marL="0" marR="0" algn="ctr">
                        <a:lnSpc>
                          <a:spcPct val="115000"/>
                        </a:lnSpc>
                        <a:spcBef>
                          <a:spcPts val="0"/>
                        </a:spcBef>
                        <a:spcAft>
                          <a:spcPts val="0"/>
                        </a:spcAft>
                      </a:pPr>
                      <a:r>
                        <a:rPr lang="en-US" sz="1800" b="1">
                          <a:solidFill>
                            <a:schemeClr val="tx1"/>
                          </a:solidFill>
                          <a:latin typeface="Garamond" pitchFamily="18" charset="0"/>
                          <a:ea typeface="Times New Roman"/>
                          <a:cs typeface="Times New Roman"/>
                        </a:rPr>
                        <a:t>0.25 </a:t>
                      </a:r>
                      <a:endParaRPr lang="en-US" sz="1800" b="1">
                        <a:solidFill>
                          <a:schemeClr val="tx1"/>
                        </a:solidFill>
                        <a:latin typeface="Garamond" pitchFamily="18" charset="0"/>
                        <a:ea typeface="Calibri"/>
                        <a:cs typeface="Times New Roman"/>
                      </a:endParaRPr>
                    </a:p>
                  </a:txBody>
                  <a:tcPr marL="0" marR="0" marT="0" marB="0" anchor="ctr">
                    <a:solidFill>
                      <a:srgbClr val="83EB05"/>
                    </a:solidFill>
                  </a:tcPr>
                </a:tc>
                <a:tc>
                  <a:txBody>
                    <a:bodyPr/>
                    <a:lstStyle/>
                    <a:p>
                      <a:pPr marL="0" marR="0" algn="ctr">
                        <a:lnSpc>
                          <a:spcPct val="115000"/>
                        </a:lnSpc>
                        <a:spcBef>
                          <a:spcPts val="0"/>
                        </a:spcBef>
                        <a:spcAft>
                          <a:spcPts val="0"/>
                        </a:spcAft>
                      </a:pPr>
                      <a:r>
                        <a:rPr lang="en-US" sz="1800" b="1">
                          <a:solidFill>
                            <a:schemeClr val="tx1"/>
                          </a:solidFill>
                          <a:latin typeface="Garamond" pitchFamily="18" charset="0"/>
                          <a:ea typeface="Times New Roman"/>
                          <a:cs typeface="Times New Roman"/>
                        </a:rPr>
                        <a:t>none </a:t>
                      </a:r>
                      <a:endParaRPr lang="en-US" sz="1800" b="1">
                        <a:solidFill>
                          <a:schemeClr val="tx1"/>
                        </a:solidFill>
                        <a:latin typeface="Garamond" pitchFamily="18" charset="0"/>
                        <a:ea typeface="Calibri"/>
                        <a:cs typeface="Times New Roman"/>
                      </a:endParaRPr>
                    </a:p>
                  </a:txBody>
                  <a:tcPr marL="0" marR="0" marT="0" marB="0" anchor="ctr">
                    <a:solidFill>
                      <a:srgbClr val="83EB05"/>
                    </a:solidFill>
                  </a:tcPr>
                </a:tc>
                <a:tc>
                  <a:txBody>
                    <a:bodyPr/>
                    <a:lstStyle/>
                    <a:p>
                      <a:pPr marL="0" marR="0" algn="ctr">
                        <a:lnSpc>
                          <a:spcPct val="115000"/>
                        </a:lnSpc>
                        <a:spcBef>
                          <a:spcPts val="0"/>
                        </a:spcBef>
                        <a:spcAft>
                          <a:spcPts val="0"/>
                        </a:spcAft>
                      </a:pPr>
                      <a:r>
                        <a:rPr lang="en-US" sz="1800" b="1">
                          <a:solidFill>
                            <a:schemeClr val="tx1"/>
                          </a:solidFill>
                          <a:latin typeface="Garamond" pitchFamily="18" charset="0"/>
                          <a:ea typeface="Times New Roman"/>
                          <a:cs typeface="Times New Roman"/>
                        </a:rPr>
                        <a:t>none </a:t>
                      </a:r>
                      <a:endParaRPr lang="en-US" sz="1800" b="1">
                        <a:solidFill>
                          <a:schemeClr val="tx1"/>
                        </a:solidFill>
                        <a:latin typeface="Garamond" pitchFamily="18" charset="0"/>
                        <a:ea typeface="Calibri"/>
                        <a:cs typeface="Times New Roman"/>
                      </a:endParaRPr>
                    </a:p>
                  </a:txBody>
                  <a:tcPr marL="0" marR="0" marT="0" marB="0" anchor="ctr">
                    <a:solidFill>
                      <a:srgbClr val="83EB05"/>
                    </a:solidFill>
                  </a:tcPr>
                </a:tc>
              </a:tr>
              <a:tr h="675836">
                <a:tc>
                  <a:txBody>
                    <a:bodyPr/>
                    <a:lstStyle/>
                    <a:p>
                      <a:pPr marL="0" marR="0">
                        <a:lnSpc>
                          <a:spcPct val="115000"/>
                        </a:lnSpc>
                        <a:spcBef>
                          <a:spcPts val="0"/>
                        </a:spcBef>
                        <a:spcAft>
                          <a:spcPts val="0"/>
                        </a:spcAft>
                      </a:pPr>
                      <a:r>
                        <a:rPr lang="en-US" sz="1600" b="1" dirty="0">
                          <a:solidFill>
                            <a:schemeClr val="tx1"/>
                          </a:solidFill>
                          <a:latin typeface="Garamond" pitchFamily="18" charset="0"/>
                          <a:ea typeface="Times New Roman"/>
                          <a:cs typeface="Times New Roman"/>
                        </a:rPr>
                        <a:t>Other </a:t>
                      </a:r>
                      <a:r>
                        <a:rPr lang="en-US" sz="1600" b="1" dirty="0" smtClean="0">
                          <a:solidFill>
                            <a:schemeClr val="tx1"/>
                          </a:solidFill>
                          <a:latin typeface="Garamond" pitchFamily="18" charset="0"/>
                          <a:ea typeface="Times New Roman"/>
                          <a:cs typeface="Times New Roman"/>
                        </a:rPr>
                        <a:t>expenses </a:t>
                      </a:r>
                    </a:p>
                    <a:p>
                      <a:pPr marL="0" marR="0">
                        <a:lnSpc>
                          <a:spcPct val="115000"/>
                        </a:lnSpc>
                        <a:spcBef>
                          <a:spcPts val="0"/>
                        </a:spcBef>
                        <a:spcAft>
                          <a:spcPts val="0"/>
                        </a:spcAft>
                      </a:pPr>
                      <a:r>
                        <a:rPr lang="en-US" sz="1600" b="1" dirty="0" smtClean="0">
                          <a:solidFill>
                            <a:schemeClr val="tx1"/>
                          </a:solidFill>
                          <a:latin typeface="Garamond" pitchFamily="18" charset="0"/>
                          <a:ea typeface="Times New Roman"/>
                          <a:cs typeface="Times New Roman"/>
                        </a:rPr>
                        <a:t>(Sub-TA Fees)</a:t>
                      </a:r>
                      <a:endParaRPr lang="en-US" sz="1600" b="1" dirty="0">
                        <a:solidFill>
                          <a:schemeClr val="tx1"/>
                        </a:solidFill>
                        <a:latin typeface="Garamond" pitchFamily="18" charset="0"/>
                        <a:ea typeface="Calibri"/>
                        <a:cs typeface="Times New Roman"/>
                      </a:endParaRPr>
                    </a:p>
                  </a:txBody>
                  <a:tcPr marL="0" marR="0" marT="0" marB="0" anchor="ctr">
                    <a:solidFill>
                      <a:srgbClr val="83EB05"/>
                    </a:solidFill>
                  </a:tcPr>
                </a:tc>
                <a:tc>
                  <a:txBody>
                    <a:bodyPr/>
                    <a:lstStyle/>
                    <a:p>
                      <a:pPr marL="0" marR="0" algn="ctr">
                        <a:lnSpc>
                          <a:spcPct val="115000"/>
                        </a:lnSpc>
                        <a:spcBef>
                          <a:spcPts val="0"/>
                        </a:spcBef>
                        <a:spcAft>
                          <a:spcPts val="0"/>
                        </a:spcAft>
                      </a:pPr>
                      <a:r>
                        <a:rPr lang="en-US" sz="1800" b="1">
                          <a:solidFill>
                            <a:schemeClr val="tx1"/>
                          </a:solidFill>
                          <a:latin typeface="Garamond" pitchFamily="18" charset="0"/>
                          <a:ea typeface="Times New Roman"/>
                          <a:cs typeface="Times New Roman"/>
                        </a:rPr>
                        <a:t>0.18 </a:t>
                      </a:r>
                      <a:endParaRPr lang="en-US" sz="1800" b="1">
                        <a:solidFill>
                          <a:schemeClr val="tx1"/>
                        </a:solidFill>
                        <a:latin typeface="Garamond" pitchFamily="18" charset="0"/>
                        <a:ea typeface="Calibri"/>
                        <a:cs typeface="Times New Roman"/>
                      </a:endParaRPr>
                    </a:p>
                  </a:txBody>
                  <a:tcPr marL="0" marR="0" marT="0" marB="0" anchor="ctr">
                    <a:solidFill>
                      <a:srgbClr val="83EB05"/>
                    </a:solidFill>
                  </a:tcPr>
                </a:tc>
                <a:tc>
                  <a:txBody>
                    <a:bodyPr/>
                    <a:lstStyle/>
                    <a:p>
                      <a:pPr marL="0" marR="0" algn="ctr">
                        <a:lnSpc>
                          <a:spcPct val="115000"/>
                        </a:lnSpc>
                        <a:spcBef>
                          <a:spcPts val="0"/>
                        </a:spcBef>
                        <a:spcAft>
                          <a:spcPts val="0"/>
                        </a:spcAft>
                      </a:pPr>
                      <a:r>
                        <a:rPr lang="en-US" sz="1800" b="1" dirty="0">
                          <a:solidFill>
                            <a:schemeClr val="tx1"/>
                          </a:solidFill>
                          <a:latin typeface="Garamond" pitchFamily="18" charset="0"/>
                          <a:ea typeface="Times New Roman"/>
                          <a:cs typeface="Times New Roman"/>
                        </a:rPr>
                        <a:t>0.21 </a:t>
                      </a:r>
                      <a:endParaRPr lang="en-US" sz="1800" b="1" dirty="0">
                        <a:solidFill>
                          <a:schemeClr val="tx1"/>
                        </a:solidFill>
                        <a:latin typeface="Garamond" pitchFamily="18" charset="0"/>
                        <a:ea typeface="Calibri"/>
                        <a:cs typeface="Times New Roman"/>
                      </a:endParaRPr>
                    </a:p>
                  </a:txBody>
                  <a:tcPr marL="0" marR="0" marT="0" marB="0" anchor="ctr">
                    <a:solidFill>
                      <a:srgbClr val="83EB05"/>
                    </a:solidFill>
                  </a:tcPr>
                </a:tc>
                <a:tc>
                  <a:txBody>
                    <a:bodyPr/>
                    <a:lstStyle/>
                    <a:p>
                      <a:pPr marL="0" marR="0" algn="ctr">
                        <a:lnSpc>
                          <a:spcPct val="115000"/>
                        </a:lnSpc>
                        <a:spcBef>
                          <a:spcPts val="0"/>
                        </a:spcBef>
                        <a:spcAft>
                          <a:spcPts val="0"/>
                        </a:spcAft>
                      </a:pPr>
                      <a:r>
                        <a:rPr lang="en-US" sz="1800" b="1" dirty="0">
                          <a:solidFill>
                            <a:schemeClr val="tx1"/>
                          </a:solidFill>
                          <a:latin typeface="Garamond" pitchFamily="18" charset="0"/>
                          <a:ea typeface="Times New Roman"/>
                          <a:cs typeface="Times New Roman"/>
                        </a:rPr>
                        <a:t>0.48 </a:t>
                      </a:r>
                      <a:endParaRPr lang="en-US" sz="1800" b="1" dirty="0">
                        <a:solidFill>
                          <a:schemeClr val="tx1"/>
                        </a:solidFill>
                        <a:latin typeface="Garamond" pitchFamily="18" charset="0"/>
                        <a:ea typeface="Calibri"/>
                        <a:cs typeface="Times New Roman"/>
                      </a:endParaRPr>
                    </a:p>
                  </a:txBody>
                  <a:tcPr marL="0" marR="0" marT="0" marB="0" anchor="ctr">
                    <a:solidFill>
                      <a:srgbClr val="83EB05"/>
                    </a:solidFill>
                  </a:tcPr>
                </a:tc>
                <a:tc>
                  <a:txBody>
                    <a:bodyPr/>
                    <a:lstStyle/>
                    <a:p>
                      <a:pPr marL="0" marR="0" algn="ctr">
                        <a:lnSpc>
                          <a:spcPct val="115000"/>
                        </a:lnSpc>
                        <a:spcBef>
                          <a:spcPts val="0"/>
                        </a:spcBef>
                        <a:spcAft>
                          <a:spcPts val="0"/>
                        </a:spcAft>
                      </a:pPr>
                      <a:r>
                        <a:rPr lang="en-US" sz="1800" b="1" dirty="0">
                          <a:solidFill>
                            <a:schemeClr val="tx1"/>
                          </a:solidFill>
                          <a:latin typeface="Garamond" pitchFamily="18" charset="0"/>
                          <a:ea typeface="Times New Roman"/>
                          <a:cs typeface="Times New Roman"/>
                        </a:rPr>
                        <a:t>0.22 </a:t>
                      </a:r>
                      <a:endParaRPr lang="en-US" sz="1800" b="1" dirty="0">
                        <a:solidFill>
                          <a:schemeClr val="tx1"/>
                        </a:solidFill>
                        <a:latin typeface="Garamond" pitchFamily="18" charset="0"/>
                        <a:ea typeface="Calibri"/>
                        <a:cs typeface="Times New Roman"/>
                      </a:endParaRPr>
                    </a:p>
                  </a:txBody>
                  <a:tcPr marL="0" marR="0" marT="0" marB="0" anchor="ctr">
                    <a:solidFill>
                      <a:srgbClr val="83EB05"/>
                    </a:solidFill>
                  </a:tcPr>
                </a:tc>
                <a:tc>
                  <a:txBody>
                    <a:bodyPr/>
                    <a:lstStyle/>
                    <a:p>
                      <a:pPr marL="0" marR="0" algn="ctr">
                        <a:lnSpc>
                          <a:spcPct val="115000"/>
                        </a:lnSpc>
                        <a:spcBef>
                          <a:spcPts val="0"/>
                        </a:spcBef>
                        <a:spcAft>
                          <a:spcPts val="0"/>
                        </a:spcAft>
                      </a:pPr>
                      <a:r>
                        <a:rPr lang="en-US" sz="1800" b="1" dirty="0">
                          <a:solidFill>
                            <a:schemeClr val="tx1"/>
                          </a:solidFill>
                          <a:latin typeface="Garamond" pitchFamily="18" charset="0"/>
                          <a:ea typeface="Times New Roman"/>
                          <a:cs typeface="Times New Roman"/>
                        </a:rPr>
                        <a:t>0.18 </a:t>
                      </a:r>
                      <a:endParaRPr lang="en-US" sz="1800" b="1" dirty="0">
                        <a:solidFill>
                          <a:schemeClr val="tx1"/>
                        </a:solidFill>
                        <a:latin typeface="Garamond" pitchFamily="18" charset="0"/>
                        <a:ea typeface="Calibri"/>
                        <a:cs typeface="Times New Roman"/>
                      </a:endParaRPr>
                    </a:p>
                  </a:txBody>
                  <a:tcPr marL="0" marR="0" marT="0" marB="0" anchor="ctr">
                    <a:solidFill>
                      <a:srgbClr val="83EB05"/>
                    </a:solidFill>
                  </a:tcPr>
                </a:tc>
                <a:tc>
                  <a:txBody>
                    <a:bodyPr/>
                    <a:lstStyle/>
                    <a:p>
                      <a:pPr marL="0" marR="0" algn="ctr">
                        <a:lnSpc>
                          <a:spcPct val="115000"/>
                        </a:lnSpc>
                        <a:spcBef>
                          <a:spcPts val="0"/>
                        </a:spcBef>
                        <a:spcAft>
                          <a:spcPts val="0"/>
                        </a:spcAft>
                      </a:pPr>
                      <a:r>
                        <a:rPr lang="en-US" sz="1800" b="1" dirty="0">
                          <a:solidFill>
                            <a:schemeClr val="tx1"/>
                          </a:solidFill>
                          <a:latin typeface="Garamond" pitchFamily="18" charset="0"/>
                          <a:ea typeface="Times New Roman"/>
                          <a:cs typeface="Times New Roman"/>
                        </a:rPr>
                        <a:t>0.13 </a:t>
                      </a:r>
                      <a:endParaRPr lang="en-US" sz="1800" b="1" dirty="0">
                        <a:solidFill>
                          <a:schemeClr val="tx1"/>
                        </a:solidFill>
                        <a:latin typeface="Garamond" pitchFamily="18" charset="0"/>
                        <a:ea typeface="Calibri"/>
                        <a:cs typeface="Times New Roman"/>
                      </a:endParaRPr>
                    </a:p>
                  </a:txBody>
                  <a:tcPr marL="0" marR="0" marT="0" marB="0" anchor="ctr">
                    <a:solidFill>
                      <a:srgbClr val="83EB05"/>
                    </a:solidFill>
                  </a:tcPr>
                </a:tc>
                <a:tc>
                  <a:txBody>
                    <a:bodyPr/>
                    <a:lstStyle/>
                    <a:p>
                      <a:pPr marL="0" marR="0" algn="ctr">
                        <a:lnSpc>
                          <a:spcPct val="115000"/>
                        </a:lnSpc>
                        <a:spcBef>
                          <a:spcPts val="0"/>
                        </a:spcBef>
                        <a:spcAft>
                          <a:spcPts val="0"/>
                        </a:spcAft>
                      </a:pPr>
                      <a:r>
                        <a:rPr lang="en-US" sz="1800" b="1" dirty="0" smtClean="0">
                          <a:solidFill>
                            <a:schemeClr val="tx1"/>
                          </a:solidFill>
                          <a:latin typeface="Garamond" pitchFamily="18" charset="0"/>
                          <a:ea typeface="Times New Roman"/>
                          <a:cs typeface="Times New Roman"/>
                        </a:rPr>
                        <a:t>0.09</a:t>
                      </a:r>
                      <a:endParaRPr lang="en-US" sz="1800" b="1" dirty="0">
                        <a:solidFill>
                          <a:schemeClr val="tx1"/>
                        </a:solidFill>
                        <a:latin typeface="Garamond" pitchFamily="18" charset="0"/>
                        <a:ea typeface="Calibri"/>
                        <a:cs typeface="Times New Roman"/>
                      </a:endParaRPr>
                    </a:p>
                  </a:txBody>
                  <a:tcPr marL="0" marR="0" marT="0" marB="0" anchor="ctr">
                    <a:solidFill>
                      <a:srgbClr val="83EB05"/>
                    </a:solidFill>
                  </a:tcPr>
                </a:tc>
              </a:tr>
              <a:tr h="805768">
                <a:tc>
                  <a:txBody>
                    <a:bodyPr/>
                    <a:lstStyle/>
                    <a:p>
                      <a:pPr marL="0" marR="0">
                        <a:lnSpc>
                          <a:spcPct val="115000"/>
                        </a:lnSpc>
                        <a:spcBef>
                          <a:spcPts val="0"/>
                        </a:spcBef>
                        <a:spcAft>
                          <a:spcPts val="0"/>
                        </a:spcAft>
                      </a:pPr>
                      <a:r>
                        <a:rPr lang="en-US" sz="1600" b="1" dirty="0">
                          <a:solidFill>
                            <a:schemeClr val="tx1"/>
                          </a:solidFill>
                          <a:latin typeface="Garamond" pitchFamily="18" charset="0"/>
                          <a:ea typeface="Times New Roman"/>
                          <a:cs typeface="Times New Roman"/>
                        </a:rPr>
                        <a:t>Total annual fund operating expenses </a:t>
                      </a:r>
                      <a:endParaRPr lang="en-US" sz="1600" b="1" dirty="0">
                        <a:solidFill>
                          <a:schemeClr val="tx1"/>
                        </a:solidFill>
                        <a:latin typeface="Garamond" pitchFamily="18" charset="0"/>
                        <a:ea typeface="Calibri"/>
                        <a:cs typeface="Times New Roman"/>
                      </a:endParaRPr>
                    </a:p>
                  </a:txBody>
                  <a:tcPr marL="0" marR="0" marT="0" marB="0" anchor="ctr">
                    <a:solidFill>
                      <a:srgbClr val="83EB05"/>
                    </a:solidFill>
                  </a:tcPr>
                </a:tc>
                <a:tc>
                  <a:txBody>
                    <a:bodyPr/>
                    <a:lstStyle/>
                    <a:p>
                      <a:pPr marL="0" marR="0" algn="ctr">
                        <a:lnSpc>
                          <a:spcPct val="115000"/>
                        </a:lnSpc>
                        <a:spcBef>
                          <a:spcPts val="0"/>
                        </a:spcBef>
                        <a:spcAft>
                          <a:spcPts val="0"/>
                        </a:spcAft>
                      </a:pPr>
                      <a:r>
                        <a:rPr lang="en-US" sz="1800" b="1" dirty="0">
                          <a:solidFill>
                            <a:schemeClr val="tx1"/>
                          </a:solidFill>
                          <a:latin typeface="Garamond" pitchFamily="18" charset="0"/>
                          <a:ea typeface="Times New Roman"/>
                          <a:cs typeface="Times New Roman"/>
                        </a:rPr>
                        <a:t>0.85 </a:t>
                      </a:r>
                      <a:endParaRPr lang="en-US" sz="1800" b="1" dirty="0">
                        <a:solidFill>
                          <a:schemeClr val="tx1"/>
                        </a:solidFill>
                        <a:latin typeface="Garamond" pitchFamily="18" charset="0"/>
                        <a:ea typeface="Calibri"/>
                        <a:cs typeface="Times New Roman"/>
                      </a:endParaRPr>
                    </a:p>
                  </a:txBody>
                  <a:tcPr marL="0" marR="0" marT="0" marB="0" anchor="ctr">
                    <a:solidFill>
                      <a:srgbClr val="83EB05"/>
                    </a:solidFill>
                  </a:tcPr>
                </a:tc>
                <a:tc>
                  <a:txBody>
                    <a:bodyPr/>
                    <a:lstStyle/>
                    <a:p>
                      <a:pPr marL="0" marR="0" algn="ctr">
                        <a:lnSpc>
                          <a:spcPct val="115000"/>
                        </a:lnSpc>
                        <a:spcBef>
                          <a:spcPts val="0"/>
                        </a:spcBef>
                        <a:spcAft>
                          <a:spcPts val="0"/>
                        </a:spcAft>
                      </a:pPr>
                      <a:r>
                        <a:rPr lang="en-US" sz="1800" b="1" dirty="0">
                          <a:solidFill>
                            <a:schemeClr val="tx1"/>
                          </a:solidFill>
                          <a:latin typeface="Garamond" pitchFamily="18" charset="0"/>
                          <a:ea typeface="Times New Roman"/>
                          <a:cs typeface="Times New Roman"/>
                        </a:rPr>
                        <a:t>1.64 </a:t>
                      </a:r>
                      <a:endParaRPr lang="en-US" sz="1800" b="1" dirty="0">
                        <a:solidFill>
                          <a:schemeClr val="tx1"/>
                        </a:solidFill>
                        <a:latin typeface="Garamond" pitchFamily="18" charset="0"/>
                        <a:ea typeface="Calibri"/>
                        <a:cs typeface="Times New Roman"/>
                      </a:endParaRPr>
                    </a:p>
                  </a:txBody>
                  <a:tcPr marL="0" marR="0" marT="0" marB="0" anchor="ctr">
                    <a:solidFill>
                      <a:srgbClr val="83EB05"/>
                    </a:solidFill>
                  </a:tcPr>
                </a:tc>
                <a:tc>
                  <a:txBody>
                    <a:bodyPr/>
                    <a:lstStyle/>
                    <a:p>
                      <a:pPr marL="0" marR="0" algn="ctr">
                        <a:lnSpc>
                          <a:spcPct val="115000"/>
                        </a:lnSpc>
                        <a:spcBef>
                          <a:spcPts val="0"/>
                        </a:spcBef>
                        <a:spcAft>
                          <a:spcPts val="0"/>
                        </a:spcAft>
                      </a:pPr>
                      <a:r>
                        <a:rPr lang="en-US" sz="1800" b="1" dirty="0">
                          <a:solidFill>
                            <a:schemeClr val="tx1"/>
                          </a:solidFill>
                          <a:latin typeface="Garamond" pitchFamily="18" charset="0"/>
                          <a:ea typeface="Times New Roman"/>
                          <a:cs typeface="Times New Roman"/>
                        </a:rPr>
                        <a:t>1.66 </a:t>
                      </a:r>
                      <a:endParaRPr lang="en-US" sz="1800" b="1" dirty="0">
                        <a:solidFill>
                          <a:schemeClr val="tx1"/>
                        </a:solidFill>
                        <a:latin typeface="Garamond" pitchFamily="18" charset="0"/>
                        <a:ea typeface="Calibri"/>
                        <a:cs typeface="Times New Roman"/>
                      </a:endParaRPr>
                    </a:p>
                  </a:txBody>
                  <a:tcPr marL="0" marR="0" marT="0" marB="0" anchor="ctr">
                    <a:solidFill>
                      <a:srgbClr val="83EB05"/>
                    </a:solidFill>
                  </a:tcPr>
                </a:tc>
                <a:tc>
                  <a:txBody>
                    <a:bodyPr/>
                    <a:lstStyle/>
                    <a:p>
                      <a:pPr marL="0" marR="0" algn="ctr">
                        <a:lnSpc>
                          <a:spcPct val="115000"/>
                        </a:lnSpc>
                        <a:spcBef>
                          <a:spcPts val="0"/>
                        </a:spcBef>
                        <a:spcAft>
                          <a:spcPts val="0"/>
                        </a:spcAft>
                      </a:pPr>
                      <a:r>
                        <a:rPr lang="en-US" sz="1800" b="1" dirty="0">
                          <a:solidFill>
                            <a:schemeClr val="tx1"/>
                          </a:solidFill>
                          <a:latin typeface="Garamond" pitchFamily="18" charset="0"/>
                          <a:ea typeface="Times New Roman"/>
                          <a:cs typeface="Times New Roman"/>
                        </a:rPr>
                        <a:t>1.15 </a:t>
                      </a:r>
                      <a:endParaRPr lang="en-US" sz="1800" b="1" dirty="0">
                        <a:solidFill>
                          <a:schemeClr val="tx1"/>
                        </a:solidFill>
                        <a:latin typeface="Garamond" pitchFamily="18" charset="0"/>
                        <a:ea typeface="Calibri"/>
                        <a:cs typeface="Times New Roman"/>
                      </a:endParaRPr>
                    </a:p>
                  </a:txBody>
                  <a:tcPr marL="0" marR="0" marT="0" marB="0" anchor="ctr">
                    <a:solidFill>
                      <a:srgbClr val="83EB05"/>
                    </a:solidFill>
                  </a:tcPr>
                </a:tc>
                <a:tc>
                  <a:txBody>
                    <a:bodyPr/>
                    <a:lstStyle/>
                    <a:p>
                      <a:pPr marL="0" marR="0" algn="ctr">
                        <a:lnSpc>
                          <a:spcPct val="115000"/>
                        </a:lnSpc>
                        <a:spcBef>
                          <a:spcPts val="0"/>
                        </a:spcBef>
                        <a:spcAft>
                          <a:spcPts val="0"/>
                        </a:spcAft>
                      </a:pPr>
                      <a:r>
                        <a:rPr lang="en-US" sz="1800" b="1" dirty="0">
                          <a:solidFill>
                            <a:schemeClr val="tx1"/>
                          </a:solidFill>
                          <a:latin typeface="Garamond" pitchFamily="18" charset="0"/>
                          <a:ea typeface="Times New Roman"/>
                          <a:cs typeface="Times New Roman"/>
                        </a:rPr>
                        <a:t>0.86 </a:t>
                      </a:r>
                      <a:endParaRPr lang="en-US" sz="1800" b="1" dirty="0">
                        <a:solidFill>
                          <a:schemeClr val="tx1"/>
                        </a:solidFill>
                        <a:latin typeface="Garamond" pitchFamily="18" charset="0"/>
                        <a:ea typeface="Calibri"/>
                        <a:cs typeface="Times New Roman"/>
                      </a:endParaRPr>
                    </a:p>
                  </a:txBody>
                  <a:tcPr marL="0" marR="0" marT="0" marB="0" anchor="ctr">
                    <a:solidFill>
                      <a:srgbClr val="83EB05"/>
                    </a:solidFill>
                  </a:tcPr>
                </a:tc>
                <a:tc>
                  <a:txBody>
                    <a:bodyPr/>
                    <a:lstStyle/>
                    <a:p>
                      <a:pPr marL="0" marR="0" algn="ctr">
                        <a:lnSpc>
                          <a:spcPct val="115000"/>
                        </a:lnSpc>
                        <a:spcBef>
                          <a:spcPts val="0"/>
                        </a:spcBef>
                        <a:spcAft>
                          <a:spcPts val="0"/>
                        </a:spcAft>
                      </a:pPr>
                      <a:r>
                        <a:rPr lang="en-US" sz="1800" b="1" dirty="0">
                          <a:solidFill>
                            <a:schemeClr val="tx1"/>
                          </a:solidFill>
                          <a:latin typeface="Garamond" pitchFamily="18" charset="0"/>
                          <a:ea typeface="Times New Roman"/>
                          <a:cs typeface="Times New Roman"/>
                        </a:rPr>
                        <a:t>0.56 </a:t>
                      </a:r>
                      <a:endParaRPr lang="en-US" sz="1800" b="1" dirty="0">
                        <a:solidFill>
                          <a:schemeClr val="tx1"/>
                        </a:solidFill>
                        <a:latin typeface="Garamond" pitchFamily="18" charset="0"/>
                        <a:ea typeface="Calibri"/>
                        <a:cs typeface="Times New Roman"/>
                      </a:endParaRPr>
                    </a:p>
                  </a:txBody>
                  <a:tcPr marL="0" marR="0" marT="0" marB="0" anchor="ctr">
                    <a:solidFill>
                      <a:srgbClr val="83EB05"/>
                    </a:solidFill>
                  </a:tcPr>
                </a:tc>
                <a:tc>
                  <a:txBody>
                    <a:bodyPr/>
                    <a:lstStyle/>
                    <a:p>
                      <a:pPr marL="0" marR="0" algn="ctr">
                        <a:lnSpc>
                          <a:spcPct val="115000"/>
                        </a:lnSpc>
                        <a:spcBef>
                          <a:spcPts val="0"/>
                        </a:spcBef>
                        <a:spcAft>
                          <a:spcPts val="0"/>
                        </a:spcAft>
                      </a:pPr>
                      <a:r>
                        <a:rPr lang="en-US" sz="1800" b="1" dirty="0">
                          <a:solidFill>
                            <a:schemeClr val="tx1"/>
                          </a:solidFill>
                          <a:latin typeface="Garamond" pitchFamily="18" charset="0"/>
                          <a:ea typeface="Times New Roman"/>
                          <a:cs typeface="Times New Roman"/>
                        </a:rPr>
                        <a:t>0.52 </a:t>
                      </a:r>
                      <a:endParaRPr lang="en-US" sz="1800" b="1" dirty="0">
                        <a:solidFill>
                          <a:schemeClr val="tx1"/>
                        </a:solidFill>
                        <a:latin typeface="Garamond" pitchFamily="18" charset="0"/>
                        <a:ea typeface="Calibri"/>
                        <a:cs typeface="Times New Roman"/>
                      </a:endParaRPr>
                    </a:p>
                  </a:txBody>
                  <a:tcPr marL="0" marR="0" marT="0" marB="0" anchor="ctr">
                    <a:solidFill>
                      <a:srgbClr val="83EB05"/>
                    </a:solidFill>
                  </a:tcPr>
                </a:tc>
              </a:tr>
            </a:tbl>
          </a:graphicData>
        </a:graphic>
      </p:graphicFrame>
      <p:sp>
        <p:nvSpPr>
          <p:cNvPr id="4" name="TextBox 3"/>
          <p:cNvSpPr txBox="1"/>
          <p:nvPr/>
        </p:nvSpPr>
        <p:spPr>
          <a:xfrm>
            <a:off x="4419600" y="6324600"/>
            <a:ext cx="4724400" cy="353943"/>
          </a:xfrm>
          <a:prstGeom prst="rect">
            <a:avLst/>
          </a:prstGeom>
          <a:noFill/>
        </p:spPr>
        <p:txBody>
          <a:bodyPr wrap="square" rtlCol="0">
            <a:spAutoFit/>
          </a:bodyPr>
          <a:lstStyle/>
          <a:p>
            <a:r>
              <a:rPr lang="en-US" sz="1700" b="1" i="1" dirty="0" smtClean="0">
                <a:latin typeface="Garamond" pitchFamily="18" charset="0"/>
              </a:rPr>
              <a:t>Integrity has no need of </a:t>
            </a:r>
            <a:r>
              <a:rPr lang="en-US" sz="1700" b="1" i="1" dirty="0" smtClean="0">
                <a:latin typeface="Garamond" pitchFamily="18" charset="0"/>
              </a:rPr>
              <a:t>rules. Albert </a:t>
            </a:r>
            <a:r>
              <a:rPr lang="en-US" sz="1700" b="1" i="1" dirty="0" smtClean="0">
                <a:latin typeface="Garamond" pitchFamily="18" charset="0"/>
              </a:rPr>
              <a:t>Camus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Garamond" pitchFamily="18" charset="0"/>
              </a:rPr>
              <a:t>The Epitome of Paltering</a:t>
            </a:r>
            <a:endParaRPr lang="en-US" b="1" dirty="0">
              <a:latin typeface="Garamond" pitchFamily="18" charset="0"/>
            </a:endParaRPr>
          </a:p>
        </p:txBody>
      </p:sp>
      <p:sp>
        <p:nvSpPr>
          <p:cNvPr id="3" name="Content Placeholder 2"/>
          <p:cNvSpPr>
            <a:spLocks noGrp="1"/>
          </p:cNvSpPr>
          <p:nvPr>
            <p:ph idx="1"/>
          </p:nvPr>
        </p:nvSpPr>
        <p:spPr>
          <a:xfrm>
            <a:off x="457200" y="2249424"/>
            <a:ext cx="8229600" cy="4303776"/>
          </a:xfrm>
        </p:spPr>
        <p:txBody>
          <a:bodyPr>
            <a:normAutofit fontScale="92500"/>
          </a:bodyPr>
          <a:lstStyle/>
          <a:p>
            <a:pPr>
              <a:lnSpc>
                <a:spcPct val="110000"/>
              </a:lnSpc>
              <a:spcBef>
                <a:spcPts val="0"/>
              </a:spcBef>
            </a:pPr>
            <a:r>
              <a:rPr lang="en-US" sz="2400" dirty="0" smtClean="0">
                <a:latin typeface="Garamond" pitchFamily="18" charset="0"/>
              </a:rPr>
              <a:t>Group annuity contracts are often more complex than plan sponsors realize, </a:t>
            </a:r>
            <a:r>
              <a:rPr lang="en-US" sz="2400" b="1" i="1" dirty="0" smtClean="0">
                <a:latin typeface="Garamond" pitchFamily="18" charset="0"/>
              </a:rPr>
              <a:t>riddled with hidden charges </a:t>
            </a:r>
            <a:r>
              <a:rPr lang="en-US" sz="2400" dirty="0" smtClean="0">
                <a:latin typeface="Garamond" pitchFamily="18" charset="0"/>
              </a:rPr>
              <a:t>and lock-up periods… Marketing materials touted low-cost to employers, but left out all of the charges their workers would be subjected to.</a:t>
            </a:r>
          </a:p>
          <a:p>
            <a:pPr>
              <a:lnSpc>
                <a:spcPct val="110000"/>
              </a:lnSpc>
              <a:spcBef>
                <a:spcPts val="0"/>
              </a:spcBef>
              <a:buNone/>
            </a:pPr>
            <a:r>
              <a:rPr lang="en-US" dirty="0" smtClean="0">
                <a:latin typeface="Garamond" pitchFamily="18" charset="0"/>
              </a:rPr>
              <a:t>					</a:t>
            </a:r>
            <a:r>
              <a:rPr lang="en-US" sz="2000" b="1" i="1" dirty="0" smtClean="0">
                <a:latin typeface="Garamond" pitchFamily="18" charset="0"/>
              </a:rPr>
              <a:t>Forbes, Retirement Plans From </a:t>
            </a:r>
            <a:r>
              <a:rPr lang="en-US" sz="2000" b="1" i="1" dirty="0" smtClean="0">
                <a:latin typeface="Garamond" pitchFamily="18" charset="0"/>
              </a:rPr>
              <a:t>Hell</a:t>
            </a:r>
          </a:p>
          <a:p>
            <a:pPr>
              <a:lnSpc>
                <a:spcPct val="110000"/>
              </a:lnSpc>
              <a:spcBef>
                <a:spcPts val="0"/>
              </a:spcBef>
              <a:buNone/>
            </a:pPr>
            <a:endParaRPr lang="en-US" sz="2000" b="1" i="1" dirty="0" smtClean="0">
              <a:latin typeface="Garamond" pitchFamily="18" charset="0"/>
            </a:endParaRPr>
          </a:p>
          <a:p>
            <a:pPr>
              <a:lnSpc>
                <a:spcPct val="110000"/>
              </a:lnSpc>
              <a:spcBef>
                <a:spcPts val="0"/>
              </a:spcBef>
              <a:buFont typeface="Arial" pitchFamily="34" charset="0"/>
              <a:buChar char="•"/>
            </a:pPr>
            <a:r>
              <a:rPr lang="en-US" sz="2400" dirty="0" smtClean="0">
                <a:latin typeface="Garamond" pitchFamily="18" charset="0"/>
              </a:rPr>
              <a:t>“While we acknowledge and agree that situations in which the sale of a variable annuity within a qualified plan are limited, and that the suitability of all such sales should be closely scrutinized…” </a:t>
            </a:r>
          </a:p>
          <a:p>
            <a:pPr>
              <a:lnSpc>
                <a:spcPct val="110000"/>
              </a:lnSpc>
              <a:spcBef>
                <a:spcPts val="0"/>
              </a:spcBef>
              <a:buNone/>
            </a:pPr>
            <a:r>
              <a:rPr lang="en-US" sz="2200" dirty="0" smtClean="0">
                <a:latin typeface="Garamond" pitchFamily="18" charset="0"/>
              </a:rPr>
              <a:t>	</a:t>
            </a:r>
            <a:r>
              <a:rPr lang="en-US" sz="2200" dirty="0" smtClean="0">
                <a:latin typeface="Garamond" pitchFamily="18" charset="0"/>
              </a:rPr>
              <a:t>			</a:t>
            </a:r>
            <a:r>
              <a:rPr lang="en-US" sz="2200" b="1" i="1" dirty="0" smtClean="0">
                <a:latin typeface="Garamond" pitchFamily="18" charset="0"/>
              </a:rPr>
              <a:t> Jude A. Curtis, Senior Vice President &amp; Chief</a:t>
            </a:r>
          </a:p>
          <a:p>
            <a:pPr>
              <a:lnSpc>
                <a:spcPct val="110000"/>
              </a:lnSpc>
              <a:spcBef>
                <a:spcPts val="0"/>
              </a:spcBef>
              <a:buNone/>
            </a:pPr>
            <a:r>
              <a:rPr lang="en-US" sz="2200" b="1" i="1" dirty="0" smtClean="0">
                <a:latin typeface="Garamond" pitchFamily="18" charset="0"/>
              </a:rPr>
              <a:t>	</a:t>
            </a:r>
            <a:r>
              <a:rPr lang="en-US" sz="2200" b="1" i="1" dirty="0" smtClean="0">
                <a:latin typeface="Garamond" pitchFamily="18" charset="0"/>
              </a:rPr>
              <a:t>			 Compliance Officer, John Hancock, Aug 9, 2003</a:t>
            </a:r>
            <a:endParaRPr lang="en-US" sz="2200" b="1" i="1" dirty="0" smtClean="0">
              <a:latin typeface="Garamond" pitchFamily="18" charset="0"/>
            </a:endParaRPr>
          </a:p>
          <a:p>
            <a:pPr>
              <a:lnSpc>
                <a:spcPct val="110000"/>
              </a:lnSpc>
              <a:spcBef>
                <a:spcPts val="0"/>
              </a:spcBef>
              <a:buNone/>
            </a:pPr>
            <a:endParaRPr lang="en-US" sz="2000" b="1" i="1" u="sng" dirty="0" smtClean="0">
              <a:latin typeface="Garamond" pitchFamily="18" charset="0"/>
            </a:endParaRPr>
          </a:p>
          <a:p>
            <a:pPr>
              <a:lnSpc>
                <a:spcPct val="110000"/>
              </a:lnSpc>
              <a:spcBef>
                <a:spcPts val="0"/>
              </a:spcBef>
              <a:buNone/>
            </a:pPr>
            <a:endParaRPr lang="en-US" sz="2000" dirty="0"/>
          </a:p>
        </p:txBody>
      </p:sp>
      <p:sp>
        <p:nvSpPr>
          <p:cNvPr id="4" name="TextBox 3"/>
          <p:cNvSpPr txBox="1"/>
          <p:nvPr/>
        </p:nvSpPr>
        <p:spPr>
          <a:xfrm>
            <a:off x="152400" y="5867400"/>
            <a:ext cx="13197282" cy="646331"/>
          </a:xfrm>
          <a:prstGeom prst="rect">
            <a:avLst/>
          </a:prstGeom>
          <a:noFill/>
        </p:spPr>
        <p:txBody>
          <a:bodyPr wrap="square" rtlCol="0">
            <a:spAutoFit/>
          </a:bodyPr>
          <a:lstStyle/>
          <a:p>
            <a:pPr lvl="0">
              <a:buNone/>
            </a:pPr>
            <a:r>
              <a:rPr lang="en-US" dirty="0" smtClean="0">
                <a:latin typeface="Garamond" pitchFamily="18" charset="0"/>
              </a:rPr>
              <a:t> </a:t>
            </a:r>
            <a:endParaRPr lang="en-US" dirty="0" smtClean="0">
              <a:latin typeface="Garamond" pitchFamily="18" charset="0"/>
            </a:endParaRPr>
          </a:p>
          <a:p>
            <a:pPr lvl="0">
              <a:buNone/>
            </a:pPr>
            <a:endParaRPr lang="en-US" dirty="0" smtClean="0">
              <a:latin typeface="Garamond"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066800"/>
          </a:xfrm>
        </p:spPr>
        <p:txBody>
          <a:bodyPr/>
          <a:lstStyle/>
          <a:p>
            <a:pPr algn="ctr"/>
            <a:r>
              <a:rPr lang="en-US" b="1" dirty="0" smtClean="0">
                <a:latin typeface="Garamond" pitchFamily="18" charset="0"/>
              </a:rPr>
              <a:t>The Epitome of Paltering</a:t>
            </a:r>
            <a:endParaRPr lang="en-US" dirty="0"/>
          </a:p>
        </p:txBody>
      </p:sp>
      <p:graphicFrame>
        <p:nvGraphicFramePr>
          <p:cNvPr id="4" name="Content Placeholder 3"/>
          <p:cNvGraphicFramePr>
            <a:graphicFrameLocks noGrp="1"/>
          </p:cNvGraphicFramePr>
          <p:nvPr>
            <p:ph idx="1"/>
          </p:nvPr>
        </p:nvGraphicFramePr>
        <p:xfrm>
          <a:off x="228600" y="2590800"/>
          <a:ext cx="8458200" cy="1103312"/>
        </p:xfrm>
        <a:graphic>
          <a:graphicData uri="http://schemas.openxmlformats.org/drawingml/2006/table">
            <a:tbl>
              <a:tblPr firstRow="1" bandRow="1">
                <a:tableStyleId>{5C22544A-7EE6-4342-B048-85BDC9FD1C3A}</a:tableStyleId>
              </a:tblPr>
              <a:tblGrid>
                <a:gridCol w="2209800"/>
                <a:gridCol w="609600"/>
                <a:gridCol w="609600"/>
                <a:gridCol w="609600"/>
                <a:gridCol w="685800"/>
                <a:gridCol w="609600"/>
                <a:gridCol w="685800"/>
                <a:gridCol w="838200"/>
                <a:gridCol w="762000"/>
                <a:gridCol w="838200"/>
              </a:tblGrid>
              <a:tr h="1103312">
                <a:tc>
                  <a:txBody>
                    <a:bodyPr/>
                    <a:lstStyle/>
                    <a:p>
                      <a:pPr marL="0" marR="0">
                        <a:lnSpc>
                          <a:spcPct val="115000"/>
                        </a:lnSpc>
                        <a:spcBef>
                          <a:spcPts val="0"/>
                        </a:spcBef>
                        <a:spcAft>
                          <a:spcPts val="0"/>
                        </a:spcAft>
                      </a:pPr>
                      <a:r>
                        <a:rPr lang="en-US" sz="1600" dirty="0">
                          <a:solidFill>
                            <a:schemeClr val="tx1"/>
                          </a:solidFill>
                          <a:latin typeface="Garamond" pitchFamily="18" charset="0"/>
                          <a:ea typeface="Times New Roman"/>
                          <a:cs typeface="Times New Roman"/>
                        </a:rPr>
                        <a:t>Vanguard Target Retirement 2030 Ret </a:t>
                      </a:r>
                      <a:r>
                        <a:rPr lang="en-US" sz="1600" dirty="0" smtClean="0">
                          <a:solidFill>
                            <a:schemeClr val="tx1"/>
                          </a:solidFill>
                          <a:latin typeface="Garamond" pitchFamily="18" charset="0"/>
                          <a:ea typeface="Times New Roman"/>
                          <a:cs typeface="Times New Roman"/>
                        </a:rPr>
                        <a:t>Opt</a:t>
                      </a:r>
                      <a:endParaRPr lang="en-US" sz="1600" dirty="0">
                        <a:solidFill>
                          <a:schemeClr val="tx1"/>
                        </a:solidFill>
                        <a:latin typeface="Garamond" pitchFamily="18" charset="0"/>
                        <a:ea typeface="Calibri"/>
                        <a:cs typeface="Times New Roman"/>
                      </a:endParaRPr>
                    </a:p>
                  </a:txBody>
                  <a:tcPr marL="9525" marR="9525" marT="9525" marB="9525" anchor="ctr">
                    <a:solidFill>
                      <a:srgbClr val="83EB05"/>
                    </a:solidFill>
                  </a:tcPr>
                </a:tc>
                <a:tc>
                  <a:txBody>
                    <a:bodyPr/>
                    <a:lstStyle/>
                    <a:p>
                      <a:pPr marL="0" marR="0" algn="ctr">
                        <a:lnSpc>
                          <a:spcPct val="115000"/>
                        </a:lnSpc>
                        <a:spcBef>
                          <a:spcPts val="0"/>
                        </a:spcBef>
                        <a:spcAft>
                          <a:spcPts val="0"/>
                        </a:spcAft>
                      </a:pPr>
                      <a:r>
                        <a:rPr lang="en-US" sz="1600" dirty="0">
                          <a:solidFill>
                            <a:schemeClr val="tx1"/>
                          </a:solidFill>
                          <a:latin typeface="Garamond" pitchFamily="18" charset="0"/>
                          <a:ea typeface="Times New Roman"/>
                          <a:cs typeface="Times New Roman"/>
                        </a:rPr>
                        <a:t>-0.54</a:t>
                      </a:r>
                      <a:endParaRPr lang="en-US" sz="1600" dirty="0">
                        <a:solidFill>
                          <a:schemeClr val="tx1"/>
                        </a:solidFill>
                        <a:latin typeface="Garamond" pitchFamily="18" charset="0"/>
                        <a:ea typeface="Calibri"/>
                        <a:cs typeface="Times New Roman"/>
                      </a:endParaRPr>
                    </a:p>
                  </a:txBody>
                  <a:tcPr marL="9525" marR="9525" marT="9525" marB="9525" anchor="ctr">
                    <a:solidFill>
                      <a:srgbClr val="83EB05"/>
                    </a:solidFill>
                  </a:tcPr>
                </a:tc>
                <a:tc>
                  <a:txBody>
                    <a:bodyPr/>
                    <a:lstStyle/>
                    <a:p>
                      <a:pPr marL="0" marR="0" algn="ctr">
                        <a:lnSpc>
                          <a:spcPct val="115000"/>
                        </a:lnSpc>
                        <a:spcBef>
                          <a:spcPts val="0"/>
                        </a:spcBef>
                        <a:spcAft>
                          <a:spcPts val="0"/>
                        </a:spcAft>
                      </a:pPr>
                      <a:r>
                        <a:rPr lang="en-US" sz="1600" dirty="0">
                          <a:solidFill>
                            <a:schemeClr val="tx1"/>
                          </a:solidFill>
                          <a:latin typeface="Garamond" pitchFamily="18" charset="0"/>
                          <a:ea typeface="Times New Roman"/>
                          <a:cs typeface="Times New Roman"/>
                        </a:rPr>
                        <a:t>10.59</a:t>
                      </a:r>
                      <a:endParaRPr lang="en-US" sz="1600" dirty="0">
                        <a:solidFill>
                          <a:schemeClr val="tx1"/>
                        </a:solidFill>
                        <a:latin typeface="Garamond" pitchFamily="18" charset="0"/>
                        <a:ea typeface="Calibri"/>
                        <a:cs typeface="Times New Roman"/>
                      </a:endParaRPr>
                    </a:p>
                  </a:txBody>
                  <a:tcPr marL="9525" marR="9525" marT="9525" marB="9525" anchor="ctr">
                    <a:solidFill>
                      <a:srgbClr val="83EB05"/>
                    </a:solidFill>
                  </a:tcPr>
                </a:tc>
                <a:tc>
                  <a:txBody>
                    <a:bodyPr/>
                    <a:lstStyle/>
                    <a:p>
                      <a:pPr marL="0" marR="0" algn="ctr">
                        <a:lnSpc>
                          <a:spcPct val="115000"/>
                        </a:lnSpc>
                        <a:spcBef>
                          <a:spcPts val="0"/>
                        </a:spcBef>
                        <a:spcAft>
                          <a:spcPts val="0"/>
                        </a:spcAft>
                      </a:pPr>
                      <a:r>
                        <a:rPr lang="en-US" sz="1600" dirty="0">
                          <a:solidFill>
                            <a:schemeClr val="tx1"/>
                          </a:solidFill>
                          <a:latin typeface="Garamond" pitchFamily="18" charset="0"/>
                          <a:ea typeface="Times New Roman"/>
                          <a:cs typeface="Times New Roman"/>
                        </a:rPr>
                        <a:t>7.58</a:t>
                      </a:r>
                      <a:endParaRPr lang="en-US" sz="1600" dirty="0">
                        <a:solidFill>
                          <a:schemeClr val="tx1"/>
                        </a:solidFill>
                        <a:latin typeface="Garamond" pitchFamily="18" charset="0"/>
                        <a:ea typeface="Calibri"/>
                        <a:cs typeface="Times New Roman"/>
                      </a:endParaRPr>
                    </a:p>
                  </a:txBody>
                  <a:tcPr marL="9525" marR="9525" marT="9525" marB="9525" anchor="ctr">
                    <a:solidFill>
                      <a:srgbClr val="83EB05"/>
                    </a:solidFill>
                  </a:tcPr>
                </a:tc>
                <a:tc>
                  <a:txBody>
                    <a:bodyPr/>
                    <a:lstStyle/>
                    <a:p>
                      <a:pPr marL="0" marR="0" algn="ctr">
                        <a:lnSpc>
                          <a:spcPct val="115000"/>
                        </a:lnSpc>
                        <a:spcBef>
                          <a:spcPts val="0"/>
                        </a:spcBef>
                        <a:spcAft>
                          <a:spcPts val="0"/>
                        </a:spcAft>
                      </a:pPr>
                      <a:r>
                        <a:rPr lang="en-US" sz="1600" dirty="0">
                          <a:solidFill>
                            <a:schemeClr val="tx1"/>
                          </a:solidFill>
                          <a:latin typeface="Garamond" pitchFamily="18" charset="0"/>
                          <a:ea typeface="Times New Roman"/>
                          <a:cs typeface="Times New Roman"/>
                        </a:rPr>
                        <a:t>9.53</a:t>
                      </a:r>
                      <a:endParaRPr lang="en-US" sz="1600" dirty="0">
                        <a:solidFill>
                          <a:schemeClr val="tx1"/>
                        </a:solidFill>
                        <a:latin typeface="Garamond" pitchFamily="18" charset="0"/>
                        <a:ea typeface="Calibri"/>
                        <a:cs typeface="Times New Roman"/>
                      </a:endParaRPr>
                    </a:p>
                  </a:txBody>
                  <a:tcPr marL="9525" marR="9525" marT="9525" marB="9525" anchor="ctr">
                    <a:solidFill>
                      <a:srgbClr val="83EB05"/>
                    </a:solidFill>
                  </a:tcPr>
                </a:tc>
                <a:tc>
                  <a:txBody>
                    <a:bodyPr/>
                    <a:lstStyle/>
                    <a:p>
                      <a:pPr marL="0" marR="0" algn="ctr">
                        <a:lnSpc>
                          <a:spcPct val="115000"/>
                        </a:lnSpc>
                        <a:spcBef>
                          <a:spcPts val="0"/>
                        </a:spcBef>
                        <a:spcAft>
                          <a:spcPts val="0"/>
                        </a:spcAft>
                      </a:pPr>
                      <a:r>
                        <a:rPr lang="en-US" sz="1600" dirty="0">
                          <a:solidFill>
                            <a:schemeClr val="tx1"/>
                          </a:solidFill>
                          <a:latin typeface="Garamond" pitchFamily="18" charset="0"/>
                          <a:ea typeface="Times New Roman"/>
                          <a:cs typeface="Times New Roman"/>
                        </a:rPr>
                        <a:t>-3.67</a:t>
                      </a:r>
                      <a:endParaRPr lang="en-US" sz="1600" dirty="0">
                        <a:solidFill>
                          <a:schemeClr val="tx1"/>
                        </a:solidFill>
                        <a:latin typeface="Garamond" pitchFamily="18" charset="0"/>
                        <a:ea typeface="Calibri"/>
                        <a:cs typeface="Times New Roman"/>
                      </a:endParaRPr>
                    </a:p>
                  </a:txBody>
                  <a:tcPr marL="9525" marR="9525" marT="9525" marB="9525" anchor="ctr">
                    <a:solidFill>
                      <a:srgbClr val="83EB05"/>
                    </a:solidFill>
                  </a:tcPr>
                </a:tc>
                <a:tc>
                  <a:txBody>
                    <a:bodyPr/>
                    <a:lstStyle/>
                    <a:p>
                      <a:pPr marL="0" marR="0" algn="ctr">
                        <a:lnSpc>
                          <a:spcPct val="115000"/>
                        </a:lnSpc>
                        <a:spcBef>
                          <a:spcPts val="0"/>
                        </a:spcBef>
                        <a:spcAft>
                          <a:spcPts val="0"/>
                        </a:spcAft>
                      </a:pPr>
                      <a:r>
                        <a:rPr lang="en-US" sz="1600" dirty="0">
                          <a:solidFill>
                            <a:schemeClr val="tx1"/>
                          </a:solidFill>
                          <a:latin typeface="Garamond" pitchFamily="18" charset="0"/>
                          <a:ea typeface="Times New Roman"/>
                          <a:cs typeface="Times New Roman"/>
                        </a:rPr>
                        <a:t>N/A</a:t>
                      </a:r>
                      <a:endParaRPr lang="en-US" sz="1600" dirty="0">
                        <a:solidFill>
                          <a:schemeClr val="tx1"/>
                        </a:solidFill>
                        <a:latin typeface="Garamond" pitchFamily="18" charset="0"/>
                        <a:ea typeface="Calibri"/>
                        <a:cs typeface="Times New Roman"/>
                      </a:endParaRPr>
                    </a:p>
                  </a:txBody>
                  <a:tcPr marL="9525" marR="9525" marT="9525" marB="9525" anchor="ctr">
                    <a:solidFill>
                      <a:srgbClr val="83EB05"/>
                    </a:solidFill>
                  </a:tcPr>
                </a:tc>
                <a:tc>
                  <a:txBody>
                    <a:bodyPr/>
                    <a:lstStyle/>
                    <a:p>
                      <a:pPr marL="0" marR="0" algn="ctr">
                        <a:lnSpc>
                          <a:spcPct val="115000"/>
                        </a:lnSpc>
                        <a:spcBef>
                          <a:spcPts val="0"/>
                        </a:spcBef>
                        <a:spcAft>
                          <a:spcPts val="0"/>
                        </a:spcAft>
                      </a:pPr>
                      <a:r>
                        <a:rPr lang="en-US" sz="1600" dirty="0">
                          <a:solidFill>
                            <a:schemeClr val="tx1"/>
                          </a:solidFill>
                          <a:latin typeface="Garamond" pitchFamily="18" charset="0"/>
                          <a:ea typeface="Times New Roman"/>
                          <a:cs typeface="Times New Roman"/>
                        </a:rPr>
                        <a:t>N/A</a:t>
                      </a:r>
                      <a:endParaRPr lang="en-US" sz="1600" dirty="0">
                        <a:solidFill>
                          <a:schemeClr val="tx1"/>
                        </a:solidFill>
                        <a:latin typeface="Garamond" pitchFamily="18" charset="0"/>
                        <a:ea typeface="Calibri"/>
                        <a:cs typeface="Times New Roman"/>
                      </a:endParaRPr>
                    </a:p>
                  </a:txBody>
                  <a:tcPr marL="9525" marR="9525" marT="9525" marB="9525" anchor="ctr">
                    <a:solidFill>
                      <a:srgbClr val="83EB05"/>
                    </a:solidFill>
                  </a:tcPr>
                </a:tc>
                <a:tc>
                  <a:txBody>
                    <a:bodyPr/>
                    <a:lstStyle/>
                    <a:p>
                      <a:pPr marL="0" marR="0" algn="ctr">
                        <a:lnSpc>
                          <a:spcPct val="115000"/>
                        </a:lnSpc>
                        <a:spcBef>
                          <a:spcPts val="0"/>
                        </a:spcBef>
                        <a:spcAft>
                          <a:spcPts val="0"/>
                        </a:spcAft>
                      </a:pPr>
                      <a:r>
                        <a:rPr lang="en-US" sz="1600" dirty="0">
                          <a:solidFill>
                            <a:schemeClr val="tx1"/>
                          </a:solidFill>
                          <a:latin typeface="Garamond" pitchFamily="18" charset="0"/>
                          <a:ea typeface="Times New Roman"/>
                          <a:cs typeface="Times New Roman"/>
                        </a:rPr>
                        <a:t>1.90</a:t>
                      </a:r>
                      <a:endParaRPr lang="en-US" sz="1600" dirty="0">
                        <a:solidFill>
                          <a:schemeClr val="tx1"/>
                        </a:solidFill>
                        <a:latin typeface="Garamond" pitchFamily="18" charset="0"/>
                        <a:ea typeface="Calibri"/>
                        <a:cs typeface="Times New Roman"/>
                      </a:endParaRPr>
                    </a:p>
                  </a:txBody>
                  <a:tcPr marL="9525" marR="9525" marT="9525" marB="9525" anchor="ctr">
                    <a:solidFill>
                      <a:srgbClr val="83EB05"/>
                    </a:solidFill>
                  </a:tcPr>
                </a:tc>
                <a:tc>
                  <a:txBody>
                    <a:bodyPr/>
                    <a:lstStyle/>
                    <a:p>
                      <a:pPr marL="0" marR="0" algn="ctr">
                        <a:lnSpc>
                          <a:spcPct val="115000"/>
                        </a:lnSpc>
                        <a:spcBef>
                          <a:spcPts val="0"/>
                        </a:spcBef>
                        <a:spcAft>
                          <a:spcPts val="0"/>
                        </a:spcAft>
                      </a:pPr>
                      <a:r>
                        <a:rPr lang="en-US" sz="1600" dirty="0">
                          <a:solidFill>
                            <a:schemeClr val="tx1"/>
                          </a:solidFill>
                          <a:latin typeface="Garamond" pitchFamily="18" charset="0"/>
                          <a:ea typeface="Times New Roman"/>
                          <a:cs typeface="Times New Roman"/>
                        </a:rPr>
                        <a:t>0.94</a:t>
                      </a:r>
                      <a:endParaRPr lang="en-US" sz="1600" dirty="0">
                        <a:solidFill>
                          <a:schemeClr val="tx1"/>
                        </a:solidFill>
                        <a:latin typeface="Garamond" pitchFamily="18" charset="0"/>
                        <a:ea typeface="Calibri"/>
                        <a:cs typeface="Times New Roman"/>
                      </a:endParaRPr>
                    </a:p>
                  </a:txBody>
                  <a:tcPr marL="9525" marR="9525" marT="9525" marB="9525" anchor="ctr">
                    <a:solidFill>
                      <a:srgbClr val="83EB05"/>
                    </a:solidFill>
                  </a:tcPr>
                </a:tc>
              </a:tr>
            </a:tbl>
          </a:graphicData>
        </a:graphic>
      </p:graphicFrame>
      <p:graphicFrame>
        <p:nvGraphicFramePr>
          <p:cNvPr id="5" name="Table 4"/>
          <p:cNvGraphicFramePr>
            <a:graphicFrameLocks noGrp="1"/>
          </p:cNvGraphicFramePr>
          <p:nvPr/>
        </p:nvGraphicFramePr>
        <p:xfrm>
          <a:off x="228600" y="1981200"/>
          <a:ext cx="8458204" cy="609600"/>
        </p:xfrm>
        <a:graphic>
          <a:graphicData uri="http://schemas.openxmlformats.org/drawingml/2006/table">
            <a:tbl>
              <a:tblPr firstRow="1" bandRow="1">
                <a:tableStyleId>{5C22544A-7EE6-4342-B048-85BDC9FD1C3A}</a:tableStyleId>
              </a:tblPr>
              <a:tblGrid>
                <a:gridCol w="2172748"/>
                <a:gridCol w="620786"/>
                <a:gridCol w="620786"/>
                <a:gridCol w="620786"/>
                <a:gridCol w="698384"/>
                <a:gridCol w="620786"/>
                <a:gridCol w="698384"/>
                <a:gridCol w="853580"/>
                <a:gridCol w="775982"/>
                <a:gridCol w="775982"/>
              </a:tblGrid>
              <a:tr h="609600">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9525" marR="9525" marT="9525" marB="9525" anchor="ctr">
                    <a:solidFill>
                      <a:srgbClr val="33AB33"/>
                    </a:solidFill>
                  </a:tcPr>
                </a:tc>
                <a:tc>
                  <a:txBody>
                    <a:bodyPr/>
                    <a:lstStyle/>
                    <a:p>
                      <a:pPr marL="0" marR="0" algn="ctr">
                        <a:lnSpc>
                          <a:spcPct val="115000"/>
                        </a:lnSpc>
                        <a:spcBef>
                          <a:spcPts val="0"/>
                        </a:spcBef>
                        <a:spcAft>
                          <a:spcPts val="0"/>
                        </a:spcAft>
                      </a:pPr>
                      <a:r>
                        <a:rPr lang="en-US" sz="1200" dirty="0">
                          <a:latin typeface="Times New Roman"/>
                          <a:ea typeface="Times New Roman"/>
                          <a:cs typeface="Times New Roman"/>
                        </a:rPr>
                        <a:t>1 mo.</a:t>
                      </a:r>
                      <a:endParaRPr lang="en-US" sz="1100" dirty="0">
                        <a:latin typeface="Calibri"/>
                        <a:ea typeface="Calibri"/>
                        <a:cs typeface="Times New Roman"/>
                      </a:endParaRPr>
                    </a:p>
                  </a:txBody>
                  <a:tcPr marL="9525" marR="9525" marT="9525" marB="9525" anchor="ctr">
                    <a:solidFill>
                      <a:srgbClr val="33AB33"/>
                    </a:solidFill>
                  </a:tcPr>
                </a:tc>
                <a:tc>
                  <a:txBody>
                    <a:bodyPr/>
                    <a:lstStyle/>
                    <a:p>
                      <a:pPr marL="0" marR="0" algn="ctr">
                        <a:lnSpc>
                          <a:spcPct val="115000"/>
                        </a:lnSpc>
                        <a:spcBef>
                          <a:spcPts val="0"/>
                        </a:spcBef>
                        <a:spcAft>
                          <a:spcPts val="0"/>
                        </a:spcAft>
                      </a:pPr>
                      <a:r>
                        <a:rPr lang="en-US" sz="1200" dirty="0">
                          <a:latin typeface="Times New Roman"/>
                          <a:ea typeface="Times New Roman"/>
                          <a:cs typeface="Times New Roman"/>
                        </a:rPr>
                        <a:t>3 mos.</a:t>
                      </a:r>
                      <a:endParaRPr lang="en-US" sz="1100" dirty="0">
                        <a:latin typeface="Calibri"/>
                        <a:ea typeface="Calibri"/>
                        <a:cs typeface="Times New Roman"/>
                      </a:endParaRPr>
                    </a:p>
                  </a:txBody>
                  <a:tcPr marL="9525" marR="9525" marT="9525" marB="9525" anchor="ctr">
                    <a:solidFill>
                      <a:srgbClr val="33AB33"/>
                    </a:solidFill>
                  </a:tcPr>
                </a:tc>
                <a:tc>
                  <a:txBody>
                    <a:bodyPr/>
                    <a:lstStyle/>
                    <a:p>
                      <a:pPr marL="0" marR="0" algn="ctr">
                        <a:lnSpc>
                          <a:spcPct val="115000"/>
                        </a:lnSpc>
                        <a:spcBef>
                          <a:spcPts val="0"/>
                        </a:spcBef>
                        <a:spcAft>
                          <a:spcPts val="0"/>
                        </a:spcAft>
                      </a:pPr>
                      <a:r>
                        <a:rPr lang="en-US" sz="1200" dirty="0">
                          <a:latin typeface="Times New Roman"/>
                          <a:ea typeface="Times New Roman"/>
                          <a:cs typeface="Times New Roman"/>
                        </a:rPr>
                        <a:t>YTD</a:t>
                      </a:r>
                      <a:endParaRPr lang="en-US" sz="1100" dirty="0">
                        <a:latin typeface="Calibri"/>
                        <a:ea typeface="Calibri"/>
                        <a:cs typeface="Times New Roman"/>
                      </a:endParaRPr>
                    </a:p>
                  </a:txBody>
                  <a:tcPr marL="9525" marR="9525" marT="9525" marB="9525" anchor="ctr">
                    <a:solidFill>
                      <a:srgbClr val="33AB33"/>
                    </a:solidFill>
                  </a:tcPr>
                </a:tc>
                <a:tc>
                  <a:txBody>
                    <a:bodyPr/>
                    <a:lstStyle/>
                    <a:p>
                      <a:pPr marL="0" marR="0" algn="ctr">
                        <a:lnSpc>
                          <a:spcPct val="115000"/>
                        </a:lnSpc>
                        <a:spcBef>
                          <a:spcPts val="0"/>
                        </a:spcBef>
                        <a:spcAft>
                          <a:spcPts val="0"/>
                        </a:spcAft>
                      </a:pPr>
                      <a:r>
                        <a:rPr lang="en-US" sz="1200" dirty="0">
                          <a:latin typeface="Times New Roman"/>
                          <a:ea typeface="Times New Roman"/>
                          <a:cs typeface="Times New Roman"/>
                        </a:rPr>
                        <a:t>1 yr.</a:t>
                      </a:r>
                      <a:endParaRPr lang="en-US" sz="1100" dirty="0">
                        <a:latin typeface="Calibri"/>
                        <a:ea typeface="Calibri"/>
                        <a:cs typeface="Times New Roman"/>
                      </a:endParaRPr>
                    </a:p>
                  </a:txBody>
                  <a:tcPr marL="9525" marR="9525" marT="9525" marB="9525" anchor="ctr">
                    <a:solidFill>
                      <a:srgbClr val="33AB33"/>
                    </a:solidFill>
                  </a:tcPr>
                </a:tc>
                <a:tc>
                  <a:txBody>
                    <a:bodyPr/>
                    <a:lstStyle/>
                    <a:p>
                      <a:pPr marL="0" marR="0" algn="ctr">
                        <a:lnSpc>
                          <a:spcPct val="115000"/>
                        </a:lnSpc>
                        <a:spcBef>
                          <a:spcPts val="0"/>
                        </a:spcBef>
                        <a:spcAft>
                          <a:spcPts val="0"/>
                        </a:spcAft>
                      </a:pPr>
                      <a:r>
                        <a:rPr lang="en-US" sz="1200" dirty="0">
                          <a:latin typeface="Times New Roman"/>
                          <a:ea typeface="Times New Roman"/>
                          <a:cs typeface="Times New Roman"/>
                        </a:rPr>
                        <a:t>3 yrs.</a:t>
                      </a:r>
                      <a:endParaRPr lang="en-US" sz="1100" dirty="0">
                        <a:latin typeface="Calibri"/>
                        <a:ea typeface="Calibri"/>
                        <a:cs typeface="Times New Roman"/>
                      </a:endParaRPr>
                    </a:p>
                  </a:txBody>
                  <a:tcPr marL="9525" marR="9525" marT="9525" marB="9525" anchor="ctr">
                    <a:solidFill>
                      <a:srgbClr val="33AB33"/>
                    </a:solidFill>
                  </a:tcPr>
                </a:tc>
                <a:tc>
                  <a:txBody>
                    <a:bodyPr/>
                    <a:lstStyle/>
                    <a:p>
                      <a:pPr marL="0" marR="0" algn="ctr">
                        <a:lnSpc>
                          <a:spcPct val="115000"/>
                        </a:lnSpc>
                        <a:spcBef>
                          <a:spcPts val="0"/>
                        </a:spcBef>
                        <a:spcAft>
                          <a:spcPts val="0"/>
                        </a:spcAft>
                      </a:pPr>
                      <a:r>
                        <a:rPr lang="en-US" sz="1200" dirty="0">
                          <a:latin typeface="Times New Roman"/>
                          <a:ea typeface="Times New Roman"/>
                          <a:cs typeface="Times New Roman"/>
                        </a:rPr>
                        <a:t>5 yrs.</a:t>
                      </a:r>
                      <a:endParaRPr lang="en-US" sz="1100" dirty="0">
                        <a:latin typeface="Calibri"/>
                        <a:ea typeface="Calibri"/>
                        <a:cs typeface="Times New Roman"/>
                      </a:endParaRPr>
                    </a:p>
                  </a:txBody>
                  <a:tcPr marL="9525" marR="9525" marT="9525" marB="9525" anchor="ctr">
                    <a:solidFill>
                      <a:srgbClr val="33AB33"/>
                    </a:solidFill>
                  </a:tcPr>
                </a:tc>
                <a:tc>
                  <a:txBody>
                    <a:bodyPr/>
                    <a:lstStyle/>
                    <a:p>
                      <a:pPr marL="0" marR="0" algn="ctr">
                        <a:lnSpc>
                          <a:spcPct val="115000"/>
                        </a:lnSpc>
                        <a:spcBef>
                          <a:spcPts val="0"/>
                        </a:spcBef>
                        <a:spcAft>
                          <a:spcPts val="0"/>
                        </a:spcAft>
                      </a:pPr>
                      <a:r>
                        <a:rPr lang="en-US" sz="1200" dirty="0">
                          <a:latin typeface="Times New Roman"/>
                          <a:ea typeface="Times New Roman"/>
                          <a:cs typeface="Times New Roman"/>
                        </a:rPr>
                        <a:t>10 yrs.</a:t>
                      </a:r>
                      <a:endParaRPr lang="en-US" sz="1100" dirty="0">
                        <a:latin typeface="Calibri"/>
                        <a:ea typeface="Calibri"/>
                        <a:cs typeface="Times New Roman"/>
                      </a:endParaRPr>
                    </a:p>
                  </a:txBody>
                  <a:tcPr marL="9525" marR="9525" marT="9525" marB="9525" anchor="ctr">
                    <a:solidFill>
                      <a:srgbClr val="33AB33"/>
                    </a:solidFill>
                  </a:tcPr>
                </a:tc>
                <a:tc>
                  <a:txBody>
                    <a:bodyPr/>
                    <a:lstStyle/>
                    <a:p>
                      <a:pPr marL="0" marR="0" algn="ctr">
                        <a:lnSpc>
                          <a:spcPct val="115000"/>
                        </a:lnSpc>
                        <a:spcBef>
                          <a:spcPts val="0"/>
                        </a:spcBef>
                        <a:spcAft>
                          <a:spcPts val="0"/>
                        </a:spcAft>
                      </a:pPr>
                      <a:r>
                        <a:rPr lang="en-US" sz="1200" dirty="0">
                          <a:latin typeface="Times New Roman"/>
                          <a:ea typeface="Times New Roman"/>
                          <a:cs typeface="Times New Roman"/>
                        </a:rPr>
                        <a:t>Since* Inception</a:t>
                      </a:r>
                      <a:endParaRPr lang="en-US" sz="1100" dirty="0">
                        <a:latin typeface="Calibri"/>
                        <a:ea typeface="Calibri"/>
                        <a:cs typeface="Times New Roman"/>
                      </a:endParaRPr>
                    </a:p>
                  </a:txBody>
                  <a:tcPr marL="9525" marR="9525" marT="9525" marB="9525" anchor="ctr">
                    <a:solidFill>
                      <a:srgbClr val="33AB33"/>
                    </a:solidFill>
                  </a:tcPr>
                </a:tc>
                <a:tc>
                  <a:txBody>
                    <a:bodyPr/>
                    <a:lstStyle/>
                    <a:p>
                      <a:pPr marL="0" marR="0" algn="ctr">
                        <a:lnSpc>
                          <a:spcPct val="115000"/>
                        </a:lnSpc>
                        <a:spcBef>
                          <a:spcPts val="0"/>
                        </a:spcBef>
                        <a:spcAft>
                          <a:spcPts val="0"/>
                        </a:spcAft>
                      </a:pPr>
                      <a:r>
                        <a:rPr lang="en-US" sz="1200" dirty="0">
                          <a:latin typeface="Times New Roman"/>
                          <a:ea typeface="Times New Roman"/>
                          <a:cs typeface="Times New Roman"/>
                        </a:rPr>
                        <a:t>Expense Ratio</a:t>
                      </a:r>
                      <a:endParaRPr lang="en-US" sz="1100" dirty="0">
                        <a:latin typeface="Calibri"/>
                        <a:ea typeface="Calibri"/>
                        <a:cs typeface="Times New Roman"/>
                      </a:endParaRPr>
                    </a:p>
                  </a:txBody>
                  <a:tcPr marL="9525" marR="9525" marT="9525" marB="9525" anchor="ctr">
                    <a:solidFill>
                      <a:srgbClr val="33AB33"/>
                    </a:solidFill>
                  </a:tcPr>
                </a:tc>
              </a:tr>
            </a:tbl>
          </a:graphicData>
        </a:graphic>
      </p:graphicFrame>
      <p:sp>
        <p:nvSpPr>
          <p:cNvPr id="6" name="TextBox 5"/>
          <p:cNvSpPr txBox="1"/>
          <p:nvPr/>
        </p:nvSpPr>
        <p:spPr>
          <a:xfrm>
            <a:off x="152400" y="4038600"/>
            <a:ext cx="8991600" cy="2554545"/>
          </a:xfrm>
          <a:prstGeom prst="rect">
            <a:avLst/>
          </a:prstGeom>
          <a:noFill/>
        </p:spPr>
        <p:txBody>
          <a:bodyPr wrap="square" rtlCol="0">
            <a:spAutoFit/>
          </a:bodyPr>
          <a:lstStyle/>
          <a:p>
            <a:r>
              <a:rPr lang="en-US" sz="2000" dirty="0" smtClean="0">
                <a:latin typeface="Garamond" pitchFamily="18" charset="0"/>
              </a:rPr>
              <a:t>Performance shown is average annual total separate account investment choice </a:t>
            </a:r>
            <a:endParaRPr lang="en-US" sz="2000" dirty="0" smtClean="0">
              <a:latin typeface="Garamond" pitchFamily="18" charset="0"/>
            </a:endParaRPr>
          </a:p>
          <a:p>
            <a:r>
              <a:rPr lang="en-US" sz="2000" dirty="0" smtClean="0">
                <a:latin typeface="Garamond" pitchFamily="18" charset="0"/>
              </a:rPr>
              <a:t>returns </a:t>
            </a:r>
            <a:r>
              <a:rPr lang="en-US" sz="2000" dirty="0" smtClean="0">
                <a:latin typeface="Garamond" pitchFamily="18" charset="0"/>
              </a:rPr>
              <a:t>(except 1 month, last quarter, and year-to-date) for the period indicated, </a:t>
            </a:r>
            <a:endParaRPr lang="en-US" sz="2000" dirty="0" smtClean="0">
              <a:latin typeface="Garamond" pitchFamily="18" charset="0"/>
            </a:endParaRPr>
          </a:p>
          <a:p>
            <a:r>
              <a:rPr lang="en-US" sz="2000" dirty="0" smtClean="0">
                <a:latin typeface="Garamond" pitchFamily="18" charset="0"/>
              </a:rPr>
              <a:t>net </a:t>
            </a:r>
            <a:r>
              <a:rPr lang="en-US" sz="2000" dirty="0" smtClean="0">
                <a:latin typeface="Garamond" pitchFamily="18" charset="0"/>
              </a:rPr>
              <a:t>of the total operating expenses of the separate account or underlying </a:t>
            </a:r>
            <a:r>
              <a:rPr lang="en-US" sz="2000" dirty="0" smtClean="0">
                <a:latin typeface="Garamond" pitchFamily="18" charset="0"/>
              </a:rPr>
              <a:t>investment</a:t>
            </a:r>
          </a:p>
          <a:p>
            <a:r>
              <a:rPr lang="en-US" sz="2000" dirty="0" smtClean="0">
                <a:latin typeface="Garamond" pitchFamily="18" charset="0"/>
              </a:rPr>
              <a:t>as </a:t>
            </a:r>
            <a:r>
              <a:rPr lang="en-US" sz="2000" dirty="0" smtClean="0">
                <a:latin typeface="Garamond" pitchFamily="18" charset="0"/>
              </a:rPr>
              <a:t>listed on the individual investment fact sheets. Performance returns </a:t>
            </a:r>
            <a:r>
              <a:rPr lang="en-US" sz="2000" dirty="0" smtClean="0">
                <a:latin typeface="Garamond" pitchFamily="18" charset="0"/>
              </a:rPr>
              <a:t>reflect</a:t>
            </a:r>
          </a:p>
          <a:p>
            <a:r>
              <a:rPr lang="en-US" sz="2000" dirty="0" smtClean="0">
                <a:latin typeface="Garamond" pitchFamily="18" charset="0"/>
              </a:rPr>
              <a:t>reinvestment </a:t>
            </a:r>
            <a:r>
              <a:rPr lang="en-US" sz="2000" dirty="0" smtClean="0">
                <a:latin typeface="Garamond" pitchFamily="18" charset="0"/>
              </a:rPr>
              <a:t>of dividends and capital gains distributions. </a:t>
            </a:r>
            <a:r>
              <a:rPr lang="en-US" sz="2000" b="1" i="1" dirty="0" smtClean="0">
                <a:latin typeface="Garamond" pitchFamily="18" charset="0"/>
              </a:rPr>
              <a:t>Application of the </a:t>
            </a:r>
            <a:r>
              <a:rPr lang="en-US" sz="2000" b="1" i="1" dirty="0" smtClean="0">
                <a:latin typeface="Garamond" pitchFamily="18" charset="0"/>
              </a:rPr>
              <a:t>contract</a:t>
            </a:r>
          </a:p>
          <a:p>
            <a:r>
              <a:rPr lang="en-US" sz="2000" b="1" i="1" dirty="0" smtClean="0">
                <a:latin typeface="Garamond" pitchFamily="18" charset="0"/>
              </a:rPr>
              <a:t> </a:t>
            </a:r>
            <a:r>
              <a:rPr lang="en-US" sz="2000" b="1" i="1" dirty="0" smtClean="0">
                <a:latin typeface="Garamond" pitchFamily="18" charset="0"/>
              </a:rPr>
              <a:t>asset charge and any discontinuance charges or service fees deducted from </a:t>
            </a:r>
            <a:r>
              <a:rPr lang="en-US" sz="2000" b="1" i="1" dirty="0" smtClean="0">
                <a:latin typeface="Garamond" pitchFamily="18" charset="0"/>
              </a:rPr>
              <a:t>the</a:t>
            </a:r>
          </a:p>
          <a:p>
            <a:r>
              <a:rPr lang="en-US" sz="2000" b="1" i="1" dirty="0" smtClean="0">
                <a:latin typeface="Garamond" pitchFamily="18" charset="0"/>
              </a:rPr>
              <a:t> </a:t>
            </a:r>
            <a:r>
              <a:rPr lang="en-US" sz="2000" b="1" i="1" dirty="0" smtClean="0">
                <a:latin typeface="Garamond" pitchFamily="18" charset="0"/>
              </a:rPr>
              <a:t>account would reduce this return</a:t>
            </a:r>
            <a:r>
              <a:rPr lang="en-US" sz="2000" b="1" i="1" dirty="0" smtClean="0">
                <a:latin typeface="Garamond" pitchFamily="18" charset="0"/>
              </a:rPr>
              <a:t>.</a:t>
            </a:r>
          </a:p>
          <a:p>
            <a:r>
              <a:rPr lang="en-US" sz="2000" b="1" i="1" dirty="0" smtClean="0">
                <a:latin typeface="Garamond" pitchFamily="18" charset="0"/>
              </a:rPr>
              <a:t>	</a:t>
            </a:r>
            <a:r>
              <a:rPr lang="en-US" sz="2000" b="1" i="1" dirty="0" smtClean="0">
                <a:latin typeface="Garamond" pitchFamily="18" charset="0"/>
              </a:rPr>
              <a:t>			       Group Annuity 401k Participant Website </a:t>
            </a:r>
            <a:endParaRPr lang="en-US" sz="2000" b="1" i="1" dirty="0">
              <a:latin typeface="Garamond"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066800"/>
          </a:xfrm>
        </p:spPr>
        <p:txBody>
          <a:bodyPr>
            <a:noAutofit/>
          </a:bodyPr>
          <a:lstStyle/>
          <a:p>
            <a:pPr algn="ctr"/>
            <a:r>
              <a:rPr lang="en-US" sz="3600" b="1" dirty="0" smtClean="0">
                <a:latin typeface="Garamond" pitchFamily="18" charset="0"/>
              </a:rPr>
              <a:t>Why would anyone </a:t>
            </a:r>
            <a:r>
              <a:rPr lang="en-US" sz="3600" b="1" u="sng" dirty="0" smtClean="0">
                <a:latin typeface="Garamond" pitchFamily="18" charset="0"/>
              </a:rPr>
              <a:t>knowingly</a:t>
            </a:r>
            <a:r>
              <a:rPr lang="en-US" sz="3600" b="1" dirty="0" smtClean="0">
                <a:latin typeface="Garamond" pitchFamily="18" charset="0"/>
              </a:rPr>
              <a:t> pay</a:t>
            </a:r>
            <a:br>
              <a:rPr lang="en-US" sz="3600" b="1" dirty="0" smtClean="0">
                <a:latin typeface="Garamond" pitchFamily="18" charset="0"/>
              </a:rPr>
            </a:br>
            <a:r>
              <a:rPr lang="en-US" sz="3600" b="1" dirty="0" smtClean="0">
                <a:latin typeface="Garamond" pitchFamily="18" charset="0"/>
              </a:rPr>
              <a:t> 3% to 5% in 401k fees?</a:t>
            </a:r>
            <a:endParaRPr lang="en-US" sz="3600" b="1" dirty="0">
              <a:latin typeface="Garamond" pitchFamily="18" charset="0"/>
            </a:endParaRPr>
          </a:p>
        </p:txBody>
      </p:sp>
      <p:pic>
        <p:nvPicPr>
          <p:cNvPr id="5" name="Picture 4" descr="Russian Nesting Doll.jpg"/>
          <p:cNvPicPr>
            <a:picLocks noChangeAspect="1"/>
          </p:cNvPicPr>
          <p:nvPr/>
        </p:nvPicPr>
        <p:blipFill>
          <a:blip r:embed="rId2" cstate="print"/>
          <a:stretch>
            <a:fillRect/>
          </a:stretch>
        </p:blipFill>
        <p:spPr>
          <a:xfrm>
            <a:off x="2971800" y="2057400"/>
            <a:ext cx="2438400" cy="4064000"/>
          </a:xfrm>
          <a:prstGeom prst="rect">
            <a:avLst/>
          </a:prstGeom>
        </p:spPr>
      </p:pic>
      <p:sp>
        <p:nvSpPr>
          <p:cNvPr id="10" name="Oval Callout 9"/>
          <p:cNvSpPr/>
          <p:nvPr/>
        </p:nvSpPr>
        <p:spPr>
          <a:xfrm>
            <a:off x="5867400" y="2209800"/>
            <a:ext cx="2667000" cy="1981200"/>
          </a:xfrm>
          <a:prstGeom prst="wedgeEllipseCallout">
            <a:avLst>
              <a:gd name="adj1" fmla="val -78600"/>
              <a:gd name="adj2" fmla="val -1144"/>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latin typeface="Garamond" pitchFamily="18" charset="0"/>
              </a:rPr>
              <a:t>I cost 1.3%</a:t>
            </a:r>
            <a:endParaRPr lang="en-US" sz="2800" b="1" dirty="0">
              <a:solidFill>
                <a:schemeClr val="tx1"/>
              </a:solidFill>
              <a:latin typeface="Garamond" pitchFamily="18" charset="0"/>
            </a:endParaRPr>
          </a:p>
        </p:txBody>
      </p:sp>
      <p:sp>
        <p:nvSpPr>
          <p:cNvPr id="6" name="TextBox 5"/>
          <p:cNvSpPr txBox="1"/>
          <p:nvPr/>
        </p:nvSpPr>
        <p:spPr>
          <a:xfrm>
            <a:off x="1293838" y="6488668"/>
            <a:ext cx="7756354" cy="353943"/>
          </a:xfrm>
          <a:prstGeom prst="rect">
            <a:avLst/>
          </a:prstGeom>
          <a:noFill/>
        </p:spPr>
        <p:txBody>
          <a:bodyPr wrap="none" rtlCol="0">
            <a:spAutoFit/>
          </a:bodyPr>
          <a:lstStyle/>
          <a:p>
            <a:r>
              <a:rPr lang="en-US" sz="1700" b="1" i="1" dirty="0" smtClean="0">
                <a:latin typeface="Garamond" pitchFamily="18" charset="0"/>
              </a:rPr>
              <a:t>Whatever happened to doing </a:t>
            </a:r>
            <a:r>
              <a:rPr lang="en-US" sz="1700" b="1" i="1" dirty="0" smtClean="0">
                <a:latin typeface="Garamond" pitchFamily="18" charset="0"/>
              </a:rPr>
              <a:t>what’s </a:t>
            </a:r>
            <a:r>
              <a:rPr lang="en-US" sz="1700" b="1" i="1" dirty="0" smtClean="0">
                <a:latin typeface="Garamond" pitchFamily="18" charset="0"/>
              </a:rPr>
              <a:t>right</a:t>
            </a:r>
            <a:r>
              <a:rPr lang="en-US" sz="1700" b="1" i="1" dirty="0" smtClean="0">
                <a:latin typeface="Garamond" pitchFamily="18" charset="0"/>
              </a:rPr>
              <a:t>?  </a:t>
            </a:r>
            <a:r>
              <a:rPr lang="en-US" sz="1700" b="1" i="1" dirty="0" smtClean="0">
                <a:latin typeface="Garamond" pitchFamily="18" charset="0"/>
              </a:rPr>
              <a:t>John Mack, 7/7/10, Queens University</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atryoshka.jpg"/>
          <p:cNvPicPr>
            <a:picLocks noGrp="1" noChangeAspect="1"/>
          </p:cNvPicPr>
          <p:nvPr>
            <p:ph idx="1"/>
          </p:nvPr>
        </p:nvPicPr>
        <p:blipFill>
          <a:blip r:embed="rId2" cstate="print"/>
          <a:stretch>
            <a:fillRect/>
          </a:stretch>
        </p:blipFill>
        <p:spPr>
          <a:xfrm>
            <a:off x="1676400" y="1371600"/>
            <a:ext cx="6172200" cy="4886325"/>
          </a:xfrm>
        </p:spPr>
      </p:pic>
      <p:sp>
        <p:nvSpPr>
          <p:cNvPr id="5" name="Oval Callout 4"/>
          <p:cNvSpPr/>
          <p:nvPr/>
        </p:nvSpPr>
        <p:spPr>
          <a:xfrm>
            <a:off x="838200" y="1143000"/>
            <a:ext cx="1447800" cy="914400"/>
          </a:xfrm>
          <a:prstGeom prst="wedgeEllipseCallout">
            <a:avLst>
              <a:gd name="adj1" fmla="val 51097"/>
              <a:gd name="adj2" fmla="val 45833"/>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Garamond" pitchFamily="18" charset="0"/>
              </a:rPr>
              <a:t>I cost 1.3%</a:t>
            </a:r>
            <a:endParaRPr lang="en-US" b="1" dirty="0">
              <a:solidFill>
                <a:schemeClr val="tx1"/>
              </a:solidFill>
              <a:latin typeface="Garamond" pitchFamily="18" charset="0"/>
            </a:endParaRPr>
          </a:p>
        </p:txBody>
      </p:sp>
      <p:sp>
        <p:nvSpPr>
          <p:cNvPr id="6" name="Oval Callout 5"/>
          <p:cNvSpPr/>
          <p:nvPr/>
        </p:nvSpPr>
        <p:spPr>
          <a:xfrm>
            <a:off x="6324600" y="3810000"/>
            <a:ext cx="1219200" cy="762000"/>
          </a:xfrm>
          <a:prstGeom prst="wedgeEllipseCallout">
            <a:avLst>
              <a:gd name="adj1" fmla="val -71625"/>
              <a:gd name="adj2" fmla="val 25833"/>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Garamond" pitchFamily="18" charset="0"/>
              </a:rPr>
              <a:t>I cost 1.51%</a:t>
            </a:r>
            <a:endParaRPr lang="en-US" b="1" dirty="0">
              <a:solidFill>
                <a:schemeClr val="tx1"/>
              </a:solidFill>
              <a:latin typeface="Garamond" pitchFamily="18" charset="0"/>
            </a:endParaRPr>
          </a:p>
        </p:txBody>
      </p:sp>
      <p:sp>
        <p:nvSpPr>
          <p:cNvPr id="7" name="Oval Callout 6"/>
          <p:cNvSpPr/>
          <p:nvPr/>
        </p:nvSpPr>
        <p:spPr>
          <a:xfrm>
            <a:off x="3962400" y="1447800"/>
            <a:ext cx="1295400" cy="917448"/>
          </a:xfrm>
          <a:prstGeom prst="wedgeEllipseCallout">
            <a:avLst>
              <a:gd name="adj1" fmla="val -27315"/>
              <a:gd name="adj2" fmla="val 62500"/>
            </a:avLst>
          </a:prstGeom>
          <a:solidFill>
            <a:srgbClr val="FD6E0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Garamond" pitchFamily="18" charset="0"/>
              </a:rPr>
              <a:t>I cost 1.21% </a:t>
            </a:r>
            <a:endParaRPr lang="en-US" b="1" dirty="0">
              <a:solidFill>
                <a:schemeClr val="tx1"/>
              </a:solidFill>
              <a:latin typeface="Garamond" pitchFamily="18" charset="0"/>
            </a:endParaRPr>
          </a:p>
        </p:txBody>
      </p:sp>
      <p:sp>
        <p:nvSpPr>
          <p:cNvPr id="8" name="Oval Callout 7"/>
          <p:cNvSpPr/>
          <p:nvPr/>
        </p:nvSpPr>
        <p:spPr>
          <a:xfrm>
            <a:off x="5638800" y="2895600"/>
            <a:ext cx="1219200" cy="993648"/>
          </a:xfrm>
          <a:prstGeom prst="wedgeEllipseCallout">
            <a:avLst>
              <a:gd name="adj1" fmla="val -57250"/>
              <a:gd name="adj2" fmla="val 44760"/>
            </a:avLst>
          </a:prstGeom>
          <a:solidFill>
            <a:srgbClr val="FD6E0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Garamond" pitchFamily="18" charset="0"/>
              </a:rPr>
              <a:t>I cost 0.25%</a:t>
            </a:r>
            <a:endParaRPr lang="en-US" b="1" dirty="0">
              <a:solidFill>
                <a:schemeClr val="tx1"/>
              </a:solidFill>
              <a:latin typeface="Garamond" pitchFamily="18" charset="0"/>
            </a:endParaRPr>
          </a:p>
        </p:txBody>
      </p:sp>
      <p:sp>
        <p:nvSpPr>
          <p:cNvPr id="9" name="Oval Callout 8"/>
          <p:cNvSpPr/>
          <p:nvPr/>
        </p:nvSpPr>
        <p:spPr>
          <a:xfrm>
            <a:off x="4876800" y="2209800"/>
            <a:ext cx="1219200" cy="841248"/>
          </a:xfrm>
          <a:prstGeom prst="wedgeEllipseCallout">
            <a:avLst>
              <a:gd name="adj1" fmla="val -46452"/>
              <a:gd name="adj2" fmla="val 44264"/>
            </a:avLst>
          </a:prstGeom>
          <a:solidFill>
            <a:srgbClr val="FD6E0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Garamond" pitchFamily="18" charset="0"/>
              </a:rPr>
              <a:t>I cost 0.37%</a:t>
            </a:r>
            <a:endParaRPr lang="en-US" b="1" dirty="0">
              <a:solidFill>
                <a:schemeClr val="tx1"/>
              </a:solidFill>
              <a:latin typeface="Garamond" pitchFamily="18" charset="0"/>
            </a:endParaRPr>
          </a:p>
        </p:txBody>
      </p:sp>
      <p:sp>
        <p:nvSpPr>
          <p:cNvPr id="11" name="Title 10"/>
          <p:cNvSpPr>
            <a:spLocks noGrp="1"/>
          </p:cNvSpPr>
          <p:nvPr>
            <p:ph type="title"/>
          </p:nvPr>
        </p:nvSpPr>
        <p:spPr>
          <a:xfrm>
            <a:off x="457200" y="609600"/>
            <a:ext cx="8229600" cy="955675"/>
          </a:xfrm>
        </p:spPr>
        <p:txBody>
          <a:bodyPr/>
          <a:lstStyle/>
          <a:p>
            <a:pPr algn="ctr"/>
            <a:r>
              <a:rPr lang="en-US" sz="3600" b="1" dirty="0" smtClean="0">
                <a:effectLst>
                  <a:outerShdw blurRad="38100" dist="38100" dir="2700000" algn="tl">
                    <a:srgbClr val="000000">
                      <a:alpha val="43137"/>
                    </a:srgbClr>
                  </a:outerShdw>
                </a:effectLst>
                <a:latin typeface="Garamond" pitchFamily="18" charset="0"/>
              </a:rPr>
              <a:t>They wouldn’t!</a:t>
            </a:r>
            <a:endParaRPr lang="en-US" sz="3600" b="1" dirty="0">
              <a:effectLst>
                <a:outerShdw blurRad="38100" dist="38100" dir="2700000" algn="tl">
                  <a:srgbClr val="000000">
                    <a:alpha val="43137"/>
                  </a:srgbClr>
                </a:outerShdw>
              </a:effectLst>
              <a:latin typeface="Garamond" pitchFamily="18" charset="0"/>
            </a:endParaRPr>
          </a:p>
        </p:txBody>
      </p:sp>
      <p:sp>
        <p:nvSpPr>
          <p:cNvPr id="15" name="TextBox 14"/>
          <p:cNvSpPr txBox="1"/>
          <p:nvPr/>
        </p:nvSpPr>
        <p:spPr>
          <a:xfrm>
            <a:off x="1066800" y="3886200"/>
            <a:ext cx="960519" cy="646331"/>
          </a:xfrm>
          <a:prstGeom prst="rect">
            <a:avLst/>
          </a:prstGeom>
          <a:noFill/>
        </p:spPr>
        <p:txBody>
          <a:bodyPr wrap="none" rtlCol="0">
            <a:spAutoFit/>
          </a:bodyPr>
          <a:lstStyle/>
          <a:p>
            <a:pPr algn="ctr"/>
            <a:r>
              <a:rPr lang="en-US" dirty="0" smtClean="0">
                <a:latin typeface="Garamond" pitchFamily="18" charset="0"/>
              </a:rPr>
              <a:t>Expense</a:t>
            </a:r>
          </a:p>
          <a:p>
            <a:pPr algn="ctr"/>
            <a:r>
              <a:rPr lang="en-US" dirty="0" smtClean="0">
                <a:latin typeface="Garamond" pitchFamily="18" charset="0"/>
              </a:rPr>
              <a:t>Ratio</a:t>
            </a:r>
            <a:endParaRPr lang="en-US" dirty="0">
              <a:latin typeface="Garamond" pitchFamily="18" charset="0"/>
            </a:endParaRPr>
          </a:p>
        </p:txBody>
      </p:sp>
      <p:sp>
        <p:nvSpPr>
          <p:cNvPr id="16" name="TextBox 15"/>
          <p:cNvSpPr txBox="1"/>
          <p:nvPr/>
        </p:nvSpPr>
        <p:spPr>
          <a:xfrm>
            <a:off x="2286000" y="4800600"/>
            <a:ext cx="899605" cy="646331"/>
          </a:xfrm>
          <a:prstGeom prst="rect">
            <a:avLst/>
          </a:prstGeom>
          <a:noFill/>
        </p:spPr>
        <p:txBody>
          <a:bodyPr wrap="none" rtlCol="0">
            <a:spAutoFit/>
          </a:bodyPr>
          <a:lstStyle/>
          <a:p>
            <a:pPr algn="ctr"/>
            <a:r>
              <a:rPr lang="en-US" dirty="0" smtClean="0">
                <a:latin typeface="Garamond" pitchFamily="18" charset="0"/>
              </a:rPr>
              <a:t>IM &amp; A</a:t>
            </a:r>
          </a:p>
          <a:p>
            <a:pPr algn="ctr"/>
            <a:r>
              <a:rPr lang="en-US" dirty="0" smtClean="0">
                <a:latin typeface="Garamond" pitchFamily="18" charset="0"/>
              </a:rPr>
              <a:t>Charge</a:t>
            </a:r>
            <a:endParaRPr lang="en-US" dirty="0">
              <a:latin typeface="Garamond" pitchFamily="18" charset="0"/>
            </a:endParaRPr>
          </a:p>
        </p:txBody>
      </p:sp>
      <p:sp>
        <p:nvSpPr>
          <p:cNvPr id="17" name="TextBox 16"/>
          <p:cNvSpPr txBox="1"/>
          <p:nvPr/>
        </p:nvSpPr>
        <p:spPr>
          <a:xfrm>
            <a:off x="2743200" y="5410200"/>
            <a:ext cx="1644746" cy="646331"/>
          </a:xfrm>
          <a:prstGeom prst="rect">
            <a:avLst/>
          </a:prstGeom>
          <a:noFill/>
        </p:spPr>
        <p:txBody>
          <a:bodyPr wrap="none" rtlCol="0">
            <a:spAutoFit/>
          </a:bodyPr>
          <a:lstStyle/>
          <a:p>
            <a:pPr algn="ctr"/>
            <a:r>
              <a:rPr lang="en-US" dirty="0" smtClean="0">
                <a:latin typeface="Garamond" pitchFamily="18" charset="0"/>
              </a:rPr>
              <a:t>Annual Charges</a:t>
            </a:r>
          </a:p>
          <a:p>
            <a:pPr algn="ctr"/>
            <a:r>
              <a:rPr lang="en-US" dirty="0" smtClean="0">
                <a:latin typeface="Garamond" pitchFamily="18" charset="0"/>
              </a:rPr>
              <a:t>&amp; Fees</a:t>
            </a:r>
            <a:endParaRPr lang="en-US" dirty="0">
              <a:latin typeface="Garamond" pitchFamily="18" charset="0"/>
            </a:endParaRPr>
          </a:p>
        </p:txBody>
      </p:sp>
      <p:sp>
        <p:nvSpPr>
          <p:cNvPr id="18" name="TextBox 17"/>
          <p:cNvSpPr txBox="1"/>
          <p:nvPr/>
        </p:nvSpPr>
        <p:spPr>
          <a:xfrm>
            <a:off x="4191000" y="5638800"/>
            <a:ext cx="1543949" cy="646331"/>
          </a:xfrm>
          <a:prstGeom prst="rect">
            <a:avLst/>
          </a:prstGeom>
          <a:noFill/>
        </p:spPr>
        <p:txBody>
          <a:bodyPr wrap="none" rtlCol="0">
            <a:spAutoFit/>
          </a:bodyPr>
          <a:lstStyle/>
          <a:p>
            <a:pPr algn="ctr"/>
            <a:r>
              <a:rPr lang="en-US" dirty="0" smtClean="0">
                <a:latin typeface="Garamond" pitchFamily="18" charset="0"/>
              </a:rPr>
              <a:t>Contract Asset</a:t>
            </a:r>
          </a:p>
          <a:p>
            <a:pPr algn="ctr"/>
            <a:r>
              <a:rPr lang="en-US" dirty="0" smtClean="0">
                <a:latin typeface="Garamond" pitchFamily="18" charset="0"/>
              </a:rPr>
              <a:t>Charge</a:t>
            </a:r>
            <a:endParaRPr lang="en-US" dirty="0">
              <a:latin typeface="Garamond" pitchFamily="18" charset="0"/>
            </a:endParaRPr>
          </a:p>
        </p:txBody>
      </p:sp>
      <p:sp>
        <p:nvSpPr>
          <p:cNvPr id="19" name="TextBox 18"/>
          <p:cNvSpPr txBox="1"/>
          <p:nvPr/>
        </p:nvSpPr>
        <p:spPr>
          <a:xfrm>
            <a:off x="6781800" y="5943600"/>
            <a:ext cx="1262077" cy="646331"/>
          </a:xfrm>
          <a:prstGeom prst="rect">
            <a:avLst/>
          </a:prstGeom>
          <a:noFill/>
        </p:spPr>
        <p:txBody>
          <a:bodyPr wrap="none" rtlCol="0">
            <a:spAutoFit/>
          </a:bodyPr>
          <a:lstStyle/>
          <a:p>
            <a:pPr algn="ctr"/>
            <a:r>
              <a:rPr lang="en-US" dirty="0" smtClean="0">
                <a:latin typeface="Garamond" pitchFamily="18" charset="0"/>
              </a:rPr>
              <a:t>Transaction</a:t>
            </a:r>
          </a:p>
          <a:p>
            <a:pPr algn="ctr"/>
            <a:r>
              <a:rPr lang="en-US" dirty="0" smtClean="0">
                <a:latin typeface="Garamond" pitchFamily="18" charset="0"/>
              </a:rPr>
              <a:t>Costs</a:t>
            </a:r>
            <a:endParaRPr lang="en-US" dirty="0">
              <a:latin typeface="Garamond" pitchFamily="18" charset="0"/>
            </a:endParaRPr>
          </a:p>
        </p:txBody>
      </p:sp>
      <p:sp>
        <p:nvSpPr>
          <p:cNvPr id="14" name="TextBox 13"/>
          <p:cNvSpPr txBox="1"/>
          <p:nvPr/>
        </p:nvSpPr>
        <p:spPr>
          <a:xfrm>
            <a:off x="0" y="6400800"/>
            <a:ext cx="6102312" cy="353943"/>
          </a:xfrm>
          <a:prstGeom prst="rect">
            <a:avLst/>
          </a:prstGeom>
          <a:noFill/>
        </p:spPr>
        <p:txBody>
          <a:bodyPr wrap="none" rtlCol="0">
            <a:spAutoFit/>
          </a:bodyPr>
          <a:lstStyle/>
          <a:p>
            <a:r>
              <a:rPr lang="en-US" sz="1700" b="1" i="1" dirty="0" smtClean="0">
                <a:latin typeface="Garamond" pitchFamily="18" charset="0"/>
              </a:rPr>
              <a:t>"Pay no attention to the man behind the curtain"  Wizard of </a:t>
            </a:r>
            <a:r>
              <a:rPr lang="en-US" sz="1700" b="1" i="1" dirty="0" smtClean="0">
                <a:latin typeface="Garamond" pitchFamily="18" charset="0"/>
              </a:rPr>
              <a:t>Oz</a:t>
            </a:r>
            <a:endParaRPr lang="en-US" sz="1700" b="1" dirty="0">
              <a:latin typeface="Garamond"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229600" cy="1143000"/>
          </a:xfrm>
        </p:spPr>
        <p:txBody>
          <a:bodyPr>
            <a:normAutofit/>
          </a:bodyPr>
          <a:lstStyle/>
          <a:p>
            <a:pPr algn="ctr"/>
            <a:r>
              <a:rPr lang="en-US" sz="3600" b="1" dirty="0" smtClean="0">
                <a:effectLst>
                  <a:outerShdw blurRad="38100" dist="38100" dir="2700000" algn="tl">
                    <a:srgbClr val="000000">
                      <a:alpha val="43137"/>
                    </a:srgbClr>
                  </a:outerShdw>
                </a:effectLst>
                <a:latin typeface="Garamond" pitchFamily="18" charset="0"/>
              </a:rPr>
              <a:t>Paltering &amp; Pilfering?</a:t>
            </a:r>
            <a:r>
              <a:rPr lang="en-US" sz="3600" b="1" dirty="0" smtClean="0">
                <a:effectLst>
                  <a:outerShdw blurRad="38100" dist="38100" dir="2700000" algn="tl">
                    <a:srgbClr val="000000">
                      <a:alpha val="43137"/>
                    </a:srgbClr>
                  </a:outerShdw>
                </a:effectLst>
                <a:latin typeface="Garamond" pitchFamily="18" charset="0"/>
              </a:rPr>
              <a:t> </a:t>
            </a:r>
            <a:endParaRPr lang="en-US" sz="36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04800" y="2209800"/>
            <a:ext cx="8458200" cy="3733800"/>
          </a:xfrm>
        </p:spPr>
        <p:txBody>
          <a:bodyPr>
            <a:normAutofit/>
          </a:bodyPr>
          <a:lstStyle/>
          <a:p>
            <a:pPr>
              <a:buNone/>
            </a:pPr>
            <a:r>
              <a:rPr lang="en-US" sz="3000" dirty="0" smtClean="0">
                <a:latin typeface="Garamond" pitchFamily="18" charset="0"/>
              </a:rPr>
              <a:t>1.30%   Total Expense Ratio</a:t>
            </a:r>
          </a:p>
          <a:p>
            <a:pPr>
              <a:buNone/>
            </a:pPr>
            <a:r>
              <a:rPr lang="en-US" sz="3000" dirty="0" smtClean="0">
                <a:latin typeface="Garamond" pitchFamily="18" charset="0"/>
              </a:rPr>
              <a:t>1.21%   Investment Management &amp; Admin Charge</a:t>
            </a:r>
          </a:p>
          <a:p>
            <a:pPr>
              <a:buNone/>
            </a:pPr>
            <a:r>
              <a:rPr lang="en-US" sz="3000" dirty="0" smtClean="0">
                <a:latin typeface="Garamond" pitchFamily="18" charset="0"/>
              </a:rPr>
              <a:t>0.37%   Annual Charges &amp; Fees</a:t>
            </a:r>
          </a:p>
          <a:p>
            <a:pPr>
              <a:buNone/>
            </a:pPr>
            <a:r>
              <a:rPr lang="en-US" sz="3000" dirty="0" smtClean="0">
                <a:latin typeface="Garamond" pitchFamily="18" charset="0"/>
              </a:rPr>
              <a:t>0.25%   Contract Asset Charge</a:t>
            </a:r>
          </a:p>
          <a:p>
            <a:pPr>
              <a:buNone/>
            </a:pPr>
            <a:r>
              <a:rPr lang="en-US" sz="3000" u="sng" dirty="0" smtClean="0">
                <a:latin typeface="Garamond" pitchFamily="18" charset="0"/>
              </a:rPr>
              <a:t>1.51%   Transaction Costs</a:t>
            </a:r>
          </a:p>
          <a:p>
            <a:pPr>
              <a:buNone/>
            </a:pPr>
            <a:endParaRPr lang="en-US" sz="900" dirty="0" smtClean="0">
              <a:latin typeface="Garamond" pitchFamily="18" charset="0"/>
            </a:endParaRPr>
          </a:p>
          <a:p>
            <a:pPr>
              <a:buNone/>
            </a:pPr>
            <a:r>
              <a:rPr lang="en-US" sz="3000" dirty="0" smtClean="0">
                <a:latin typeface="Garamond" pitchFamily="18" charset="0"/>
              </a:rPr>
              <a:t>4.64%   Actual Cost</a:t>
            </a:r>
          </a:p>
          <a:p>
            <a:pPr>
              <a:buNone/>
            </a:pPr>
            <a:r>
              <a:rPr lang="en-US" dirty="0" smtClean="0">
                <a:latin typeface="Garamond" pitchFamily="18" charset="0"/>
              </a:rPr>
              <a:t>			</a:t>
            </a:r>
            <a:endParaRPr lang="en-US" dirty="0">
              <a:latin typeface="Garamond" pitchFamily="18" charset="0"/>
            </a:endParaRPr>
          </a:p>
        </p:txBody>
      </p:sp>
      <p:sp>
        <p:nvSpPr>
          <p:cNvPr id="4" name="TextBox 3"/>
          <p:cNvSpPr txBox="1"/>
          <p:nvPr/>
        </p:nvSpPr>
        <p:spPr>
          <a:xfrm>
            <a:off x="2590800" y="6096000"/>
            <a:ext cx="6647974" cy="615553"/>
          </a:xfrm>
          <a:prstGeom prst="rect">
            <a:avLst/>
          </a:prstGeom>
          <a:noFill/>
        </p:spPr>
        <p:txBody>
          <a:bodyPr wrap="none" rtlCol="0">
            <a:spAutoFit/>
          </a:bodyPr>
          <a:lstStyle/>
          <a:p>
            <a:r>
              <a:rPr lang="en-US" sz="1700" b="1" i="1" dirty="0" smtClean="0">
                <a:latin typeface="Garamond" pitchFamily="18" charset="0"/>
              </a:rPr>
              <a:t>Honesty pays, but it doesn't seem to pay enough to suit some people. </a:t>
            </a:r>
          </a:p>
          <a:p>
            <a:r>
              <a:rPr lang="en-US" sz="1700" b="1" i="1" dirty="0" smtClean="0">
                <a:latin typeface="Garamond" pitchFamily="18" charset="0"/>
              </a:rPr>
              <a:t>		</a:t>
            </a:r>
            <a:r>
              <a:rPr lang="en-US" sz="1700" b="1" i="1" dirty="0" smtClean="0">
                <a:latin typeface="Garamond" pitchFamily="18" charset="0"/>
              </a:rPr>
              <a:t>	</a:t>
            </a:r>
            <a:r>
              <a:rPr lang="en-US" sz="1700" b="1" i="1" dirty="0" smtClean="0">
                <a:latin typeface="Garamond" pitchFamily="18" charset="0"/>
              </a:rPr>
              <a:t>        </a:t>
            </a:r>
            <a:r>
              <a:rPr lang="en-US" sz="1700" b="1" i="1" dirty="0" smtClean="0">
                <a:latin typeface="Garamond" pitchFamily="18" charset="0"/>
              </a:rPr>
              <a:t>Frank </a:t>
            </a:r>
            <a:r>
              <a:rPr lang="en-US" sz="1700" b="1" i="1" dirty="0" smtClean="0">
                <a:latin typeface="Garamond" pitchFamily="18" charset="0"/>
              </a:rPr>
              <a:t>McKinney "Kin" </a:t>
            </a:r>
            <a:r>
              <a:rPr lang="en-US" sz="1700" b="1" i="1" dirty="0" smtClean="0">
                <a:latin typeface="Garamond" pitchFamily="18" charset="0"/>
              </a:rPr>
              <a:t>Hubbard</a:t>
            </a:r>
            <a:endParaRPr lang="en-US" sz="1700" b="1" i="1" dirty="0">
              <a:latin typeface="Garamond"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Garamond" pitchFamily="18" charset="0"/>
              </a:rPr>
              <a:t>A Note of “Transaction Costs”</a:t>
            </a:r>
            <a:endParaRPr lang="en-US" b="1" dirty="0">
              <a:latin typeface="Garamond" pitchFamily="18" charset="0"/>
            </a:endParaRPr>
          </a:p>
        </p:txBody>
      </p:sp>
      <p:sp>
        <p:nvSpPr>
          <p:cNvPr id="3" name="Content Placeholder 2"/>
          <p:cNvSpPr>
            <a:spLocks noGrp="1"/>
          </p:cNvSpPr>
          <p:nvPr>
            <p:ph idx="1"/>
          </p:nvPr>
        </p:nvSpPr>
        <p:spPr>
          <a:xfrm>
            <a:off x="152400" y="2249424"/>
            <a:ext cx="8534400" cy="3313176"/>
          </a:xfrm>
        </p:spPr>
        <p:txBody>
          <a:bodyPr>
            <a:normAutofit fontScale="92500" lnSpcReduction="20000"/>
          </a:bodyPr>
          <a:lstStyle/>
          <a:p>
            <a:r>
              <a:rPr lang="en-US" sz="2600" dirty="0" smtClean="0">
                <a:latin typeface="Garamond" pitchFamily="18" charset="0"/>
              </a:rPr>
              <a:t>Broker-dealer costs for securities transactions within a mutual fund are not reportable under the new fee disclosure </a:t>
            </a:r>
            <a:r>
              <a:rPr lang="en-US" sz="2600" dirty="0" smtClean="0">
                <a:latin typeface="Garamond" pitchFamily="18" charset="0"/>
              </a:rPr>
              <a:t>rule; however:</a:t>
            </a:r>
          </a:p>
          <a:p>
            <a:pPr>
              <a:buNone/>
            </a:pPr>
            <a:endParaRPr lang="en-US" sz="2600" dirty="0" smtClean="0">
              <a:latin typeface="Garamond" pitchFamily="18" charset="0"/>
            </a:endParaRPr>
          </a:p>
          <a:p>
            <a:r>
              <a:rPr lang="en-US" sz="2600" dirty="0" smtClean="0">
                <a:latin typeface="Garamond" pitchFamily="18" charset="0"/>
              </a:rPr>
              <a:t>In order to be Rule 404(c) compliant: The </a:t>
            </a:r>
            <a:r>
              <a:rPr lang="en-US" sz="2600" dirty="0" smtClean="0">
                <a:latin typeface="Garamond" pitchFamily="18" charset="0"/>
              </a:rPr>
              <a:t>participants or beneficiary is </a:t>
            </a:r>
            <a:r>
              <a:rPr lang="en-US" sz="2600" dirty="0" smtClean="0">
                <a:latin typeface="Garamond" pitchFamily="18" charset="0"/>
              </a:rPr>
              <a:t>provided…the </a:t>
            </a:r>
            <a:r>
              <a:rPr lang="en-US" sz="2600" dirty="0" smtClean="0">
                <a:latin typeface="Garamond" pitchFamily="18" charset="0"/>
              </a:rPr>
              <a:t>following information, which shall be based on the latest information available to the plan: (</a:t>
            </a:r>
            <a:r>
              <a:rPr lang="en-US" sz="2600" dirty="0" err="1" smtClean="0">
                <a:latin typeface="Garamond" pitchFamily="18" charset="0"/>
              </a:rPr>
              <a:t>i</a:t>
            </a:r>
            <a:r>
              <a:rPr lang="en-US" sz="2600" dirty="0" smtClean="0">
                <a:latin typeface="Garamond" pitchFamily="18" charset="0"/>
              </a:rPr>
              <a:t>) A description of the annual operating expenses of each designated investment alternative (e.g., investment management fees, administrative fees, </a:t>
            </a:r>
            <a:r>
              <a:rPr lang="en-US" sz="2600" b="1" i="1" dirty="0" smtClean="0">
                <a:latin typeface="Garamond" pitchFamily="18" charset="0"/>
              </a:rPr>
              <a:t>transaction costs</a:t>
            </a:r>
            <a:r>
              <a:rPr lang="en-US" sz="2600" dirty="0" smtClean="0">
                <a:latin typeface="Garamond" pitchFamily="18" charset="0"/>
              </a:rPr>
              <a:t>) which reduce the rate of return to participants and </a:t>
            </a:r>
            <a:r>
              <a:rPr lang="en-US" sz="2600" dirty="0" smtClean="0">
                <a:latin typeface="Garamond" pitchFamily="18" charset="0"/>
              </a:rPr>
              <a:t>beneficiaries… </a:t>
            </a:r>
            <a:r>
              <a:rPr lang="en-US" sz="2200" b="1" i="1" dirty="0" smtClean="0">
                <a:latin typeface="Garamond" pitchFamily="18" charset="0"/>
              </a:rPr>
              <a:t>ERISA </a:t>
            </a:r>
            <a:r>
              <a:rPr lang="en-US" sz="2200" b="1" i="1" dirty="0" smtClean="0">
                <a:latin typeface="Garamond" pitchFamily="18" charset="0"/>
              </a:rPr>
              <a:t>404c-1 (2</a:t>
            </a:r>
            <a:r>
              <a:rPr lang="en-US" sz="2600" b="1" dirty="0" smtClean="0">
                <a:latin typeface="Garamond" pitchFamily="18" charset="0"/>
              </a:rPr>
              <a:t>) </a:t>
            </a:r>
            <a:endParaRPr lang="en-US" sz="2600" dirty="0" smtClean="0">
              <a:latin typeface="Garamond" pitchFamily="18" charset="0"/>
            </a:endParaRPr>
          </a:p>
          <a:p>
            <a:endParaRPr lang="en-US" dirty="0"/>
          </a:p>
        </p:txBody>
      </p:sp>
      <p:sp>
        <p:nvSpPr>
          <p:cNvPr id="4" name="TextBox 3"/>
          <p:cNvSpPr txBox="1"/>
          <p:nvPr/>
        </p:nvSpPr>
        <p:spPr>
          <a:xfrm>
            <a:off x="228600" y="5965448"/>
            <a:ext cx="8557471" cy="877163"/>
          </a:xfrm>
          <a:prstGeom prst="rect">
            <a:avLst/>
          </a:prstGeom>
          <a:noFill/>
        </p:spPr>
        <p:txBody>
          <a:bodyPr wrap="none" rtlCol="0">
            <a:spAutoFit/>
          </a:bodyPr>
          <a:lstStyle/>
          <a:p>
            <a:r>
              <a:rPr lang="en-US" sz="1700" b="1" i="1" dirty="0" smtClean="0">
                <a:latin typeface="Garamond" pitchFamily="18" charset="0"/>
              </a:rPr>
              <a:t>I am not bound to win, but I am bound to be true. I am not bound to succeed, </a:t>
            </a:r>
            <a:endParaRPr lang="en-US" sz="1700" b="1" i="1" dirty="0" smtClean="0">
              <a:latin typeface="Garamond" pitchFamily="18" charset="0"/>
            </a:endParaRPr>
          </a:p>
          <a:p>
            <a:r>
              <a:rPr lang="en-US" sz="1700" b="1" i="1" dirty="0" smtClean="0">
                <a:latin typeface="Garamond" pitchFamily="18" charset="0"/>
              </a:rPr>
              <a:t>but </a:t>
            </a:r>
            <a:r>
              <a:rPr lang="en-US" sz="1700" b="1" i="1" dirty="0" smtClean="0">
                <a:latin typeface="Garamond" pitchFamily="18" charset="0"/>
              </a:rPr>
              <a:t>I am bound to live by the light that I have. I must stand with anybody that stands right</a:t>
            </a:r>
            <a:r>
              <a:rPr lang="en-US" sz="1700" b="1" i="1" dirty="0" smtClean="0">
                <a:latin typeface="Garamond" pitchFamily="18" charset="0"/>
              </a:rPr>
              <a:t>,</a:t>
            </a:r>
          </a:p>
          <a:p>
            <a:r>
              <a:rPr lang="en-US" sz="1700" b="1" i="1" dirty="0" smtClean="0">
                <a:latin typeface="Garamond" pitchFamily="18" charset="0"/>
              </a:rPr>
              <a:t>and </a:t>
            </a:r>
            <a:r>
              <a:rPr lang="en-US" sz="1700" b="1" i="1" dirty="0" smtClean="0">
                <a:latin typeface="Garamond" pitchFamily="18" charset="0"/>
              </a:rPr>
              <a:t>stand with him while he is right, and part with him when he goes wrong</a:t>
            </a:r>
            <a:r>
              <a:rPr lang="en-US" sz="1700" b="1" i="1" dirty="0" smtClean="0">
                <a:latin typeface="Garamond" pitchFamily="18" charset="0"/>
              </a:rPr>
              <a:t>.”  Lincoln</a:t>
            </a:r>
            <a:endParaRPr lang="en-US" sz="1700" b="1" i="1" dirty="0">
              <a:latin typeface="Garamond"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9600" cy="1066800"/>
          </a:xfrm>
        </p:spPr>
        <p:txBody>
          <a:bodyPr>
            <a:normAutofit fontScale="90000"/>
          </a:bodyPr>
          <a:lstStyle/>
          <a:p>
            <a:pPr algn="ctr"/>
            <a:r>
              <a:rPr lang="en-US" b="1" dirty="0" smtClean="0">
                <a:latin typeface="Garamond" pitchFamily="18" charset="0"/>
              </a:rPr>
              <a:t>Paltering with Mouse Print</a:t>
            </a:r>
            <a:br>
              <a:rPr lang="en-US" b="1" dirty="0" smtClean="0">
                <a:latin typeface="Garamond" pitchFamily="18" charset="0"/>
              </a:rPr>
            </a:br>
            <a:r>
              <a:rPr lang="en-US" b="1" dirty="0" smtClean="0">
                <a:latin typeface="Garamond" pitchFamily="18" charset="0"/>
              </a:rPr>
              <a:t>Fiduciary Warranties</a:t>
            </a:r>
            <a:endParaRPr lang="en-US" b="1" dirty="0">
              <a:latin typeface="Garamond" pitchFamily="18" charset="0"/>
            </a:endParaRPr>
          </a:p>
        </p:txBody>
      </p:sp>
      <p:sp>
        <p:nvSpPr>
          <p:cNvPr id="3" name="Content Placeholder 2"/>
          <p:cNvSpPr>
            <a:spLocks noGrp="1"/>
          </p:cNvSpPr>
          <p:nvPr>
            <p:ph idx="1"/>
          </p:nvPr>
        </p:nvSpPr>
        <p:spPr>
          <a:xfrm>
            <a:off x="0" y="1905000"/>
            <a:ext cx="8915400" cy="4325112"/>
          </a:xfrm>
        </p:spPr>
        <p:txBody>
          <a:bodyPr>
            <a:noAutofit/>
          </a:bodyPr>
          <a:lstStyle/>
          <a:p>
            <a:r>
              <a:rPr lang="en-US" sz="2200" i="1" dirty="0" smtClean="0">
                <a:latin typeface="Garamond" pitchFamily="18" charset="0"/>
              </a:rPr>
              <a:t>“This unprecedented program offers plan sponsors and fiduciaries greater confidence, security and peace of mind by providing specific assurance for their fund selection. We’re so confident, we promise to restore any losses to the plan and pay litigation costs related to the suitability of our investment process and Fund lineup for 401(k) plans.”</a:t>
            </a:r>
          </a:p>
          <a:p>
            <a:pPr>
              <a:buNone/>
            </a:pPr>
            <a:endParaRPr lang="en-US" sz="800" i="1" dirty="0" smtClean="0">
              <a:latin typeface="Garamond" pitchFamily="18" charset="0"/>
            </a:endParaRPr>
          </a:p>
          <a:p>
            <a:r>
              <a:rPr lang="en-US" sz="2200" i="1" dirty="0" smtClean="0">
                <a:latin typeface="Garamond" pitchFamily="18" charset="0"/>
              </a:rPr>
              <a:t>“We recognize that fund selection and monitoring is an important part of the due diligence process for plan fiduciaries, and we are confident that our investment selection and monitoring process meets the highest standards. We are willing to put our name behind the Funds selected from our investment lineup and promise that our Funds….”</a:t>
            </a:r>
          </a:p>
          <a:p>
            <a:pPr>
              <a:buNone/>
            </a:pPr>
            <a:endParaRPr lang="en-US" sz="800" i="1" dirty="0" smtClean="0">
              <a:latin typeface="Garamond" pitchFamily="18" charset="0"/>
            </a:endParaRPr>
          </a:p>
          <a:p>
            <a:r>
              <a:rPr lang="en-US" sz="2200" i="1" dirty="0" smtClean="0">
                <a:latin typeface="Garamond" pitchFamily="18" charset="0"/>
              </a:rPr>
              <a:t>“…</a:t>
            </a:r>
            <a:r>
              <a:rPr lang="en-US" sz="2200" b="1" i="1" dirty="0" smtClean="0">
                <a:latin typeface="Garamond" pitchFamily="18" charset="0"/>
              </a:rPr>
              <a:t>we are committed to helping you meet the highest fiduciary standards in the investment selection and monitoring process and commit to restore losses and pay litigation costs in the event that legal action is brought against qualifying plans. Now that’s security for your plan!”</a:t>
            </a:r>
            <a:endParaRPr lang="en-US" sz="2200" b="1" i="1" dirty="0">
              <a:latin typeface="Garamond"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dirty="0" smtClean="0">
                <a:latin typeface="Garamond" pitchFamily="18" charset="0"/>
              </a:rPr>
              <a:t>Paltering with Mouse Print</a:t>
            </a:r>
            <a:br>
              <a:rPr lang="en-US" b="1" dirty="0" smtClean="0">
                <a:latin typeface="Garamond" pitchFamily="18" charset="0"/>
              </a:rPr>
            </a:br>
            <a:r>
              <a:rPr lang="en-US" b="1" dirty="0" smtClean="0">
                <a:latin typeface="Garamond" pitchFamily="18" charset="0"/>
              </a:rPr>
              <a:t>Fiduciary Warranties</a:t>
            </a:r>
            <a:endParaRPr lang="en-US" dirty="0"/>
          </a:p>
        </p:txBody>
      </p:sp>
      <p:sp>
        <p:nvSpPr>
          <p:cNvPr id="3" name="Content Placeholder 2"/>
          <p:cNvSpPr>
            <a:spLocks noGrp="1"/>
          </p:cNvSpPr>
          <p:nvPr>
            <p:ph idx="1"/>
          </p:nvPr>
        </p:nvSpPr>
        <p:spPr>
          <a:xfrm>
            <a:off x="457200" y="2590800"/>
            <a:ext cx="8229600" cy="2779776"/>
          </a:xfrm>
        </p:spPr>
        <p:txBody>
          <a:bodyPr>
            <a:normAutofit/>
          </a:bodyPr>
          <a:lstStyle/>
          <a:p>
            <a:pPr>
              <a:buNone/>
            </a:pPr>
            <a:r>
              <a:rPr lang="en-US" sz="2400" dirty="0" smtClean="0">
                <a:latin typeface="Garamond" pitchFamily="18" charset="0"/>
              </a:rPr>
              <a:t>“…since past performance is not a guarantee of future results, we cannot warrant or guarantee either that any investment option will yield any specific return, or even that it will yield a positive return. </a:t>
            </a:r>
            <a:r>
              <a:rPr lang="en-US" sz="2400" b="1" i="1" dirty="0" smtClean="0">
                <a:latin typeface="Garamond" pitchFamily="18" charset="0"/>
              </a:rPr>
              <a:t>Nor does our Fiduciary Standards Warranty extend to claims that any expenses paid directly or indirectly by the Plan are reasonable.”</a:t>
            </a:r>
            <a:endParaRPr lang="en-US" sz="2400" b="1" i="1" dirty="0">
              <a:latin typeface="Garamond" pitchFamily="18" charset="0"/>
            </a:endParaRPr>
          </a:p>
        </p:txBody>
      </p:sp>
      <p:sp>
        <p:nvSpPr>
          <p:cNvPr id="4" name="TextBox 3"/>
          <p:cNvSpPr txBox="1"/>
          <p:nvPr/>
        </p:nvSpPr>
        <p:spPr>
          <a:xfrm>
            <a:off x="914400" y="6096000"/>
            <a:ext cx="8028416" cy="615553"/>
          </a:xfrm>
          <a:prstGeom prst="rect">
            <a:avLst/>
          </a:prstGeom>
          <a:noFill/>
        </p:spPr>
        <p:txBody>
          <a:bodyPr wrap="none" rtlCol="0">
            <a:spAutoFit/>
          </a:bodyPr>
          <a:lstStyle/>
          <a:p>
            <a:pPr>
              <a:spcAft>
                <a:spcPts val="0"/>
              </a:spcAft>
              <a:defRPr/>
            </a:pPr>
            <a:r>
              <a:rPr lang="en-US" sz="1700" b="1" i="1" dirty="0" smtClean="0">
                <a:latin typeface="Garamond" pitchFamily="18" charset="0"/>
              </a:rPr>
              <a:t>“This witch’s brew of hidden fees, conflicts of interest and complexity in </a:t>
            </a:r>
            <a:r>
              <a:rPr lang="en-US" sz="1700" b="1" i="1" dirty="0" smtClean="0">
                <a:latin typeface="Garamond" pitchFamily="18" charset="0"/>
              </a:rPr>
              <a:t>application</a:t>
            </a:r>
          </a:p>
          <a:p>
            <a:pPr>
              <a:spcAft>
                <a:spcPts val="0"/>
              </a:spcAft>
              <a:defRPr/>
            </a:pPr>
            <a:r>
              <a:rPr lang="en-US" sz="1700" b="1" i="1" dirty="0" smtClean="0">
                <a:latin typeface="Garamond" pitchFamily="18" charset="0"/>
              </a:rPr>
              <a:t> </a:t>
            </a:r>
            <a:r>
              <a:rPr lang="en-US" sz="1700" b="1" i="1" dirty="0" smtClean="0">
                <a:latin typeface="Garamond" pitchFamily="18" charset="0"/>
              </a:rPr>
              <a:t>is at </a:t>
            </a:r>
            <a:r>
              <a:rPr lang="en-US" sz="1700" b="1" i="1" dirty="0" smtClean="0">
                <a:latin typeface="Garamond" pitchFamily="18" charset="0"/>
              </a:rPr>
              <a:t>odds with </a:t>
            </a:r>
            <a:r>
              <a:rPr lang="en-US" sz="1700" b="1" i="1" dirty="0" smtClean="0">
                <a:latin typeface="Garamond" pitchFamily="18" charset="0"/>
              </a:rPr>
              <a:t>investors’ best interests.”      </a:t>
            </a:r>
            <a:r>
              <a:rPr lang="en-US" sz="1700" b="1" i="1" dirty="0" smtClean="0">
                <a:latin typeface="Garamond" pitchFamily="18" charset="0"/>
              </a:rPr>
              <a:t>Christopher </a:t>
            </a:r>
            <a:r>
              <a:rPr lang="en-US" sz="1700" b="1" i="1" dirty="0" smtClean="0">
                <a:latin typeface="Garamond" pitchFamily="18" charset="0"/>
              </a:rPr>
              <a:t>Cox, Chairman, </a:t>
            </a:r>
            <a:r>
              <a:rPr lang="en-US" sz="1700" b="1" i="1" dirty="0" smtClean="0">
                <a:latin typeface="Garamond" pitchFamily="18" charset="0"/>
              </a:rPr>
              <a:t>SEC</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Garamond" pitchFamily="18" charset="0"/>
              </a:rPr>
              <a:t>Moral Courage</a:t>
            </a:r>
            <a:endParaRPr lang="en-US" dirty="0"/>
          </a:p>
        </p:txBody>
      </p:sp>
      <p:sp>
        <p:nvSpPr>
          <p:cNvPr id="3" name="Content Placeholder 2"/>
          <p:cNvSpPr>
            <a:spLocks noGrp="1"/>
          </p:cNvSpPr>
          <p:nvPr>
            <p:ph idx="1"/>
          </p:nvPr>
        </p:nvSpPr>
        <p:spPr/>
        <p:txBody>
          <a:bodyPr>
            <a:normAutofit/>
          </a:bodyPr>
          <a:lstStyle/>
          <a:p>
            <a:r>
              <a:rPr lang="en-US" sz="2400" dirty="0" smtClean="0">
                <a:latin typeface="Garamond" pitchFamily="18" charset="0"/>
              </a:rPr>
              <a:t>Ethics </a:t>
            </a:r>
            <a:r>
              <a:rPr lang="en-US" sz="2400" dirty="0" smtClean="0">
                <a:latin typeface="Garamond" pitchFamily="18" charset="0"/>
              </a:rPr>
              <a:t>is all about how we meet the challenge of doing the right thing when the act will cost more than we want to pay. </a:t>
            </a:r>
            <a:endParaRPr lang="en-US" sz="2400" dirty="0" smtClean="0">
              <a:latin typeface="Garamond" pitchFamily="18" charset="0"/>
            </a:endParaRPr>
          </a:p>
          <a:p>
            <a:pPr>
              <a:buNone/>
            </a:pPr>
            <a:r>
              <a:rPr lang="en-US" sz="2400" dirty="0" smtClean="0">
                <a:latin typeface="Garamond" pitchFamily="18" charset="0"/>
              </a:rPr>
              <a:t>	</a:t>
            </a:r>
            <a:r>
              <a:rPr lang="en-US" sz="2400" dirty="0" smtClean="0">
                <a:latin typeface="Garamond" pitchFamily="18" charset="0"/>
              </a:rPr>
              <a:t>						 </a:t>
            </a:r>
            <a:r>
              <a:rPr lang="en-US" sz="2000" b="1" i="1" dirty="0" smtClean="0">
                <a:latin typeface="Garamond" pitchFamily="18" charset="0"/>
              </a:rPr>
              <a:t>Michael Josephson</a:t>
            </a:r>
          </a:p>
          <a:p>
            <a:pPr>
              <a:buNone/>
            </a:pPr>
            <a:endParaRPr lang="en-US" sz="800" b="1" i="1" dirty="0" smtClean="0">
              <a:latin typeface="Garamond" pitchFamily="18" charset="0"/>
            </a:endParaRPr>
          </a:p>
          <a:p>
            <a:r>
              <a:rPr lang="en-US" sz="2400" dirty="0" smtClean="0">
                <a:latin typeface="Garamond" pitchFamily="18" charset="0"/>
              </a:rPr>
              <a:t>Courage </a:t>
            </a:r>
            <a:r>
              <a:rPr lang="en-US" sz="2400" dirty="0" smtClean="0">
                <a:latin typeface="Garamond" pitchFamily="18" charset="0"/>
              </a:rPr>
              <a:t>is not the understanding of what is right or wrong. Rather, it is the strength to choose the right course</a:t>
            </a:r>
            <a:r>
              <a:rPr lang="en-US" sz="2400" dirty="0" smtClean="0">
                <a:latin typeface="Garamond" pitchFamily="18" charset="0"/>
              </a:rPr>
              <a:t>.</a:t>
            </a:r>
          </a:p>
          <a:p>
            <a:pPr>
              <a:buNone/>
            </a:pPr>
            <a:r>
              <a:rPr lang="en-US" sz="2400" dirty="0" smtClean="0">
                <a:latin typeface="Garamond" pitchFamily="18" charset="0"/>
              </a:rPr>
              <a:t>	</a:t>
            </a:r>
            <a:r>
              <a:rPr lang="en-US" sz="2400" dirty="0" smtClean="0">
                <a:latin typeface="Garamond" pitchFamily="18" charset="0"/>
              </a:rPr>
              <a:t>				</a:t>
            </a:r>
            <a:r>
              <a:rPr lang="en-US" sz="2000" b="1" i="1" dirty="0" smtClean="0">
                <a:latin typeface="Garamond" pitchFamily="18" charset="0"/>
              </a:rPr>
              <a:t>Jon Huntsman, Winners Never Cheat</a:t>
            </a:r>
          </a:p>
          <a:p>
            <a:pPr>
              <a:buNone/>
            </a:pPr>
            <a:endParaRPr lang="en-US" sz="800" b="1" i="1" dirty="0" smtClean="0">
              <a:latin typeface="Garamond" pitchFamily="18" charset="0"/>
            </a:endParaRPr>
          </a:p>
          <a:p>
            <a:r>
              <a:rPr lang="en-US" sz="2400" dirty="0" smtClean="0">
                <a:latin typeface="Garamond" pitchFamily="18" charset="0"/>
              </a:rPr>
              <a:t>Encourage us in our endeavor to live above the common level of life. Make us to choose the harder right instead of the easier wrong, and never be content with a half-truth when the whole can be won</a:t>
            </a:r>
            <a:r>
              <a:rPr lang="en-US" sz="2400" dirty="0" smtClean="0">
                <a:latin typeface="Garamond" pitchFamily="18" charset="0"/>
              </a:rPr>
              <a:t>.                                           </a:t>
            </a:r>
            <a:r>
              <a:rPr lang="en-US" sz="2000" b="1" i="1" dirty="0" smtClean="0">
                <a:latin typeface="Garamond" pitchFamily="18" charset="0"/>
              </a:rPr>
              <a:t>West Point Cadet Prayer</a:t>
            </a:r>
            <a:endParaRPr lang="en-US" sz="2000" b="1" i="1" dirty="0">
              <a:latin typeface="Garamond"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066800"/>
          </a:xfrm>
        </p:spPr>
        <p:txBody>
          <a:bodyPr/>
          <a:lstStyle/>
          <a:p>
            <a:pPr algn="ctr"/>
            <a:r>
              <a:rPr lang="en-US" b="1" dirty="0" smtClean="0">
                <a:latin typeface="Garamond" pitchFamily="18" charset="0"/>
              </a:rPr>
              <a:t>Moral Courage</a:t>
            </a:r>
            <a:endParaRPr lang="en-US" b="1" dirty="0">
              <a:latin typeface="Garamond" pitchFamily="18" charset="0"/>
            </a:endParaRPr>
          </a:p>
        </p:txBody>
      </p:sp>
      <p:sp>
        <p:nvSpPr>
          <p:cNvPr id="3" name="Content Placeholder 2"/>
          <p:cNvSpPr>
            <a:spLocks noGrp="1"/>
          </p:cNvSpPr>
          <p:nvPr>
            <p:ph idx="1"/>
          </p:nvPr>
        </p:nvSpPr>
        <p:spPr>
          <a:xfrm>
            <a:off x="457200" y="1828800"/>
            <a:ext cx="8229600" cy="4325112"/>
          </a:xfrm>
        </p:spPr>
        <p:txBody>
          <a:bodyPr>
            <a:normAutofit lnSpcReduction="10000"/>
          </a:bodyPr>
          <a:lstStyle/>
          <a:p>
            <a:r>
              <a:rPr lang="en-US" sz="2400" dirty="0" smtClean="0">
                <a:latin typeface="Garamond" pitchFamily="18" charset="0"/>
              </a:rPr>
              <a:t>401k Plan Sponsors have a fiduciary duty to discover all fees being paid from plan assets; all compensation being paid to any interested party; and to evaluate those fees and compensation relative to the services being provided.</a:t>
            </a:r>
          </a:p>
          <a:p>
            <a:pPr>
              <a:buNone/>
            </a:pPr>
            <a:endParaRPr lang="en-US" sz="1100" dirty="0" smtClean="0">
              <a:latin typeface="Garamond" pitchFamily="18" charset="0"/>
            </a:endParaRPr>
          </a:p>
          <a:p>
            <a:r>
              <a:rPr lang="en-US" sz="2400" dirty="0" smtClean="0">
                <a:latin typeface="Garamond" pitchFamily="18" charset="0"/>
              </a:rPr>
              <a:t>Failure to fulfill this duty puts the plan sponsor in personal jeopardy, and threatens the retirement income security of plan participants. </a:t>
            </a:r>
            <a:endParaRPr lang="en-US" sz="2400" dirty="0" smtClean="0">
              <a:latin typeface="Garamond" pitchFamily="18" charset="0"/>
            </a:endParaRPr>
          </a:p>
          <a:p>
            <a:pPr>
              <a:buNone/>
            </a:pPr>
            <a:endParaRPr lang="en-US" sz="1100" dirty="0" smtClean="0">
              <a:latin typeface="Garamond" pitchFamily="18" charset="0"/>
            </a:endParaRPr>
          </a:p>
          <a:p>
            <a:r>
              <a:rPr lang="en-US" sz="2400" dirty="0" smtClean="0">
                <a:latin typeface="Garamond" pitchFamily="18" charset="0"/>
              </a:rPr>
              <a:t>As a AIF/AIFA or CFP Designee, or as a member of ASPPA, what is your ethical obligation if you are providing a service to a Plan Sponsor who is unaware of the fees and/or compensation within their 401k plan?</a:t>
            </a:r>
            <a:endParaRPr lang="en-US" sz="2400" dirty="0">
              <a:latin typeface="Garamond" pitchFamily="18" charset="0"/>
            </a:endParaRPr>
          </a:p>
        </p:txBody>
      </p:sp>
      <p:sp>
        <p:nvSpPr>
          <p:cNvPr id="5" name="TextBox 4"/>
          <p:cNvSpPr txBox="1"/>
          <p:nvPr/>
        </p:nvSpPr>
        <p:spPr>
          <a:xfrm>
            <a:off x="228600" y="6324600"/>
            <a:ext cx="8679748" cy="353943"/>
          </a:xfrm>
          <a:prstGeom prst="rect">
            <a:avLst/>
          </a:prstGeom>
          <a:noFill/>
        </p:spPr>
        <p:txBody>
          <a:bodyPr wrap="none" rtlCol="0">
            <a:spAutoFit/>
          </a:bodyPr>
          <a:lstStyle/>
          <a:p>
            <a:r>
              <a:rPr lang="en-US" sz="1700" b="1" i="1" dirty="0" smtClean="0">
                <a:latin typeface="Garamond" pitchFamily="18" charset="0"/>
              </a:rPr>
              <a:t>“Moral courage is a more rare commodity than bravery in battle or great intelligence</a:t>
            </a:r>
            <a:r>
              <a:rPr lang="en-US" sz="1700" b="1" i="1" dirty="0" smtClean="0">
                <a:latin typeface="Garamond" pitchFamily="18" charset="0"/>
                <a:hlinkClick r:id="rId2"/>
              </a:rPr>
              <a:t>.</a:t>
            </a:r>
            <a:r>
              <a:rPr lang="en-US" sz="1700" b="1" i="1" dirty="0" smtClean="0">
                <a:latin typeface="Garamond" pitchFamily="18" charset="0"/>
              </a:rPr>
              <a:t>” </a:t>
            </a:r>
            <a:r>
              <a:rPr lang="en-US" sz="1700" b="1" i="1" dirty="0" smtClean="0">
                <a:latin typeface="Garamond" pitchFamily="18" charset="0"/>
              </a:rPr>
              <a:t> RFK</a:t>
            </a:r>
            <a:endParaRPr lang="en-US" sz="1700" b="1" i="1"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066800"/>
          </a:xfrm>
        </p:spPr>
        <p:txBody>
          <a:bodyPr>
            <a:normAutofit/>
          </a:bodyPr>
          <a:lstStyle/>
          <a:p>
            <a:pPr algn="ctr"/>
            <a:r>
              <a:rPr lang="en-US" b="1" dirty="0" smtClean="0">
                <a:latin typeface="Garamond" pitchFamily="18" charset="0"/>
              </a:rPr>
              <a:t>Moral Courage</a:t>
            </a:r>
            <a:endParaRPr lang="en-US" b="1" dirty="0">
              <a:latin typeface="Garamond" pitchFamily="18" charset="0"/>
            </a:endParaRPr>
          </a:p>
        </p:txBody>
      </p:sp>
      <p:sp>
        <p:nvSpPr>
          <p:cNvPr id="3" name="Content Placeholder 2"/>
          <p:cNvSpPr>
            <a:spLocks noGrp="1"/>
          </p:cNvSpPr>
          <p:nvPr>
            <p:ph idx="1"/>
          </p:nvPr>
        </p:nvSpPr>
        <p:spPr>
          <a:xfrm>
            <a:off x="152400" y="2249424"/>
            <a:ext cx="8534400" cy="4325112"/>
          </a:xfrm>
        </p:spPr>
        <p:txBody>
          <a:bodyPr>
            <a:normAutofit lnSpcReduction="10000"/>
          </a:bodyPr>
          <a:lstStyle/>
          <a:p>
            <a:pPr>
              <a:spcBef>
                <a:spcPts val="1200"/>
              </a:spcBef>
            </a:pPr>
            <a:r>
              <a:rPr lang="en-US" sz="2400" dirty="0" smtClean="0">
                <a:latin typeface="Garamond" pitchFamily="18" charset="0"/>
              </a:rPr>
              <a:t>Act with honesty and </a:t>
            </a:r>
            <a:r>
              <a:rPr lang="en-US" sz="2400" dirty="0" smtClean="0">
                <a:latin typeface="Garamond" pitchFamily="18" charset="0"/>
              </a:rPr>
              <a:t>integrity</a:t>
            </a:r>
            <a:endParaRPr lang="en-US" sz="2400" dirty="0" smtClean="0">
              <a:latin typeface="Garamond" pitchFamily="18" charset="0"/>
            </a:endParaRPr>
          </a:p>
          <a:p>
            <a:pPr>
              <a:spcBef>
                <a:spcPts val="1200"/>
              </a:spcBef>
            </a:pPr>
            <a:r>
              <a:rPr lang="en-US" sz="2400" b="1" i="1" dirty="0" smtClean="0">
                <a:latin typeface="Garamond" pitchFamily="18" charset="0"/>
              </a:rPr>
              <a:t>Proactively</a:t>
            </a:r>
            <a:r>
              <a:rPr lang="en-US" sz="2400" dirty="0" smtClean="0">
                <a:latin typeface="Garamond" pitchFamily="18" charset="0"/>
              </a:rPr>
              <a:t> </a:t>
            </a:r>
            <a:r>
              <a:rPr lang="en-US" sz="2400" dirty="0" smtClean="0">
                <a:latin typeface="Garamond" pitchFamily="18" charset="0"/>
              </a:rPr>
              <a:t>promote and be a steward of ethical behavior</a:t>
            </a:r>
            <a:r>
              <a:rPr lang="en-US" sz="2400" dirty="0" smtClean="0">
                <a:latin typeface="Garamond" pitchFamily="18" charset="0"/>
              </a:rPr>
              <a:t>…</a:t>
            </a:r>
          </a:p>
          <a:p>
            <a:pPr>
              <a:spcBef>
                <a:spcPts val="1200"/>
              </a:spcBef>
            </a:pPr>
            <a:r>
              <a:rPr lang="en-US" sz="2400" dirty="0" smtClean="0">
                <a:latin typeface="Garamond" pitchFamily="18" charset="0"/>
              </a:rPr>
              <a:t> </a:t>
            </a:r>
            <a:r>
              <a:rPr lang="en-US" sz="2400" dirty="0" smtClean="0">
                <a:solidFill>
                  <a:schemeClr val="tx1"/>
                </a:solidFill>
                <a:latin typeface="Garamond" pitchFamily="18" charset="0"/>
              </a:rPr>
              <a:t>Integrity </a:t>
            </a:r>
            <a:r>
              <a:rPr lang="en-US" sz="2400" dirty="0" smtClean="0">
                <a:solidFill>
                  <a:schemeClr val="tx1"/>
                </a:solidFill>
                <a:latin typeface="Garamond" pitchFamily="18" charset="0"/>
              </a:rPr>
              <a:t>demands honesty and candor</a:t>
            </a:r>
            <a:r>
              <a:rPr lang="en-US" sz="2400" dirty="0" smtClean="0">
                <a:solidFill>
                  <a:schemeClr val="tx1"/>
                </a:solidFill>
                <a:latin typeface="Garamond" pitchFamily="18" charset="0"/>
              </a:rPr>
              <a:t>….</a:t>
            </a:r>
          </a:p>
          <a:p>
            <a:pPr>
              <a:spcBef>
                <a:spcPts val="1200"/>
              </a:spcBef>
            </a:pPr>
            <a:r>
              <a:rPr lang="en-US" sz="2400" dirty="0" smtClean="0">
                <a:latin typeface="Garamond" pitchFamily="18" charset="0"/>
              </a:rPr>
              <a:t> </a:t>
            </a:r>
            <a:r>
              <a:rPr lang="en-US" sz="2400" dirty="0" smtClean="0">
                <a:solidFill>
                  <a:schemeClr val="tx1"/>
                </a:solidFill>
                <a:latin typeface="Garamond" pitchFamily="18" charset="0"/>
              </a:rPr>
              <a:t>Integrity </a:t>
            </a:r>
            <a:r>
              <a:rPr lang="en-US" sz="2400" dirty="0" smtClean="0">
                <a:solidFill>
                  <a:schemeClr val="tx1"/>
                </a:solidFill>
                <a:latin typeface="Garamond" pitchFamily="18" charset="0"/>
              </a:rPr>
              <a:t>cannot co-exist with deceit </a:t>
            </a:r>
            <a:endParaRPr lang="en-US" sz="2400" dirty="0" smtClean="0">
              <a:solidFill>
                <a:schemeClr val="tx1"/>
              </a:solidFill>
              <a:latin typeface="Garamond" pitchFamily="18" charset="0"/>
            </a:endParaRPr>
          </a:p>
          <a:p>
            <a:pPr>
              <a:spcBef>
                <a:spcPts val="1200"/>
              </a:spcBef>
            </a:pPr>
            <a:r>
              <a:rPr lang="en-US" sz="2400" dirty="0" smtClean="0">
                <a:latin typeface="Garamond" pitchFamily="18" charset="0"/>
              </a:rPr>
              <a:t> </a:t>
            </a:r>
            <a:r>
              <a:rPr lang="en-US" sz="2400" dirty="0" smtClean="0">
                <a:latin typeface="Garamond" pitchFamily="18" charset="0"/>
              </a:rPr>
              <a:t>I</a:t>
            </a:r>
            <a:r>
              <a:rPr lang="en-US" sz="2400" dirty="0" smtClean="0">
                <a:solidFill>
                  <a:schemeClr val="tx1"/>
                </a:solidFill>
                <a:latin typeface="Garamond" pitchFamily="18" charset="0"/>
              </a:rPr>
              <a:t>ntellectual honesty</a:t>
            </a:r>
          </a:p>
          <a:p>
            <a:pPr>
              <a:spcBef>
                <a:spcPts val="1200"/>
              </a:spcBef>
            </a:pPr>
            <a:r>
              <a:rPr lang="en-US" sz="2400" dirty="0" smtClean="0">
                <a:solidFill>
                  <a:schemeClr val="tx1"/>
                </a:solidFill>
                <a:latin typeface="Garamond" pitchFamily="18" charset="0"/>
              </a:rPr>
              <a:t>Fairness </a:t>
            </a:r>
            <a:r>
              <a:rPr lang="en-US" sz="2400" dirty="0" smtClean="0">
                <a:solidFill>
                  <a:schemeClr val="tx1"/>
                </a:solidFill>
                <a:latin typeface="Garamond" pitchFamily="18" charset="0"/>
              </a:rPr>
              <a:t>is treating others in the same fashion that you would want to be treated</a:t>
            </a:r>
            <a:r>
              <a:rPr lang="en-US" sz="2400" dirty="0" smtClean="0">
                <a:latin typeface="Garamond" pitchFamily="18" charset="0"/>
              </a:rPr>
              <a:t>.</a:t>
            </a:r>
            <a:r>
              <a:rPr lang="en-US" sz="2400" dirty="0" smtClean="0">
                <a:solidFill>
                  <a:schemeClr val="tx1"/>
                </a:solidFill>
                <a:latin typeface="Garamond" pitchFamily="18" charset="0"/>
              </a:rPr>
              <a:t> </a:t>
            </a:r>
            <a:r>
              <a:rPr lang="en-US" sz="2400" b="1" i="1" dirty="0" smtClean="0">
                <a:solidFill>
                  <a:schemeClr val="tx1"/>
                </a:solidFill>
                <a:latin typeface="Garamond" pitchFamily="18" charset="0"/>
              </a:rPr>
              <a:t>If the member is aware of any significant conflict between the interests of a principal and the interests of another party, the member should advise the principal of the conflict…</a:t>
            </a:r>
          </a:p>
          <a:p>
            <a:pPr lvl="1">
              <a:spcBef>
                <a:spcPts val="600"/>
              </a:spcBef>
            </a:pPr>
            <a:endParaRPr lang="en-US" sz="2400" b="1" i="1" dirty="0" smtClean="0">
              <a:latin typeface="Garamond" pitchFamily="18" charset="0"/>
            </a:endParaRPr>
          </a:p>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066800"/>
          </a:xfrm>
        </p:spPr>
        <p:txBody>
          <a:bodyPr>
            <a:normAutofit/>
          </a:bodyPr>
          <a:lstStyle/>
          <a:p>
            <a:pPr algn="ctr"/>
            <a:r>
              <a:rPr lang="en-US" b="1" dirty="0" smtClean="0">
                <a:latin typeface="Garamond" pitchFamily="18" charset="0"/>
              </a:rPr>
              <a:t>The Three Wise Monkeys </a:t>
            </a:r>
            <a:endParaRPr lang="en-US" b="1" dirty="0">
              <a:latin typeface="Garamond" pitchFamily="18" charset="0"/>
            </a:endParaRPr>
          </a:p>
        </p:txBody>
      </p:sp>
      <p:pic>
        <p:nvPicPr>
          <p:cNvPr id="1026" name="Picture 2"/>
          <p:cNvPicPr>
            <a:picLocks noGrp="1" noChangeAspect="1" noChangeArrowheads="1"/>
          </p:cNvPicPr>
          <p:nvPr>
            <p:ph idx="1"/>
          </p:nvPr>
        </p:nvPicPr>
        <p:blipFill>
          <a:blip r:embed="rId2" cstate="print"/>
          <a:srcRect/>
          <a:stretch>
            <a:fillRect/>
          </a:stretch>
        </p:blipFill>
        <p:spPr bwMode="auto">
          <a:xfrm>
            <a:off x="304800" y="2057400"/>
            <a:ext cx="8610433" cy="3315017"/>
          </a:xfrm>
          <a:prstGeom prst="rect">
            <a:avLst/>
          </a:prstGeom>
          <a:noFill/>
          <a:ln w="9525">
            <a:noFill/>
            <a:miter lim="800000"/>
            <a:headEnd/>
            <a:tailEnd/>
          </a:ln>
        </p:spPr>
      </p:pic>
      <p:sp>
        <p:nvSpPr>
          <p:cNvPr id="4" name="TextBox 3"/>
          <p:cNvSpPr txBox="1"/>
          <p:nvPr/>
        </p:nvSpPr>
        <p:spPr>
          <a:xfrm>
            <a:off x="3276600" y="6242447"/>
            <a:ext cx="5754909" cy="615553"/>
          </a:xfrm>
          <a:prstGeom prst="rect">
            <a:avLst/>
          </a:prstGeom>
          <a:noFill/>
        </p:spPr>
        <p:txBody>
          <a:bodyPr wrap="none" rtlCol="0">
            <a:spAutoFit/>
          </a:bodyPr>
          <a:lstStyle/>
          <a:p>
            <a:r>
              <a:rPr lang="en-US" sz="1700" b="1" i="1" dirty="0" smtClean="0">
                <a:latin typeface="Garamond" pitchFamily="18" charset="0"/>
              </a:rPr>
              <a:t>You will never do anything in this world without courage. </a:t>
            </a:r>
            <a:endParaRPr lang="en-US" sz="1700" b="1" i="1" dirty="0" smtClean="0">
              <a:latin typeface="Garamond" pitchFamily="18" charset="0"/>
            </a:endParaRPr>
          </a:p>
          <a:p>
            <a:r>
              <a:rPr lang="en-US" sz="1700" b="1" i="1" dirty="0" smtClean="0">
                <a:latin typeface="Garamond" pitchFamily="18" charset="0"/>
              </a:rPr>
              <a:t>It </a:t>
            </a:r>
            <a:r>
              <a:rPr lang="en-US" sz="1700" b="1" i="1" dirty="0" smtClean="0">
                <a:latin typeface="Garamond" pitchFamily="18" charset="0"/>
              </a:rPr>
              <a:t>is the greatest quality of the mind next to honor. </a:t>
            </a:r>
            <a:r>
              <a:rPr lang="en-US" sz="1700" b="1" i="1" dirty="0" smtClean="0">
                <a:latin typeface="Garamond" pitchFamily="18" charset="0"/>
              </a:rPr>
              <a:t> Aristotle</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914400"/>
            <a:ext cx="8839200" cy="5715000"/>
          </a:xfrm>
        </p:spPr>
        <p:txBody>
          <a:bodyPr>
            <a:normAutofit fontScale="92500"/>
          </a:bodyPr>
          <a:lstStyle/>
          <a:p>
            <a:pPr>
              <a:lnSpc>
                <a:spcPct val="150000"/>
              </a:lnSpc>
              <a:spcBef>
                <a:spcPts val="0"/>
              </a:spcBef>
              <a:buNone/>
            </a:pPr>
            <a:r>
              <a:rPr lang="en-US" sz="2600" b="1" dirty="0" smtClean="0">
                <a:latin typeface="Garamond" pitchFamily="18" charset="0"/>
              </a:rPr>
              <a:t>   </a:t>
            </a:r>
            <a:r>
              <a:rPr lang="en-US" sz="2400" b="1" dirty="0" smtClean="0">
                <a:latin typeface="Garamond" pitchFamily="18" charset="0"/>
              </a:rPr>
              <a:t>So, I guess the point you want to walk away with</a:t>
            </a:r>
            <a:r>
              <a:rPr lang="en-US" sz="2400" dirty="0" smtClean="0">
                <a:latin typeface="Garamond" pitchFamily="18" charset="0"/>
              </a:rPr>
              <a:t>, and I don’t know if its leadership or responsibility, but when you take on a job.…it wouldn’t have to be a big job… </a:t>
            </a:r>
            <a:r>
              <a:rPr lang="en-US" sz="2400" b="1" i="1" dirty="0" smtClean="0">
                <a:latin typeface="Garamond" pitchFamily="18" charset="0"/>
              </a:rPr>
              <a:t>you have a responsibility to do what you think is right</a:t>
            </a:r>
            <a:r>
              <a:rPr lang="en-US" sz="2400" dirty="0" smtClean="0">
                <a:latin typeface="Garamond" pitchFamily="18" charset="0"/>
              </a:rPr>
              <a:t>, and stand up sometimes when the odds are against you and people are pushing you.  I think that there are enough stories you can read about in the paper where if people would have done that, they wouldn’t be in the pickle they are in now.  So I guess if you leave here and the thing to think about is, </a:t>
            </a:r>
            <a:r>
              <a:rPr lang="en-US" sz="2400" b="1" i="1" dirty="0" smtClean="0">
                <a:latin typeface="Garamond" pitchFamily="18" charset="0"/>
              </a:rPr>
              <a:t>stand up for what you believe in, do what you think is right</a:t>
            </a:r>
            <a:r>
              <a:rPr lang="en-US" sz="2400" dirty="0" smtClean="0">
                <a:latin typeface="Garamond" pitchFamily="18" charset="0"/>
              </a:rPr>
              <a:t>, be prepared to suffer the consequences.  </a:t>
            </a:r>
            <a:r>
              <a:rPr lang="en-US" sz="2400" b="1" i="1" dirty="0" smtClean="0">
                <a:latin typeface="Garamond" pitchFamily="18" charset="0"/>
              </a:rPr>
              <a:t>But don’t be pushed around when you know in your heart of hearts that it’s the wrong thing to do.</a:t>
            </a:r>
            <a:r>
              <a:rPr lang="en-US" sz="2400" dirty="0" smtClean="0">
                <a:latin typeface="Garamond" pitchFamily="18" charset="0"/>
              </a:rPr>
              <a:t>  </a:t>
            </a:r>
          </a:p>
          <a:p>
            <a:pPr>
              <a:buNone/>
            </a:pPr>
            <a:r>
              <a:rPr lang="en-US" sz="2400" b="1" i="1" dirty="0" smtClean="0">
                <a:latin typeface="Garamond" pitchFamily="18" charset="0"/>
              </a:rPr>
              <a:t>					</a:t>
            </a:r>
            <a:r>
              <a:rPr lang="en-US" sz="2400" b="1" i="1" dirty="0" smtClean="0">
                <a:latin typeface="Garamond" pitchFamily="18" charset="0"/>
              </a:rPr>
              <a:t>         </a:t>
            </a:r>
            <a:r>
              <a:rPr lang="en-US" sz="1900" b="1" i="1" dirty="0" smtClean="0">
                <a:latin typeface="Garamond" pitchFamily="18" charset="0"/>
              </a:rPr>
              <a:t>John </a:t>
            </a:r>
            <a:r>
              <a:rPr lang="en-US" sz="1900" b="1" i="1" dirty="0" smtClean="0">
                <a:latin typeface="Garamond" pitchFamily="18" charset="0"/>
              </a:rPr>
              <a:t>Mack, “Leadership in Crisis” Oct </a:t>
            </a:r>
            <a:r>
              <a:rPr lang="en-US" sz="1900" b="1" i="1" dirty="0" smtClean="0">
                <a:latin typeface="Garamond" pitchFamily="18" charset="0"/>
              </a:rPr>
              <a:t>2009</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12241</TotalTime>
  <Words>2840</Words>
  <Application>Microsoft Office PowerPoint</Application>
  <PresentationFormat>On-screen Show (4:3)</PresentationFormat>
  <Paragraphs>429</Paragraphs>
  <Slides>46</Slides>
  <Notes>1</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Urban</vt:lpstr>
      <vt:lpstr>What is your Professional Code of Ethics, and do you have the Moral Courage to uphold it?</vt:lpstr>
      <vt:lpstr>Ethics on Wall Street</vt:lpstr>
      <vt:lpstr>Ethics on Wall Street</vt:lpstr>
      <vt:lpstr>Ethics on Wall Street?</vt:lpstr>
      <vt:lpstr>Ethics on Wall Street?</vt:lpstr>
      <vt:lpstr>Slide 6</vt:lpstr>
      <vt:lpstr>What is a Professional?</vt:lpstr>
      <vt:lpstr>Are you a Professional?</vt:lpstr>
      <vt:lpstr>AIF &amp; AIFA Code of Ethics</vt:lpstr>
      <vt:lpstr>CFP Code of Ethics</vt:lpstr>
      <vt:lpstr>ASPPA Code of Professional Conduct</vt:lpstr>
      <vt:lpstr>Fundamental Principles  of Professional Investment Ethics</vt:lpstr>
      <vt:lpstr>Trust &amp; Fairness</vt:lpstr>
      <vt:lpstr>What is Fairness? Informed Voluntary Consent</vt:lpstr>
      <vt:lpstr>401k Industry Ethical Issues </vt:lpstr>
      <vt:lpstr> Fees, Expenses &amp; Compensation</vt:lpstr>
      <vt:lpstr>Fees, Expenses &amp; Compensation</vt:lpstr>
      <vt:lpstr>Participants’ &amp; 401k Fees</vt:lpstr>
      <vt:lpstr>Why does it matter to the participant?</vt:lpstr>
      <vt:lpstr>Why does this matter to the Plan Sponsor?</vt:lpstr>
      <vt:lpstr>Slide 21</vt:lpstr>
      <vt:lpstr>Slide 22</vt:lpstr>
      <vt:lpstr>Two Ethical Issues</vt:lpstr>
      <vt:lpstr>West Point Honor Code</vt:lpstr>
      <vt:lpstr>Deceptive Behaviors CAIN Analysis</vt:lpstr>
      <vt:lpstr>Pilfering &amp; Paltering</vt:lpstr>
      <vt:lpstr>Types of Paltering </vt:lpstr>
      <vt:lpstr>Types of Paltering </vt:lpstr>
      <vt:lpstr>Concealment Needle in a Haystack QUIZ</vt:lpstr>
      <vt:lpstr>Concealment</vt:lpstr>
      <vt:lpstr>Paltering &amp; Federal Trade Commission Act </vt:lpstr>
      <vt:lpstr>Paltering in Plain Sight</vt:lpstr>
      <vt:lpstr>Paltering in Plain Sight Retail vs. Wholesale</vt:lpstr>
      <vt:lpstr>The Epitome of Paltering</vt:lpstr>
      <vt:lpstr>The Epitome of Paltering</vt:lpstr>
      <vt:lpstr>Why would anyone knowingly pay  3% to 5% in 401k fees?</vt:lpstr>
      <vt:lpstr>They wouldn’t!</vt:lpstr>
      <vt:lpstr>Paltering &amp; Pilfering? </vt:lpstr>
      <vt:lpstr>A Note of “Transaction Costs”</vt:lpstr>
      <vt:lpstr>Paltering with Mouse Print Fiduciary Warranties</vt:lpstr>
      <vt:lpstr>Paltering with Mouse Print Fiduciary Warranties</vt:lpstr>
      <vt:lpstr>Moral Courage</vt:lpstr>
      <vt:lpstr>Moral Courage</vt:lpstr>
      <vt:lpstr>Moral Courage</vt:lpstr>
      <vt:lpstr>The Three Wise Monkeys </vt:lpstr>
      <vt:lpstr>Slide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your Professional Code of Ethics, and do you have the Moral Courage to uphold it?</dc:title>
  <dc:creator>Mark D. Mensack</dc:creator>
  <cp:lastModifiedBy>Mark D. Mensack</cp:lastModifiedBy>
  <cp:revision>314</cp:revision>
  <dcterms:created xsi:type="dcterms:W3CDTF">2011-04-18T23:47:29Z</dcterms:created>
  <dcterms:modified xsi:type="dcterms:W3CDTF">2011-05-02T07:04:11Z</dcterms:modified>
</cp:coreProperties>
</file>