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367" r:id="rId3"/>
    <p:sldId id="304" r:id="rId4"/>
    <p:sldId id="368" r:id="rId5"/>
    <p:sldId id="358" r:id="rId6"/>
    <p:sldId id="293" r:id="rId7"/>
    <p:sldId id="336" r:id="rId8"/>
    <p:sldId id="337" r:id="rId9"/>
    <p:sldId id="338" r:id="rId10"/>
    <p:sldId id="340" r:id="rId11"/>
    <p:sldId id="355" r:id="rId12"/>
    <p:sldId id="305" r:id="rId13"/>
    <p:sldId id="354" r:id="rId14"/>
    <p:sldId id="321" r:id="rId15"/>
    <p:sldId id="377" r:id="rId16"/>
    <p:sldId id="385" r:id="rId17"/>
    <p:sldId id="313" r:id="rId18"/>
    <p:sldId id="324" r:id="rId19"/>
    <p:sldId id="314" r:id="rId20"/>
    <p:sldId id="397" r:id="rId21"/>
    <p:sldId id="399" r:id="rId22"/>
    <p:sldId id="398" r:id="rId23"/>
    <p:sldId id="322" r:id="rId24"/>
    <p:sldId id="373" r:id="rId25"/>
    <p:sldId id="375" r:id="rId26"/>
    <p:sldId id="374" r:id="rId27"/>
    <p:sldId id="376" r:id="rId28"/>
    <p:sldId id="382" r:id="rId29"/>
    <p:sldId id="378" r:id="rId30"/>
    <p:sldId id="380" r:id="rId31"/>
    <p:sldId id="395" r:id="rId32"/>
    <p:sldId id="379" r:id="rId33"/>
    <p:sldId id="386" r:id="rId34"/>
    <p:sldId id="330" r:id="rId35"/>
    <p:sldId id="366" r:id="rId36"/>
    <p:sldId id="331" r:id="rId37"/>
    <p:sldId id="365" r:id="rId38"/>
    <p:sldId id="332" r:id="rId39"/>
    <p:sldId id="333" r:id="rId40"/>
    <p:sldId id="334" r:id="rId41"/>
    <p:sldId id="387" r:id="rId42"/>
    <p:sldId id="388" r:id="rId43"/>
    <p:sldId id="389" r:id="rId44"/>
    <p:sldId id="390" r:id="rId45"/>
    <p:sldId id="391" r:id="rId46"/>
    <p:sldId id="392" r:id="rId47"/>
    <p:sldId id="393" r:id="rId48"/>
    <p:sldId id="394" r:id="rId49"/>
    <p:sldId id="362" r:id="rId50"/>
    <p:sldId id="363" r:id="rId51"/>
    <p:sldId id="335" r:id="rId52"/>
    <p:sldId id="323" r:id="rId53"/>
    <p:sldId id="328" r:id="rId54"/>
    <p:sldId id="371" r:id="rId55"/>
    <p:sldId id="372" r:id="rId56"/>
    <p:sldId id="370" r:id="rId57"/>
    <p:sldId id="396" r:id="rId58"/>
    <p:sldId id="312" r:id="rId59"/>
    <p:sldId id="329" r:id="rId60"/>
    <p:sldId id="347" r:id="rId61"/>
    <p:sldId id="342" r:id="rId62"/>
    <p:sldId id="343" r:id="rId63"/>
    <p:sldId id="344" r:id="rId64"/>
    <p:sldId id="309" r:id="rId65"/>
    <p:sldId id="310" r:id="rId66"/>
    <p:sldId id="348" r:id="rId67"/>
    <p:sldId id="349" r:id="rId68"/>
    <p:sldId id="353" r:id="rId69"/>
    <p:sldId id="345" r:id="rId70"/>
    <p:sldId id="400" r:id="rId71"/>
    <p:sldId id="294" r:id="rId7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339966"/>
    <a:srgbClr val="FF9900"/>
    <a:srgbClr val="C9DDF5"/>
    <a:srgbClr val="11571E"/>
    <a:srgbClr val="6AB0A3"/>
    <a:srgbClr val="FF9933"/>
    <a:srgbClr val="5F65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9" autoAdjust="0"/>
    <p:restoredTop sz="94660"/>
  </p:normalViewPr>
  <p:slideViewPr>
    <p:cSldViewPr>
      <p:cViewPr>
        <p:scale>
          <a:sx n="76" d="100"/>
          <a:sy n="76" d="100"/>
        </p:scale>
        <p:origin x="-264" y="-3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EFDCDCEE-BEAF-428C-90A3-2227736B1723}" type="datetimeFigureOut">
              <a:rPr lang="en-US"/>
              <a:pPr>
                <a:defRPr/>
              </a:pPr>
              <a:t>5/2/2013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0D27EAA1-FABF-427A-A95F-22F39549170B}" type="slidenum">
              <a:rPr lang="en-US"/>
              <a:pPr>
                <a:defRPr/>
              </a:pPr>
              <a:t>‹#›</a:t>
            </a:fld>
            <a:endParaRPr lang="en-US" dirty="0"/>
          </a:p>
        </p:txBody>
      </p:sp>
    </p:spTree>
    <p:extLst>
      <p:ext uri="{BB962C8B-B14F-4D97-AF65-F5344CB8AC3E}">
        <p14:creationId xmlns:p14="http://schemas.microsoft.com/office/powerpoint/2010/main" val="2547020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54EE39B-49DB-469A-9832-65426E6683D2}"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D27EAA1-FABF-427A-A95F-22F39549170B}" type="slidenum">
              <a:rPr lang="en-US" smtClean="0"/>
              <a:pPr>
                <a:defRPr/>
              </a:pPr>
              <a:t>5</a:t>
            </a:fld>
            <a:endParaRPr lang="en-US" dirty="0"/>
          </a:p>
        </p:txBody>
      </p:sp>
    </p:spTree>
    <p:extLst>
      <p:ext uri="{BB962C8B-B14F-4D97-AF65-F5344CB8AC3E}">
        <p14:creationId xmlns:p14="http://schemas.microsoft.com/office/powerpoint/2010/main" val="2780732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a:t>
            </a:r>
            <a:r>
              <a:rPr lang="en-US" baseline="0" dirty="0" smtClean="0"/>
              <a:t> Bob’s entry begin overall presentation</a:t>
            </a:r>
            <a:endParaRPr lang="en-US" dirty="0"/>
          </a:p>
        </p:txBody>
      </p:sp>
      <p:sp>
        <p:nvSpPr>
          <p:cNvPr id="4" name="Slide Number Placeholder 3"/>
          <p:cNvSpPr>
            <a:spLocks noGrp="1"/>
          </p:cNvSpPr>
          <p:nvPr>
            <p:ph type="sldNum" sz="quarter" idx="10"/>
          </p:nvPr>
        </p:nvSpPr>
        <p:spPr/>
        <p:txBody>
          <a:bodyPr/>
          <a:lstStyle/>
          <a:p>
            <a:pPr>
              <a:defRPr/>
            </a:pPr>
            <a:fld id="{00090DE4-9648-4B8E-AA26-24D50D88C745}" type="slidenum">
              <a:rPr lang="en-US" smtClean="0"/>
              <a:pPr>
                <a:defRPr/>
              </a:pPr>
              <a:t>28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DBABFB-79E5-43DC-903A-22AB150008B4}" type="slidenum">
              <a:rPr lang="en-US" smtClean="0"/>
              <a:t>51</a:t>
            </a:fld>
            <a:endParaRPr lang="en-US"/>
          </a:p>
        </p:txBody>
      </p:sp>
    </p:spTree>
    <p:extLst>
      <p:ext uri="{BB962C8B-B14F-4D97-AF65-F5344CB8AC3E}">
        <p14:creationId xmlns:p14="http://schemas.microsoft.com/office/powerpoint/2010/main" val="2581564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Slides 11-14 in response to “our broker handles all that stuff.”</a:t>
            </a:r>
            <a:endParaRPr lang="en-US" dirty="0"/>
          </a:p>
        </p:txBody>
      </p:sp>
      <p:sp>
        <p:nvSpPr>
          <p:cNvPr id="4" name="Slide Number Placeholder 3"/>
          <p:cNvSpPr>
            <a:spLocks noGrp="1"/>
          </p:cNvSpPr>
          <p:nvPr>
            <p:ph type="sldNum" sz="quarter" idx="10"/>
          </p:nvPr>
        </p:nvSpPr>
        <p:spPr/>
        <p:txBody>
          <a:bodyPr/>
          <a:lstStyle/>
          <a:p>
            <a:pPr>
              <a:defRPr/>
            </a:pPr>
            <a:fld id="{00090DE4-9648-4B8E-AA26-24D50D88C745}" type="slidenum">
              <a:rPr lang="en-US" smtClean="0"/>
              <a:pPr>
                <a:defRPr/>
              </a:pPr>
              <a:t>53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A79C55D-7568-4DA3-A5C5-71CC3EAE3831}" type="slidenum">
              <a:rPr lang="en-US" smtClean="0"/>
              <a:pPr>
                <a:defRPr/>
              </a:pPr>
              <a:t>57</a:t>
            </a:fld>
            <a:endParaRPr lang="en-US"/>
          </a:p>
        </p:txBody>
      </p:sp>
    </p:spTree>
    <p:extLst>
      <p:ext uri="{BB962C8B-B14F-4D97-AF65-F5344CB8AC3E}">
        <p14:creationId xmlns:p14="http://schemas.microsoft.com/office/powerpoint/2010/main" val="3785934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81B1B05-70BA-4D67-995A-7B6F5B97D113}" type="slidenum">
              <a:rPr lang="en-US" smtClean="0"/>
              <a:pPr>
                <a:defRPr/>
              </a:pPr>
              <a:t>71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152400" y="1295400"/>
            <a:ext cx="8839200" cy="2286000"/>
          </a:xfrm>
          <a:prstGeom prst="rect">
            <a:avLst/>
          </a:prstGeom>
          <a:solidFill>
            <a:schemeClr val="bg2">
              <a:lumMod val="10000"/>
            </a:schemeClr>
          </a:solid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Rectangle 2"/>
          <p:cNvSpPr/>
          <p:nvPr userDrawn="1"/>
        </p:nvSpPr>
        <p:spPr>
          <a:xfrm>
            <a:off x="152400" y="6096000"/>
            <a:ext cx="8839200" cy="46038"/>
          </a:xfrm>
          <a:prstGeom prst="rect">
            <a:avLst/>
          </a:prstGeom>
          <a:solidFill>
            <a:schemeClr val="bg2">
              <a:lumMod val="10000"/>
            </a:schemeClr>
          </a:solidFill>
          <a:ln>
            <a:solidFill>
              <a:schemeClr val="bg2">
                <a:lumMod val="10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endParaRPr lang="en-US" dirty="0"/>
          </a:p>
        </p:txBody>
      </p:sp>
      <p:sp>
        <p:nvSpPr>
          <p:cNvPr id="4" name="Rectangle 3"/>
          <p:cNvSpPr/>
          <p:nvPr userDrawn="1"/>
        </p:nvSpPr>
        <p:spPr>
          <a:xfrm>
            <a:off x="0" y="0"/>
            <a:ext cx="9144000" cy="6858000"/>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9" descr="C:\Users\DLC GROUP\Documents\Fiduciary Plan Governance\FPG Marketing\FPG Images\NEW FPG.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43200" y="228600"/>
            <a:ext cx="366553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152400" y="1295400"/>
            <a:ext cx="8839200" cy="46038"/>
          </a:xfrm>
          <a:prstGeom prst="rect">
            <a:avLst/>
          </a:prstGeom>
          <a:solidFill>
            <a:schemeClr val="bg1">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userDrawn="1"/>
        </p:nvSpPr>
        <p:spPr>
          <a:xfrm>
            <a:off x="152400" y="152400"/>
            <a:ext cx="8839200" cy="6553200"/>
          </a:xfrm>
          <a:prstGeom prst="rect">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userDrawn="1"/>
        </p:nvSpPr>
        <p:spPr>
          <a:xfrm>
            <a:off x="152400" y="3581400"/>
            <a:ext cx="8839200" cy="46038"/>
          </a:xfrm>
          <a:prstGeom prst="rect">
            <a:avLst/>
          </a:prstGeom>
          <a:solidFill>
            <a:schemeClr val="bg1">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2612934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lvl1pPr>
              <a:defRPr b="1" cap="none"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2pPr>
              <a:defRPr>
                <a:solidFill>
                  <a:schemeClr val="accent3">
                    <a:lumMod val="50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8382000" y="6492875"/>
            <a:ext cx="609600" cy="365125"/>
          </a:xfrm>
        </p:spPr>
        <p:txBody>
          <a:bodyPr/>
          <a:lstStyle>
            <a:lvl1pPr>
              <a:defRPr/>
            </a:lvl1pPr>
          </a:lstStyle>
          <a:p>
            <a:pPr>
              <a:defRPr/>
            </a:pPr>
            <a:fld id="{31023F2F-709C-4B06-88CD-F8FF96CAD64C}" type="slidenum">
              <a:rPr lang="en-US"/>
              <a:pPr>
                <a:defRPr/>
              </a:pPr>
              <a:t>‹#›</a:t>
            </a:fld>
            <a:endParaRPr lang="en-US" dirty="0"/>
          </a:p>
        </p:txBody>
      </p:sp>
    </p:spTree>
    <p:extLst>
      <p:ext uri="{BB962C8B-B14F-4D97-AF65-F5344CB8AC3E}">
        <p14:creationId xmlns:p14="http://schemas.microsoft.com/office/powerpoint/2010/main" val="3484112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C4CC3E6E-F928-4177-8EF6-9C79C22473AF}" type="slidenum">
              <a:rPr lang="en-US"/>
              <a:pPr>
                <a:defRPr/>
              </a:pPr>
              <a:t>‹#›</a:t>
            </a:fld>
            <a:endParaRPr lang="en-US" dirty="0"/>
          </a:p>
        </p:txBody>
      </p:sp>
    </p:spTree>
    <p:extLst>
      <p:ext uri="{BB962C8B-B14F-4D97-AF65-F5344CB8AC3E}">
        <p14:creationId xmlns:p14="http://schemas.microsoft.com/office/powerpoint/2010/main" val="933759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38200"/>
          </a:xfrm>
        </p:spPr>
        <p:txBody>
          <a:bodyPr/>
          <a:lstStyle>
            <a:lvl1pPr>
              <a:defRPr cap="none"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8E1D43D4-975B-4A0B-A04C-5A884E5962AD}" type="slidenum">
              <a:rPr lang="en-US"/>
              <a:pPr>
                <a:defRPr/>
              </a:pPr>
              <a:t>‹#›</a:t>
            </a:fld>
            <a:endParaRPr lang="en-US" dirty="0"/>
          </a:p>
        </p:txBody>
      </p:sp>
    </p:spTree>
    <p:extLst>
      <p:ext uri="{BB962C8B-B14F-4D97-AF65-F5344CB8AC3E}">
        <p14:creationId xmlns:p14="http://schemas.microsoft.com/office/powerpoint/2010/main" val="1056245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14400"/>
          </a:xfrm>
        </p:spPr>
        <p:txBody>
          <a:bodyPr/>
          <a:lstStyle>
            <a:lvl1pPr>
              <a:defRPr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6FE2017C-3A99-4B47-9233-8DC46B1807B9}" type="slidenum">
              <a:rPr lang="en-US"/>
              <a:pPr>
                <a:defRPr/>
              </a:pPr>
              <a:t>‹#›</a:t>
            </a:fld>
            <a:endParaRPr lang="en-US" dirty="0"/>
          </a:p>
        </p:txBody>
      </p:sp>
    </p:spTree>
    <p:extLst>
      <p:ext uri="{BB962C8B-B14F-4D97-AF65-F5344CB8AC3E}">
        <p14:creationId xmlns:p14="http://schemas.microsoft.com/office/powerpoint/2010/main" val="113919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90600"/>
          </a:xfrm>
        </p:spPr>
        <p:txBody>
          <a:bodyPr/>
          <a:lstStyle>
            <a:lvl1pPr>
              <a:defRPr cap="none" baseline="0"/>
            </a:lvl1pPr>
          </a:lstStyle>
          <a:p>
            <a:r>
              <a:rPr lang="en-US" dirty="0"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64EFC8FA-53F2-4472-AD4C-0AC8ABCC7A96}" type="slidenum">
              <a:rPr lang="en-US"/>
              <a:pPr>
                <a:defRPr/>
              </a:pPr>
              <a:t>‹#›</a:t>
            </a:fld>
            <a:endParaRPr lang="en-US" dirty="0"/>
          </a:p>
        </p:txBody>
      </p:sp>
    </p:spTree>
    <p:extLst>
      <p:ext uri="{BB962C8B-B14F-4D97-AF65-F5344CB8AC3E}">
        <p14:creationId xmlns:p14="http://schemas.microsoft.com/office/powerpoint/2010/main" val="1115567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9EB32371-A9FB-4237-87C6-BA46CF53A35B}" type="slidenum">
              <a:rPr lang="en-US"/>
              <a:pPr>
                <a:defRPr/>
              </a:pPr>
              <a:t>‹#›</a:t>
            </a:fld>
            <a:endParaRPr lang="en-US" dirty="0"/>
          </a:p>
        </p:txBody>
      </p:sp>
    </p:spTree>
    <p:extLst>
      <p:ext uri="{BB962C8B-B14F-4D97-AF65-F5344CB8AC3E}">
        <p14:creationId xmlns:p14="http://schemas.microsoft.com/office/powerpoint/2010/main" val="1733686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88E22D1-13C5-485D-A0AE-7A710331529B}" type="slidenum">
              <a:rPr lang="en-US"/>
              <a:pPr>
                <a:defRPr/>
              </a:pPr>
              <a:t>‹#›</a:t>
            </a:fld>
            <a:endParaRPr lang="en-US" dirty="0"/>
          </a:p>
        </p:txBody>
      </p:sp>
    </p:spTree>
    <p:extLst>
      <p:ext uri="{BB962C8B-B14F-4D97-AF65-F5344CB8AC3E}">
        <p14:creationId xmlns:p14="http://schemas.microsoft.com/office/powerpoint/2010/main" val="36188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F700DEA-8CF2-49BF-8352-84B358397FD0}" type="slidenum">
              <a:rPr lang="en-US"/>
              <a:pPr>
                <a:defRPr/>
              </a:pPr>
              <a:t>‹#›</a:t>
            </a:fld>
            <a:endParaRPr lang="en-US" dirty="0"/>
          </a:p>
        </p:txBody>
      </p:sp>
    </p:spTree>
    <p:extLst>
      <p:ext uri="{BB962C8B-B14F-4D97-AF65-F5344CB8AC3E}">
        <p14:creationId xmlns:p14="http://schemas.microsoft.com/office/powerpoint/2010/main" val="309738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90600"/>
          </a:xfrm>
        </p:spPr>
        <p:txBody>
          <a:bodyPr/>
          <a:lstStyle>
            <a:lvl1pPr>
              <a:defRPr cap="none" baseline="0"/>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C3CF6F6F-73C3-4E01-A96E-2B42CE933A50}" type="slidenum">
              <a:rPr lang="en-US"/>
              <a:pPr>
                <a:defRPr/>
              </a:pPr>
              <a:t>‹#›</a:t>
            </a:fld>
            <a:endParaRPr lang="en-US" dirty="0"/>
          </a:p>
        </p:txBody>
      </p:sp>
    </p:spTree>
    <p:extLst>
      <p:ext uri="{BB962C8B-B14F-4D97-AF65-F5344CB8AC3E}">
        <p14:creationId xmlns:p14="http://schemas.microsoft.com/office/powerpoint/2010/main" val="1363103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280F077B-49B9-488E-8246-BD169CED508F}" type="slidenum">
              <a:rPr lang="en-US"/>
              <a:pPr>
                <a:defRPr/>
              </a:pPr>
              <a:t>‹#›</a:t>
            </a:fld>
            <a:endParaRPr lang="en-US" dirty="0"/>
          </a:p>
        </p:txBody>
      </p:sp>
    </p:spTree>
    <p:extLst>
      <p:ext uri="{BB962C8B-B14F-4D97-AF65-F5344CB8AC3E}">
        <p14:creationId xmlns:p14="http://schemas.microsoft.com/office/powerpoint/2010/main" val="2764626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8305800" y="6492875"/>
            <a:ext cx="685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978451C-54BA-4CD5-BCAF-51EB08BD2379}" type="slidenum">
              <a:rPr lang="en-US"/>
              <a:pPr>
                <a:defRPr/>
              </a:pPr>
              <a:t>‹#›</a:t>
            </a:fld>
            <a:endParaRPr lang="en-US" dirty="0"/>
          </a:p>
        </p:txBody>
      </p:sp>
      <p:sp>
        <p:nvSpPr>
          <p:cNvPr id="8" name="Rectangle 7"/>
          <p:cNvSpPr/>
          <p:nvPr userDrawn="1"/>
        </p:nvSpPr>
        <p:spPr>
          <a:xfrm>
            <a:off x="0" y="0"/>
            <a:ext cx="9144000" cy="914400"/>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dirty="0"/>
          </a:p>
        </p:txBody>
      </p:sp>
      <p:sp>
        <p:nvSpPr>
          <p:cNvPr id="1031" name="Title Placeholder 1"/>
          <p:cNvSpPr>
            <a:spLocks noGrp="1"/>
          </p:cNvSpPr>
          <p:nvPr>
            <p:ph type="title"/>
          </p:nvPr>
        </p:nvSpPr>
        <p:spPr bwMode="auto">
          <a:xfrm>
            <a:off x="5334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cxnSp>
        <p:nvCxnSpPr>
          <p:cNvPr id="11" name="Straight Connector 10"/>
          <p:cNvCxnSpPr/>
          <p:nvPr userDrawn="1"/>
        </p:nvCxnSpPr>
        <p:spPr>
          <a:xfrm>
            <a:off x="228600" y="8382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7" descr="C:\Users\DLC GROUP\Documents\Fiduciary Plan Governance\FPG Marketing\FPG Images\FPG Block.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2400" y="5791200"/>
            <a:ext cx="947738"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a:off x="7467600" y="6553200"/>
            <a:ext cx="1371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5400000">
            <a:off x="8267700" y="5981700"/>
            <a:ext cx="1143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4" name="Rectangle 9"/>
          <p:cNvSpPr>
            <a:spLocks noChangeArrowheads="1"/>
          </p:cNvSpPr>
          <p:nvPr userDrawn="1"/>
        </p:nvSpPr>
        <p:spPr bwMode="auto">
          <a:xfrm>
            <a:off x="0" y="6477000"/>
            <a:ext cx="457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charset="0"/>
              <a:buNone/>
            </a:pPr>
            <a:r>
              <a:rPr lang="en-US" sz="1200" b="1" i="1">
                <a:solidFill>
                  <a:srgbClr val="2A373D"/>
                </a:solidFill>
                <a:latin typeface="Corbel" pitchFamily="34" charset="0"/>
              </a:rPr>
              <a:t>“The First Rule for Fiduciaries Is to Put Their Interests Last.”</a:t>
            </a:r>
          </a:p>
        </p:txBody>
      </p:sp>
    </p:spTree>
  </p:cSld>
  <p:clrMap bg1="lt1" tx1="dk1" bg2="lt2" tx2="dk2" accent1="accent1" accent2="accent2" accent3="accent3" accent4="accent4" accent5="accent5" accent6="accent6" hlink="hlink" folHlink="folHlink"/>
  <p:sldLayoutIdLst>
    <p:sldLayoutId id="2147484030" r:id="rId1"/>
    <p:sldLayoutId id="2147484031"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Lst>
  <p:hf hdr="0" dt="0"/>
  <p:txStyles>
    <p:titleStyle>
      <a:lvl1pPr algn="ctr" rtl="0" eaLnBrk="0" fontAlgn="base" hangingPunct="0">
        <a:spcBef>
          <a:spcPct val="0"/>
        </a:spcBef>
        <a:spcAft>
          <a:spcPct val="0"/>
        </a:spcAft>
        <a:buFont typeface="Wingdings" pitchFamily="2" charset="2"/>
        <a:defRPr sz="2800" b="1" kern="1200" cap="small">
          <a:solidFill>
            <a:srgbClr val="2A373D"/>
          </a:solidFill>
          <a:latin typeface="Corbel" pitchFamily="34" charset="0"/>
          <a:ea typeface="+mj-ea"/>
          <a:cs typeface="+mj-cs"/>
        </a:defRPr>
      </a:lvl1pPr>
      <a:lvl2pPr algn="ctr" rtl="0" eaLnBrk="0" fontAlgn="base" hangingPunct="0">
        <a:spcBef>
          <a:spcPct val="0"/>
        </a:spcBef>
        <a:spcAft>
          <a:spcPct val="0"/>
        </a:spcAft>
        <a:buFont typeface="Wingdings" pitchFamily="2" charset="2"/>
        <a:defRPr sz="2800" b="1">
          <a:solidFill>
            <a:srgbClr val="2A373D"/>
          </a:solidFill>
          <a:latin typeface="Corbel" pitchFamily="34" charset="0"/>
        </a:defRPr>
      </a:lvl2pPr>
      <a:lvl3pPr algn="ctr" rtl="0" eaLnBrk="0" fontAlgn="base" hangingPunct="0">
        <a:spcBef>
          <a:spcPct val="0"/>
        </a:spcBef>
        <a:spcAft>
          <a:spcPct val="0"/>
        </a:spcAft>
        <a:buFont typeface="Wingdings" pitchFamily="2" charset="2"/>
        <a:defRPr sz="2800" b="1">
          <a:solidFill>
            <a:srgbClr val="2A373D"/>
          </a:solidFill>
          <a:latin typeface="Corbel" pitchFamily="34" charset="0"/>
        </a:defRPr>
      </a:lvl3pPr>
      <a:lvl4pPr algn="ctr" rtl="0" eaLnBrk="0" fontAlgn="base" hangingPunct="0">
        <a:spcBef>
          <a:spcPct val="0"/>
        </a:spcBef>
        <a:spcAft>
          <a:spcPct val="0"/>
        </a:spcAft>
        <a:buFont typeface="Wingdings" pitchFamily="2" charset="2"/>
        <a:defRPr sz="2800" b="1">
          <a:solidFill>
            <a:srgbClr val="2A373D"/>
          </a:solidFill>
          <a:latin typeface="Corbel" pitchFamily="34" charset="0"/>
        </a:defRPr>
      </a:lvl4pPr>
      <a:lvl5pPr algn="ctr" rtl="0" eaLnBrk="0" fontAlgn="base" hangingPunct="0">
        <a:spcBef>
          <a:spcPct val="0"/>
        </a:spcBef>
        <a:spcAft>
          <a:spcPct val="0"/>
        </a:spcAft>
        <a:buFont typeface="Wingdings" pitchFamily="2" charset="2"/>
        <a:defRPr sz="2800" b="1">
          <a:solidFill>
            <a:srgbClr val="2A373D"/>
          </a:solidFill>
          <a:latin typeface="Corbel" pitchFamily="34" charset="0"/>
        </a:defRPr>
      </a:lvl5pPr>
      <a:lvl6pPr marL="457200" algn="l" rtl="0" fontAlgn="base">
        <a:spcBef>
          <a:spcPct val="0"/>
        </a:spcBef>
        <a:spcAft>
          <a:spcPct val="0"/>
        </a:spcAft>
        <a:defRPr sz="2800">
          <a:solidFill>
            <a:schemeClr val="bg1"/>
          </a:solidFill>
          <a:latin typeface="Calibri" pitchFamily="34" charset="0"/>
        </a:defRPr>
      </a:lvl6pPr>
      <a:lvl7pPr marL="914400" algn="l" rtl="0" fontAlgn="base">
        <a:spcBef>
          <a:spcPct val="0"/>
        </a:spcBef>
        <a:spcAft>
          <a:spcPct val="0"/>
        </a:spcAft>
        <a:defRPr sz="2800">
          <a:solidFill>
            <a:schemeClr val="bg1"/>
          </a:solidFill>
          <a:latin typeface="Calibri" pitchFamily="34" charset="0"/>
        </a:defRPr>
      </a:lvl7pPr>
      <a:lvl8pPr marL="1371600" algn="l" rtl="0" fontAlgn="base">
        <a:spcBef>
          <a:spcPct val="0"/>
        </a:spcBef>
        <a:spcAft>
          <a:spcPct val="0"/>
        </a:spcAft>
        <a:defRPr sz="2800">
          <a:solidFill>
            <a:schemeClr val="bg1"/>
          </a:solidFill>
          <a:latin typeface="Calibri" pitchFamily="34" charset="0"/>
        </a:defRPr>
      </a:lvl8pPr>
      <a:lvl9pPr marL="1828800" algn="l" rtl="0" fontAlgn="base">
        <a:spcBef>
          <a:spcPct val="0"/>
        </a:spcBef>
        <a:spcAft>
          <a:spcPct val="0"/>
        </a:spcAft>
        <a:defRPr sz="2800">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rgbClr val="2A373D"/>
          </a:solidFill>
          <a:latin typeface="Corbel" pitchFamily="34" charset="0"/>
          <a:ea typeface="+mn-ea"/>
          <a:cs typeface="+mn-cs"/>
        </a:defRPr>
      </a:lvl1pPr>
      <a:lvl2pPr marL="742950" indent="-285750" algn="l" rtl="0" eaLnBrk="0" fontAlgn="base" hangingPunct="0">
        <a:spcBef>
          <a:spcPct val="20000"/>
        </a:spcBef>
        <a:spcAft>
          <a:spcPct val="0"/>
        </a:spcAft>
        <a:buFont typeface="Courier New" pitchFamily="49" charset="0"/>
        <a:buChar char="o"/>
        <a:defRPr sz="2400" kern="1200">
          <a:solidFill>
            <a:srgbClr val="2A373D"/>
          </a:solidFill>
          <a:latin typeface="Corbel"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2A373D"/>
          </a:solidFill>
          <a:latin typeface="Corbel"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2A373D"/>
          </a:solidFill>
          <a:latin typeface="Corbel"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2A373D"/>
          </a:solidFill>
          <a:latin typeface="Corbe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fiduciaryplangovernance.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46038"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rot="5400000">
            <a:off x="4548981" y="-4595019"/>
            <a:ext cx="46038" cy="9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9097963" y="0"/>
            <a:ext cx="46037"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rot="5400000">
            <a:off x="4548981" y="2262982"/>
            <a:ext cx="46037" cy="914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04" name="TextBox 10"/>
          <p:cNvSpPr txBox="1">
            <a:spLocks noChangeArrowheads="1"/>
          </p:cNvSpPr>
          <p:nvPr/>
        </p:nvSpPr>
        <p:spPr bwMode="auto">
          <a:xfrm>
            <a:off x="451563" y="6248400"/>
            <a:ext cx="83758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1200" cap="small" dirty="0" smtClean="0">
                <a:latin typeface="Garamond" pitchFamily="18" charset="0"/>
              </a:rPr>
              <a:t>Boston  |  Great Lakes Region  |  </a:t>
            </a:r>
            <a:r>
              <a:rPr lang="en-US" sz="1200" cap="small" dirty="0" smtClean="0">
                <a:latin typeface="Garamond" pitchFamily="18" charset="0"/>
              </a:rPr>
              <a:t>Philadelphia  Metro</a:t>
            </a:r>
            <a:r>
              <a:rPr lang="en-US" sz="1200" cap="small" dirty="0" smtClean="0">
                <a:latin typeface="Garamond" pitchFamily="18" charset="0"/>
              </a:rPr>
              <a:t> </a:t>
            </a:r>
            <a:r>
              <a:rPr lang="en-US" sz="1200" cap="small" dirty="0" smtClean="0">
                <a:latin typeface="Garamond" pitchFamily="18" charset="0"/>
              </a:rPr>
              <a:t>|  Nashville  |  New York Metro  |  Tampa  |  Washington, D.C.</a:t>
            </a:r>
          </a:p>
          <a:p>
            <a:pPr algn="ctr">
              <a:defRPr/>
            </a:pPr>
            <a:r>
              <a:rPr lang="en-US" sz="1200" dirty="0" smtClean="0">
                <a:latin typeface="Garamond" pitchFamily="18" charset="0"/>
              </a:rPr>
              <a:t>(856) HIT-401K  |  www.PrudentChampion.com</a:t>
            </a:r>
            <a:endParaRPr lang="en-US" sz="1200" dirty="0">
              <a:latin typeface="Garamond" pitchFamily="18" charset="0"/>
            </a:endParaRPr>
          </a:p>
        </p:txBody>
      </p:sp>
      <p:sp>
        <p:nvSpPr>
          <p:cNvPr id="3" name="TextBox 2"/>
          <p:cNvSpPr txBox="1"/>
          <p:nvPr/>
        </p:nvSpPr>
        <p:spPr>
          <a:xfrm>
            <a:off x="631144" y="1365337"/>
            <a:ext cx="7711791" cy="2231380"/>
          </a:xfrm>
          <a:prstGeom prst="rect">
            <a:avLst/>
          </a:prstGeom>
          <a:noFill/>
        </p:spPr>
        <p:txBody>
          <a:bodyPr wrap="none" rtlCol="0">
            <a:spAutoFit/>
          </a:bodyPr>
          <a:lstStyle/>
          <a:p>
            <a:r>
              <a:rPr lang="en-US" sz="3200" b="1" dirty="0" smtClean="0">
                <a:solidFill>
                  <a:schemeClr val="bg1"/>
                </a:solidFill>
                <a:latin typeface="Garamond" pitchFamily="18" charset="0"/>
              </a:rPr>
              <a:t>Retirement Plans, The Wizard of Oz </a:t>
            </a:r>
          </a:p>
          <a:p>
            <a:r>
              <a:rPr lang="en-US" sz="3200" b="1" dirty="0">
                <a:solidFill>
                  <a:schemeClr val="bg1"/>
                </a:solidFill>
                <a:latin typeface="Garamond" pitchFamily="18" charset="0"/>
              </a:rPr>
              <a:t>	</a:t>
            </a:r>
            <a:r>
              <a:rPr lang="en-US" sz="3200" b="1" dirty="0" smtClean="0">
                <a:solidFill>
                  <a:schemeClr val="bg1"/>
                </a:solidFill>
                <a:latin typeface="Garamond" pitchFamily="18" charset="0"/>
              </a:rPr>
              <a:t>&amp; the </a:t>
            </a:r>
            <a:r>
              <a:rPr lang="en-US" sz="3200" b="1" dirty="0">
                <a:solidFill>
                  <a:schemeClr val="bg1"/>
                </a:solidFill>
                <a:latin typeface="Garamond" pitchFamily="18" charset="0"/>
              </a:rPr>
              <a:t>SHRM Code of Ethics:  </a:t>
            </a:r>
            <a:endParaRPr lang="en-US" sz="3200" b="1" dirty="0" smtClean="0">
              <a:solidFill>
                <a:schemeClr val="bg1"/>
              </a:solidFill>
              <a:latin typeface="Garamond" pitchFamily="18" charset="0"/>
            </a:endParaRPr>
          </a:p>
          <a:p>
            <a:endParaRPr lang="en-US" sz="1100" dirty="0" smtClean="0">
              <a:solidFill>
                <a:schemeClr val="bg1"/>
              </a:solidFill>
              <a:latin typeface="Garamond" pitchFamily="18" charset="0"/>
            </a:endParaRPr>
          </a:p>
          <a:p>
            <a:r>
              <a:rPr lang="en-US" sz="3200" dirty="0" smtClean="0">
                <a:solidFill>
                  <a:schemeClr val="bg1"/>
                </a:solidFill>
                <a:latin typeface="Garamond" pitchFamily="18" charset="0"/>
              </a:rPr>
              <a:t> 	</a:t>
            </a:r>
            <a:r>
              <a:rPr lang="en-US" sz="3200" b="1" dirty="0" smtClean="0">
                <a:solidFill>
                  <a:schemeClr val="bg1"/>
                </a:solidFill>
                <a:latin typeface="Garamond" pitchFamily="18" charset="0"/>
              </a:rPr>
              <a:t>Understanding the Ethical Imperative</a:t>
            </a:r>
          </a:p>
          <a:p>
            <a:r>
              <a:rPr lang="en-US" sz="3200" b="1" dirty="0" smtClean="0">
                <a:solidFill>
                  <a:schemeClr val="bg1"/>
                </a:solidFill>
                <a:latin typeface="Garamond" pitchFamily="18" charset="0"/>
              </a:rPr>
              <a:t> 		of Fiduciary Responsibility</a:t>
            </a:r>
            <a:endParaRPr lang="en-US" sz="3200" b="1" dirty="0">
              <a:latin typeface="Garamond" pitchFamily="18" charset="0"/>
            </a:endParaRPr>
          </a:p>
        </p:txBody>
      </p:sp>
      <p:sp>
        <p:nvSpPr>
          <p:cNvPr id="4" name="TextBox 3"/>
          <p:cNvSpPr txBox="1"/>
          <p:nvPr/>
        </p:nvSpPr>
        <p:spPr>
          <a:xfrm>
            <a:off x="762000" y="4572000"/>
            <a:ext cx="5728876" cy="1077218"/>
          </a:xfrm>
          <a:prstGeom prst="rect">
            <a:avLst/>
          </a:prstGeom>
          <a:noFill/>
        </p:spPr>
        <p:txBody>
          <a:bodyPr wrap="none" rtlCol="0">
            <a:spAutoFit/>
          </a:bodyPr>
          <a:lstStyle/>
          <a:p>
            <a:r>
              <a:rPr lang="en-US" sz="3200" b="1" dirty="0" smtClean="0">
                <a:latin typeface="Garamond" pitchFamily="18" charset="0"/>
              </a:rPr>
              <a:t>Mark D. Mensack, AIFA</a:t>
            </a:r>
            <a:r>
              <a:rPr lang="en-US" sz="2400" b="1" baseline="30000" dirty="0" smtClean="0">
                <a:latin typeface="Garamond" pitchFamily="18" charset="0"/>
              </a:rPr>
              <a:t>®</a:t>
            </a:r>
            <a:r>
              <a:rPr lang="en-US" sz="3200" b="1" dirty="0" smtClean="0">
                <a:latin typeface="Garamond" pitchFamily="18" charset="0"/>
              </a:rPr>
              <a:t>, GFS</a:t>
            </a:r>
            <a:r>
              <a:rPr lang="en-US" sz="2400" b="1" baseline="30000" dirty="0" smtClean="0">
                <a:latin typeface="Garamond" pitchFamily="18" charset="0"/>
              </a:rPr>
              <a:t>®</a:t>
            </a:r>
          </a:p>
          <a:p>
            <a:r>
              <a:rPr lang="en-US" sz="3200" b="1" dirty="0" smtClean="0">
                <a:latin typeface="Garamond" pitchFamily="18" charset="0"/>
              </a:rPr>
              <a:t>May 2013</a:t>
            </a:r>
            <a:endParaRPr lang="en-US" sz="3200" b="1" dirty="0">
              <a:latin typeface="Garamond"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15400" cy="1143000"/>
          </a:xfrm>
        </p:spPr>
        <p:txBody>
          <a:bodyPr/>
          <a:lstStyle/>
          <a:p>
            <a:pPr>
              <a:spcBef>
                <a:spcPts val="1200"/>
              </a:spcBef>
            </a:pPr>
            <a:r>
              <a:rPr lang="en-US" sz="3600" dirty="0">
                <a:latin typeface="Garamond" pitchFamily="18" charset="0"/>
              </a:rPr>
              <a:t>The Wizard of Oz &amp; Retirement </a:t>
            </a:r>
            <a:r>
              <a:rPr lang="en-US" sz="3600" dirty="0" smtClean="0">
                <a:latin typeface="Garamond" pitchFamily="18" charset="0"/>
              </a:rPr>
              <a:t>Plans</a:t>
            </a:r>
            <a:endParaRPr lang="en-US" dirty="0">
              <a:solidFill>
                <a:schemeClr val="tx1"/>
              </a:solidFill>
            </a:endParaRPr>
          </a:p>
        </p:txBody>
      </p:sp>
      <p:sp>
        <p:nvSpPr>
          <p:cNvPr id="3" name="Content Placeholder 2"/>
          <p:cNvSpPr>
            <a:spLocks noGrp="1"/>
          </p:cNvSpPr>
          <p:nvPr>
            <p:ph idx="1"/>
          </p:nvPr>
        </p:nvSpPr>
        <p:spPr>
          <a:xfrm>
            <a:off x="304800" y="1509988"/>
            <a:ext cx="8534400" cy="4114800"/>
          </a:xfrm>
        </p:spPr>
        <p:txBody>
          <a:bodyPr/>
          <a:lstStyle/>
          <a:p>
            <a:pPr marL="0" indent="0" algn="ctr">
              <a:buNone/>
            </a:pPr>
            <a:r>
              <a:rPr lang="en-US" sz="2600" b="1" dirty="0">
                <a:latin typeface="Garamond" pitchFamily="18" charset="0"/>
              </a:rPr>
              <a:t>“Pay no attention to that man behind the curtain.” </a:t>
            </a:r>
          </a:p>
          <a:p>
            <a:pPr marL="0" indent="0">
              <a:buNone/>
            </a:pPr>
            <a:endParaRPr lang="en-US" sz="2600" b="1" dirty="0" smtClean="0">
              <a:solidFill>
                <a:schemeClr val="tx1"/>
              </a:solidFill>
              <a:latin typeface="Garamond" pitchFamily="18" charset="0"/>
            </a:endParaRPr>
          </a:p>
          <a:p>
            <a:pPr marL="0" indent="0">
              <a:buNone/>
            </a:pPr>
            <a:r>
              <a:rPr lang="en-US" sz="2600" b="1" dirty="0" smtClean="0">
                <a:solidFill>
                  <a:schemeClr val="tx1"/>
                </a:solidFill>
                <a:latin typeface="Garamond" pitchFamily="18" charset="0"/>
              </a:rPr>
              <a:t>Professor Marvel’s Magical Elixir aka Snake </a:t>
            </a:r>
            <a:r>
              <a:rPr lang="en-US" sz="2600" b="1" dirty="0">
                <a:solidFill>
                  <a:schemeClr val="tx1"/>
                </a:solidFill>
                <a:latin typeface="Garamond" pitchFamily="18" charset="0"/>
              </a:rPr>
              <a:t>Oil </a:t>
            </a:r>
            <a:r>
              <a:rPr lang="en-US" sz="2600" dirty="0">
                <a:solidFill>
                  <a:schemeClr val="tx1"/>
                </a:solidFill>
                <a:latin typeface="Garamond" pitchFamily="18" charset="0"/>
              </a:rPr>
              <a:t>comes from the 19th-century American practice of selling cure-all elixirs in traveling medicine shows. Snake oil </a:t>
            </a:r>
            <a:r>
              <a:rPr lang="en-US" sz="2600" b="1" i="1" dirty="0">
                <a:solidFill>
                  <a:srgbClr val="C00000"/>
                </a:solidFill>
                <a:latin typeface="Garamond" pitchFamily="18" charset="0"/>
              </a:rPr>
              <a:t>salesmen would falsely claim that the potions would cure any ailments</a:t>
            </a:r>
            <a:r>
              <a:rPr lang="en-US" sz="2600" b="1" i="1" dirty="0">
                <a:solidFill>
                  <a:schemeClr val="tx1"/>
                </a:solidFill>
                <a:latin typeface="Garamond" pitchFamily="18" charset="0"/>
              </a:rPr>
              <a:t>. </a:t>
            </a:r>
            <a:r>
              <a:rPr lang="en-US" sz="2600" dirty="0">
                <a:solidFill>
                  <a:schemeClr val="tx1"/>
                </a:solidFill>
                <a:latin typeface="Garamond" pitchFamily="18" charset="0"/>
              </a:rPr>
              <a:t>N</a:t>
            </a:r>
            <a:r>
              <a:rPr lang="en-US" sz="2600" dirty="0" smtClean="0">
                <a:solidFill>
                  <a:schemeClr val="tx1"/>
                </a:solidFill>
                <a:latin typeface="Garamond" pitchFamily="18" charset="0"/>
              </a:rPr>
              <a:t>ow-a-days </a:t>
            </a:r>
            <a:r>
              <a:rPr lang="en-US" sz="2600" dirty="0">
                <a:solidFill>
                  <a:schemeClr val="tx1"/>
                </a:solidFill>
                <a:latin typeface="Garamond" pitchFamily="18" charset="0"/>
              </a:rPr>
              <a:t>it refers to fake products.                      </a:t>
            </a:r>
            <a:r>
              <a:rPr lang="en-US" dirty="0" smtClean="0">
                <a:solidFill>
                  <a:schemeClr val="tx1"/>
                </a:solidFill>
                <a:latin typeface="Garamond" pitchFamily="18" charset="0"/>
              </a:rPr>
              <a:t>  </a:t>
            </a:r>
            <a:r>
              <a:rPr lang="en-US" sz="2000" b="1" i="1" dirty="0" smtClean="0">
                <a:solidFill>
                  <a:schemeClr val="tx1"/>
                </a:solidFill>
                <a:latin typeface="Garamond" pitchFamily="18" charset="0"/>
              </a:rPr>
              <a:t>Urban </a:t>
            </a:r>
            <a:r>
              <a:rPr lang="en-US" sz="2000" b="1" i="1" dirty="0">
                <a:solidFill>
                  <a:schemeClr val="tx1"/>
                </a:solidFill>
                <a:latin typeface="Garamond" pitchFamily="18" charset="0"/>
              </a:rPr>
              <a:t>Dictionary</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2</a:t>
            </a:fld>
            <a:endParaRPr lang="en-US" dirty="0"/>
          </a:p>
        </p:txBody>
      </p:sp>
    </p:spTree>
    <p:extLst>
      <p:ext uri="{BB962C8B-B14F-4D97-AF65-F5344CB8AC3E}">
        <p14:creationId xmlns:p14="http://schemas.microsoft.com/office/powerpoint/2010/main" val="1739164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Garamond" pitchFamily="18" charset="0"/>
              </a:rPr>
              <a:t>AGENDA</a:t>
            </a:r>
            <a:endParaRPr lang="en-US" sz="4000" dirty="0">
              <a:latin typeface="Garamond" pitchFamily="18" charset="0"/>
            </a:endParaRPr>
          </a:p>
        </p:txBody>
      </p:sp>
      <p:sp>
        <p:nvSpPr>
          <p:cNvPr id="3" name="Content Placeholder 2"/>
          <p:cNvSpPr>
            <a:spLocks noGrp="1"/>
          </p:cNvSpPr>
          <p:nvPr>
            <p:ph idx="1"/>
          </p:nvPr>
        </p:nvSpPr>
        <p:spPr/>
        <p:txBody>
          <a:bodyPr/>
          <a:lstStyle/>
          <a:p>
            <a:r>
              <a:rPr lang="en-US" dirty="0">
                <a:solidFill>
                  <a:schemeClr val="tx1"/>
                </a:solidFill>
                <a:latin typeface="Garamond" pitchFamily="18" charset="0"/>
              </a:rPr>
              <a:t>Moral Hazard </a:t>
            </a:r>
            <a:endParaRPr lang="en-US" dirty="0" smtClean="0">
              <a:solidFill>
                <a:schemeClr val="tx1"/>
              </a:solidFill>
              <a:latin typeface="Garamond" pitchFamily="18" charset="0"/>
            </a:endParaRPr>
          </a:p>
          <a:p>
            <a:r>
              <a:rPr lang="en-US" dirty="0" smtClean="0">
                <a:solidFill>
                  <a:schemeClr val="tx1"/>
                </a:solidFill>
                <a:latin typeface="Garamond" pitchFamily="18" charset="0"/>
              </a:rPr>
              <a:t>Ethics on Wall Street?</a:t>
            </a:r>
          </a:p>
          <a:p>
            <a:r>
              <a:rPr lang="en-US" dirty="0" smtClean="0">
                <a:solidFill>
                  <a:schemeClr val="tx1"/>
                </a:solidFill>
                <a:latin typeface="Garamond" pitchFamily="18" charset="0"/>
              </a:rPr>
              <a:t>Ethical vs. Legal Obligations</a:t>
            </a:r>
          </a:p>
          <a:p>
            <a:r>
              <a:rPr lang="en-US" dirty="0" smtClean="0">
                <a:solidFill>
                  <a:schemeClr val="tx1"/>
                </a:solidFill>
                <a:latin typeface="Garamond" pitchFamily="18" charset="0"/>
              </a:rPr>
              <a:t>Negative &amp; Affirmative Ethical Obligations</a:t>
            </a:r>
          </a:p>
          <a:p>
            <a:pPr lvl="1">
              <a:buFont typeface="Arial" pitchFamily="34" charset="0"/>
              <a:buChar char="•"/>
            </a:pPr>
            <a:r>
              <a:rPr lang="en-US" dirty="0">
                <a:solidFill>
                  <a:schemeClr val="tx1"/>
                </a:solidFill>
                <a:latin typeface="Garamond" pitchFamily="18" charset="0"/>
              </a:rPr>
              <a:t> SHRM Code of </a:t>
            </a:r>
            <a:r>
              <a:rPr lang="en-US" dirty="0" smtClean="0">
                <a:solidFill>
                  <a:schemeClr val="tx1"/>
                </a:solidFill>
                <a:latin typeface="Garamond" pitchFamily="18" charset="0"/>
              </a:rPr>
              <a:t>Ethics</a:t>
            </a:r>
          </a:p>
          <a:p>
            <a:r>
              <a:rPr lang="en-US" dirty="0">
                <a:solidFill>
                  <a:schemeClr val="tx1"/>
                </a:solidFill>
                <a:latin typeface="Garamond" pitchFamily="18" charset="0"/>
              </a:rPr>
              <a:t>V</a:t>
            </a:r>
            <a:r>
              <a:rPr lang="en-US" dirty="0" smtClean="0">
                <a:solidFill>
                  <a:schemeClr val="tx1"/>
                </a:solidFill>
                <a:latin typeface="Garamond" pitchFamily="18" charset="0"/>
              </a:rPr>
              <a:t>oluntary UNinformed </a:t>
            </a:r>
            <a:r>
              <a:rPr lang="en-US" dirty="0">
                <a:solidFill>
                  <a:schemeClr val="tx1"/>
                </a:solidFill>
                <a:latin typeface="Garamond" pitchFamily="18" charset="0"/>
              </a:rPr>
              <a:t>Consent</a:t>
            </a:r>
          </a:p>
          <a:p>
            <a:r>
              <a:rPr lang="en-US" dirty="0" smtClean="0">
                <a:solidFill>
                  <a:schemeClr val="tx1"/>
                </a:solidFill>
                <a:latin typeface="Garamond" pitchFamily="18" charset="0"/>
              </a:rPr>
              <a:t>Suitability vs. Fiduciary Standards</a:t>
            </a:r>
          </a:p>
          <a:p>
            <a:r>
              <a:rPr lang="en-US" dirty="0">
                <a:solidFill>
                  <a:schemeClr val="tx1"/>
                </a:solidFill>
                <a:latin typeface="Garamond" pitchFamily="18" charset="0"/>
              </a:rPr>
              <a:t>The Moral Hazard of Suitability </a:t>
            </a:r>
          </a:p>
          <a:p>
            <a:r>
              <a:rPr lang="en-US" dirty="0" smtClean="0">
                <a:solidFill>
                  <a:schemeClr val="tx1"/>
                </a:solidFill>
                <a:latin typeface="Garamond" pitchFamily="18" charset="0"/>
              </a:rPr>
              <a:t>Suitability Standard in Action</a:t>
            </a:r>
          </a:p>
          <a:p>
            <a:endParaRPr lang="en-US" dirty="0" smtClean="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3</a:t>
            </a:fld>
            <a:endParaRPr lang="en-US" dirty="0"/>
          </a:p>
        </p:txBody>
      </p:sp>
    </p:spTree>
    <p:extLst>
      <p:ext uri="{BB962C8B-B14F-4D97-AF65-F5344CB8AC3E}">
        <p14:creationId xmlns:p14="http://schemas.microsoft.com/office/powerpoint/2010/main" val="2959531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Garamond" pitchFamily="18" charset="0"/>
              </a:rPr>
              <a:t>Moral Hazard</a:t>
            </a:r>
            <a:endParaRPr lang="en-US" sz="4000" dirty="0">
              <a:latin typeface="Garamond" pitchFamily="18" charset="0"/>
            </a:endParaRPr>
          </a:p>
        </p:txBody>
      </p:sp>
      <p:sp>
        <p:nvSpPr>
          <p:cNvPr id="3" name="Content Placeholder 2"/>
          <p:cNvSpPr>
            <a:spLocks noGrp="1"/>
          </p:cNvSpPr>
          <p:nvPr>
            <p:ph idx="1"/>
          </p:nvPr>
        </p:nvSpPr>
        <p:spPr>
          <a:xfrm>
            <a:off x="228600" y="1447800"/>
            <a:ext cx="8686800" cy="4267200"/>
          </a:xfrm>
        </p:spPr>
        <p:txBody>
          <a:bodyPr/>
          <a:lstStyle/>
          <a:p>
            <a:pPr marL="0" indent="0">
              <a:buNone/>
            </a:pPr>
            <a:r>
              <a:rPr lang="en-US" dirty="0">
                <a:solidFill>
                  <a:schemeClr val="tx1"/>
                </a:solidFill>
                <a:latin typeface="Garamond" pitchFamily="18" charset="0"/>
              </a:rPr>
              <a:t>“Moral hazard may exist anytime there is </a:t>
            </a:r>
            <a:r>
              <a:rPr lang="en-US" b="1" i="1" dirty="0">
                <a:solidFill>
                  <a:srgbClr val="C00000"/>
                </a:solidFill>
                <a:latin typeface="Garamond" pitchFamily="18" charset="0"/>
              </a:rPr>
              <a:t>difficulty or cost</a:t>
            </a:r>
            <a:r>
              <a:rPr lang="en-US" b="1" dirty="0">
                <a:solidFill>
                  <a:srgbClr val="C00000"/>
                </a:solidFill>
                <a:latin typeface="Garamond" pitchFamily="18" charset="0"/>
              </a:rPr>
              <a:t> </a:t>
            </a:r>
            <a:r>
              <a:rPr lang="en-US" dirty="0">
                <a:solidFill>
                  <a:schemeClr val="tx1"/>
                </a:solidFill>
                <a:latin typeface="Garamond" pitchFamily="18" charset="0"/>
              </a:rPr>
              <a:t>associated with monitoring and enforcing the behavior of a party with interests that are in conflict with our own.” </a:t>
            </a:r>
          </a:p>
          <a:p>
            <a:pPr marL="0" indent="0">
              <a:buNone/>
            </a:pPr>
            <a:r>
              <a:rPr lang="en-US" sz="2000" b="1" dirty="0" smtClean="0">
                <a:latin typeface="Garamond" pitchFamily="18" charset="0"/>
              </a:rPr>
              <a:t>	         </a:t>
            </a:r>
            <a:r>
              <a:rPr lang="en-US" sz="1800" b="1" i="1" dirty="0" smtClean="0">
                <a:solidFill>
                  <a:schemeClr val="tx1"/>
                </a:solidFill>
                <a:latin typeface="Garamond" pitchFamily="18" charset="0"/>
              </a:rPr>
              <a:t>Richard </a:t>
            </a:r>
            <a:r>
              <a:rPr lang="en-US" sz="1800" b="1" i="1" dirty="0">
                <a:solidFill>
                  <a:schemeClr val="tx1"/>
                </a:solidFill>
                <a:latin typeface="Garamond" pitchFamily="18" charset="0"/>
              </a:rPr>
              <a:t>Lindsey, former Director, SEC Division of Market Regulation </a:t>
            </a:r>
          </a:p>
          <a:p>
            <a:pPr marL="0" indent="0">
              <a:buNone/>
            </a:pPr>
            <a:endParaRPr lang="en-US" sz="1800" b="1" i="1" dirty="0">
              <a:solidFill>
                <a:schemeClr val="tx1"/>
              </a:solidFill>
              <a:latin typeface="Garamond" pitchFamily="18" charset="0"/>
            </a:endParaRPr>
          </a:p>
          <a:p>
            <a:pPr marL="0" indent="0">
              <a:buNone/>
            </a:pPr>
            <a:r>
              <a:rPr lang="en-US" dirty="0">
                <a:solidFill>
                  <a:schemeClr val="tx1"/>
                </a:solidFill>
                <a:latin typeface="Garamond" pitchFamily="18" charset="0"/>
              </a:rPr>
              <a:t>Moral </a:t>
            </a:r>
            <a:r>
              <a:rPr lang="en-US" dirty="0" smtClean="0">
                <a:solidFill>
                  <a:schemeClr val="tx1"/>
                </a:solidFill>
                <a:latin typeface="Garamond" pitchFamily="18" charset="0"/>
              </a:rPr>
              <a:t>hazard is </a:t>
            </a:r>
            <a:r>
              <a:rPr lang="en-US" dirty="0">
                <a:solidFill>
                  <a:schemeClr val="tx1"/>
                </a:solidFill>
                <a:latin typeface="Garamond" pitchFamily="18" charset="0"/>
              </a:rPr>
              <a:t>"any situation in which </a:t>
            </a:r>
            <a:r>
              <a:rPr lang="en-US" b="1" i="1" dirty="0">
                <a:solidFill>
                  <a:srgbClr val="C00000"/>
                </a:solidFill>
                <a:latin typeface="Garamond" pitchFamily="18" charset="0"/>
              </a:rPr>
              <a:t>one person makes the decision</a:t>
            </a:r>
            <a:r>
              <a:rPr lang="en-US" dirty="0">
                <a:solidFill>
                  <a:schemeClr val="tx1"/>
                </a:solidFill>
                <a:latin typeface="Garamond" pitchFamily="18" charset="0"/>
              </a:rPr>
              <a:t> about how much risk to take, while someone else bears the cost if things go badly.“ 			    </a:t>
            </a:r>
            <a:r>
              <a:rPr lang="en-US" dirty="0" smtClean="0">
                <a:solidFill>
                  <a:schemeClr val="tx1"/>
                </a:solidFill>
                <a:latin typeface="Garamond" pitchFamily="18" charset="0"/>
              </a:rPr>
              <a:t>							   </a:t>
            </a:r>
            <a:r>
              <a:rPr lang="en-US" sz="1800" b="1" i="1" dirty="0" smtClean="0">
                <a:solidFill>
                  <a:schemeClr val="tx1"/>
                </a:solidFill>
                <a:latin typeface="Garamond" pitchFamily="18" charset="0"/>
              </a:rPr>
              <a:t>Economist </a:t>
            </a:r>
            <a:r>
              <a:rPr lang="en-US" sz="1800" b="1" i="1" dirty="0">
                <a:solidFill>
                  <a:schemeClr val="tx1"/>
                </a:solidFill>
                <a:latin typeface="Garamond" pitchFamily="18" charset="0"/>
              </a:rPr>
              <a:t>Paul Krugman </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4</a:t>
            </a:fld>
            <a:endParaRPr lang="en-US" dirty="0"/>
          </a:p>
        </p:txBody>
      </p:sp>
    </p:spTree>
    <p:extLst>
      <p:ext uri="{BB962C8B-B14F-4D97-AF65-F5344CB8AC3E}">
        <p14:creationId xmlns:p14="http://schemas.microsoft.com/office/powerpoint/2010/main" val="2503579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latin typeface="Garamond" pitchFamily="18" charset="0"/>
              </a:rPr>
              <a:t>Moral Hazard</a:t>
            </a:r>
            <a:endParaRPr lang="en-US" sz="4000" dirty="0">
              <a:solidFill>
                <a:schemeClr val="tx1"/>
              </a:solidFill>
              <a:latin typeface="Garamond" pitchFamily="18" charset="0"/>
            </a:endParaRPr>
          </a:p>
        </p:txBody>
      </p:sp>
      <p:sp>
        <p:nvSpPr>
          <p:cNvPr id="3" name="Content Placeholder 2"/>
          <p:cNvSpPr>
            <a:spLocks noGrp="1"/>
          </p:cNvSpPr>
          <p:nvPr>
            <p:ph idx="1"/>
          </p:nvPr>
        </p:nvSpPr>
        <p:spPr>
          <a:xfrm>
            <a:off x="304800" y="1143000"/>
            <a:ext cx="8534400" cy="4525963"/>
          </a:xfrm>
        </p:spPr>
        <p:txBody>
          <a:bodyPr/>
          <a:lstStyle/>
          <a:p>
            <a:pPr marL="0" indent="0">
              <a:buNone/>
            </a:pPr>
            <a:r>
              <a:rPr lang="en-US" sz="2400" b="1" dirty="0" smtClean="0">
                <a:solidFill>
                  <a:srgbClr val="C00000"/>
                </a:solidFill>
                <a:latin typeface="Garamond" pitchFamily="18" charset="0"/>
              </a:rPr>
              <a:t>Information Asymmetry </a:t>
            </a:r>
            <a:r>
              <a:rPr lang="en-US" sz="2400" dirty="0" smtClean="0">
                <a:solidFill>
                  <a:schemeClr val="tx1"/>
                </a:solidFill>
                <a:latin typeface="Garamond" pitchFamily="18" charset="0"/>
              </a:rPr>
              <a:t>occurs when </a:t>
            </a:r>
            <a:r>
              <a:rPr lang="en-US" sz="2400" dirty="0">
                <a:solidFill>
                  <a:schemeClr val="tx1"/>
                </a:solidFill>
                <a:latin typeface="Garamond" pitchFamily="18" charset="0"/>
              </a:rPr>
              <a:t>one party to a </a:t>
            </a:r>
            <a:r>
              <a:rPr lang="en-US" sz="2400" dirty="0" smtClean="0">
                <a:solidFill>
                  <a:schemeClr val="tx1"/>
                </a:solidFill>
                <a:latin typeface="Garamond" pitchFamily="18" charset="0"/>
              </a:rPr>
              <a:t>transaction has </a:t>
            </a:r>
            <a:r>
              <a:rPr lang="en-US" sz="2400" dirty="0">
                <a:solidFill>
                  <a:schemeClr val="tx1"/>
                </a:solidFill>
                <a:latin typeface="Garamond" pitchFamily="18" charset="0"/>
              </a:rPr>
              <a:t>less information upon which to base a decision than the other </a:t>
            </a:r>
            <a:r>
              <a:rPr lang="en-US" sz="2400" dirty="0" smtClean="0">
                <a:solidFill>
                  <a:schemeClr val="tx1"/>
                </a:solidFill>
                <a:latin typeface="Garamond" pitchFamily="18" charset="0"/>
              </a:rPr>
              <a:t>party. </a:t>
            </a:r>
          </a:p>
          <a:p>
            <a:pPr marL="0" indent="0">
              <a:buNone/>
            </a:pPr>
            <a:endParaRPr lang="en-US" sz="1100" dirty="0" smtClean="0">
              <a:solidFill>
                <a:schemeClr val="tx1"/>
              </a:solidFill>
              <a:latin typeface="Garamond" pitchFamily="18" charset="0"/>
            </a:endParaRPr>
          </a:p>
          <a:p>
            <a:pPr marL="0" indent="0">
              <a:buNone/>
            </a:pPr>
            <a:r>
              <a:rPr lang="en-US" sz="2400" b="1" dirty="0" smtClean="0">
                <a:solidFill>
                  <a:srgbClr val="C00000"/>
                </a:solidFill>
                <a:latin typeface="Garamond" pitchFamily="18" charset="0"/>
              </a:rPr>
              <a:t>Risk </a:t>
            </a:r>
            <a:r>
              <a:rPr lang="en-US" sz="2400" b="1" dirty="0">
                <a:solidFill>
                  <a:srgbClr val="C00000"/>
                </a:solidFill>
                <a:latin typeface="Garamond" pitchFamily="18" charset="0"/>
              </a:rPr>
              <a:t>A</a:t>
            </a:r>
            <a:r>
              <a:rPr lang="en-US" sz="2400" b="1" dirty="0" smtClean="0">
                <a:solidFill>
                  <a:srgbClr val="C00000"/>
                </a:solidFill>
                <a:latin typeface="Garamond" pitchFamily="18" charset="0"/>
              </a:rPr>
              <a:t>symmetry </a:t>
            </a:r>
            <a:r>
              <a:rPr lang="en-US" sz="2400" dirty="0" smtClean="0">
                <a:solidFill>
                  <a:schemeClr val="tx1"/>
                </a:solidFill>
                <a:latin typeface="Garamond" pitchFamily="18" charset="0"/>
              </a:rPr>
              <a:t>occurs when </a:t>
            </a:r>
            <a:r>
              <a:rPr lang="en-US" sz="2400" dirty="0">
                <a:solidFill>
                  <a:schemeClr val="tx1"/>
                </a:solidFill>
                <a:latin typeface="Garamond" pitchFamily="18" charset="0"/>
              </a:rPr>
              <a:t>the risk faced by the parties involved is significantly lop-sided</a:t>
            </a:r>
            <a:r>
              <a:rPr lang="en-US" sz="2400" dirty="0" smtClean="0">
                <a:solidFill>
                  <a:schemeClr val="tx1"/>
                </a:solidFill>
                <a:latin typeface="Garamond" pitchFamily="18" charset="0"/>
              </a:rPr>
              <a:t>.</a:t>
            </a:r>
            <a:r>
              <a:rPr lang="en-US" sz="2400" dirty="0"/>
              <a:t> </a:t>
            </a:r>
            <a:endParaRPr lang="en-US" sz="2400" dirty="0" smtClean="0"/>
          </a:p>
          <a:p>
            <a:pPr marL="0" indent="0">
              <a:buNone/>
            </a:pPr>
            <a:endParaRPr lang="en-US" sz="2400" dirty="0"/>
          </a:p>
          <a:p>
            <a:pPr marL="0" indent="0">
              <a:buNone/>
            </a:pPr>
            <a:r>
              <a:rPr lang="en-US" sz="2400" dirty="0" smtClean="0">
                <a:solidFill>
                  <a:schemeClr val="tx1"/>
                </a:solidFill>
                <a:latin typeface="Garamond" pitchFamily="18" charset="0"/>
              </a:rPr>
              <a:t>In the 401k arena, 401k service providers typically have greater </a:t>
            </a:r>
            <a:r>
              <a:rPr lang="en-US" sz="2400" dirty="0">
                <a:solidFill>
                  <a:schemeClr val="tx1"/>
                </a:solidFill>
                <a:latin typeface="Garamond" pitchFamily="18" charset="0"/>
              </a:rPr>
              <a:t>knowledge regarding the 401k product and a plan sponsor’s fiduciary duties than the plan sponsor. </a:t>
            </a:r>
            <a:endParaRPr lang="en-US" sz="2400" dirty="0" smtClean="0">
              <a:solidFill>
                <a:schemeClr val="tx1"/>
              </a:solidFill>
              <a:latin typeface="Garamond" pitchFamily="18" charset="0"/>
            </a:endParaRPr>
          </a:p>
          <a:p>
            <a:pPr marL="0" indent="0">
              <a:buNone/>
            </a:pPr>
            <a:endParaRPr lang="en-US" sz="1100" dirty="0">
              <a:solidFill>
                <a:schemeClr val="tx1"/>
              </a:solidFill>
              <a:latin typeface="Garamond" pitchFamily="18" charset="0"/>
            </a:endParaRPr>
          </a:p>
          <a:p>
            <a:pPr marL="0" indent="0">
              <a:buNone/>
            </a:pPr>
            <a:r>
              <a:rPr lang="en-US" sz="2400" dirty="0" smtClean="0">
                <a:solidFill>
                  <a:schemeClr val="tx1"/>
                </a:solidFill>
                <a:latin typeface="Garamond" pitchFamily="18" charset="0"/>
              </a:rPr>
              <a:t>A 401k </a:t>
            </a:r>
            <a:r>
              <a:rPr lang="en-US" sz="2400" dirty="0">
                <a:solidFill>
                  <a:schemeClr val="tx1"/>
                </a:solidFill>
                <a:latin typeface="Garamond" pitchFamily="18" charset="0"/>
              </a:rPr>
              <a:t>service </a:t>
            </a:r>
            <a:r>
              <a:rPr lang="en-US" sz="2400" dirty="0" smtClean="0">
                <a:solidFill>
                  <a:schemeClr val="tx1"/>
                </a:solidFill>
                <a:latin typeface="Garamond" pitchFamily="18" charset="0"/>
              </a:rPr>
              <a:t>provider faces minimal, if any, risk in selling an imprudent 401k product, while a plan sponsor faces great risk for choosing an imprudent 401k product.</a:t>
            </a:r>
            <a:endParaRPr lang="en-US" sz="2400" dirty="0">
              <a:solidFill>
                <a:schemeClr val="tx1"/>
              </a:solidFill>
              <a:latin typeface="Garamond" pitchFamily="18" charset="0"/>
            </a:endParaRPr>
          </a:p>
          <a:p>
            <a:pPr marL="0" indent="0">
              <a:buNone/>
            </a:pPr>
            <a:endParaRPr lang="en-US" sz="2400" dirty="0" smtClean="0">
              <a:solidFill>
                <a:schemeClr val="tx1"/>
              </a:solidFill>
              <a:latin typeface="Garamond" pitchFamily="18" charset="0"/>
            </a:endParaRPr>
          </a:p>
          <a:p>
            <a:pPr marL="0" indent="0">
              <a:buNone/>
            </a:pPr>
            <a:endParaRPr lang="en-US" sz="2400" dirty="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5</a:t>
            </a:fld>
            <a:endParaRPr lang="en-US" dirty="0"/>
          </a:p>
        </p:txBody>
      </p:sp>
    </p:spTree>
    <p:extLst>
      <p:ext uri="{BB962C8B-B14F-4D97-AF65-F5344CB8AC3E}">
        <p14:creationId xmlns:p14="http://schemas.microsoft.com/office/powerpoint/2010/main" val="1899918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z="4000" dirty="0">
                <a:latin typeface="Garamond" pitchFamily="18" charset="0"/>
              </a:rPr>
              <a:t>Ethics on Wall Street?</a:t>
            </a:r>
            <a:endParaRPr lang="en-US" sz="4000" dirty="0" smtClean="0">
              <a:latin typeface="Garamond" pitchFamily="18" charset="0"/>
            </a:endParaRPr>
          </a:p>
        </p:txBody>
      </p:sp>
      <p:sp>
        <p:nvSpPr>
          <p:cNvPr id="4" name="Slide Number Placeholder 3"/>
          <p:cNvSpPr>
            <a:spLocks noGrp="1"/>
          </p:cNvSpPr>
          <p:nvPr>
            <p:ph type="sldNum" sz="quarter" idx="10"/>
          </p:nvPr>
        </p:nvSpPr>
        <p:spPr/>
        <p:txBody>
          <a:bodyPr/>
          <a:lstStyle/>
          <a:p>
            <a:pPr>
              <a:defRPr/>
            </a:pPr>
            <a:fld id="{CFC518D1-C0E3-484E-B492-1672F1855CE4}" type="slidenum">
              <a:rPr lang="en-US" smtClean="0"/>
              <a:pPr>
                <a:defRPr/>
              </a:pPr>
              <a:t>6</a:t>
            </a:fld>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399" y="836726"/>
            <a:ext cx="5410201" cy="565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4000" dirty="0">
                <a:latin typeface="Garamond" pitchFamily="18" charset="0"/>
              </a:rPr>
              <a:t>Ethics on Wall Street?</a:t>
            </a:r>
          </a:p>
        </p:txBody>
      </p:sp>
      <p:sp>
        <p:nvSpPr>
          <p:cNvPr id="6147" name="Content Placeholder 2"/>
          <p:cNvSpPr>
            <a:spLocks noGrp="1"/>
          </p:cNvSpPr>
          <p:nvPr>
            <p:ph idx="1"/>
          </p:nvPr>
        </p:nvSpPr>
        <p:spPr>
          <a:xfrm>
            <a:off x="381000" y="990600"/>
            <a:ext cx="8229600" cy="4724400"/>
          </a:xfrm>
        </p:spPr>
        <p:txBody>
          <a:bodyPr/>
          <a:lstStyle/>
          <a:p>
            <a:pPr marL="0" indent="0" algn="ctr">
              <a:buNone/>
            </a:pPr>
            <a:r>
              <a:rPr lang="en-US" b="1" dirty="0">
                <a:latin typeface="Garamond" pitchFamily="18" charset="0"/>
              </a:rPr>
              <a:t>Goldman Sachs Business </a:t>
            </a:r>
            <a:r>
              <a:rPr lang="en-US" b="1" dirty="0" smtClean="0">
                <a:latin typeface="Garamond" pitchFamily="18" charset="0"/>
              </a:rPr>
              <a:t>Principles</a:t>
            </a:r>
          </a:p>
          <a:p>
            <a:pPr marL="0" indent="0" algn="ctr">
              <a:buNone/>
            </a:pPr>
            <a:endParaRPr lang="en-US" sz="1050" b="1" dirty="0" smtClean="0">
              <a:latin typeface="Garamond" pitchFamily="18" charset="0"/>
            </a:endParaRPr>
          </a:p>
          <a:p>
            <a:r>
              <a:rPr lang="en-US" dirty="0" smtClean="0">
                <a:latin typeface="Garamond" pitchFamily="18" charset="0"/>
              </a:rPr>
              <a:t>"Our </a:t>
            </a:r>
            <a:r>
              <a:rPr lang="en-US" dirty="0">
                <a:latin typeface="Garamond" pitchFamily="18" charset="0"/>
              </a:rPr>
              <a:t>clients' interests always come first. Our experience shows that if we serve our clients well, our own success will follow."</a:t>
            </a:r>
          </a:p>
          <a:p>
            <a:endParaRPr lang="en-US" sz="1200" dirty="0">
              <a:latin typeface="Garamond" pitchFamily="18" charset="0"/>
            </a:endParaRPr>
          </a:p>
          <a:p>
            <a:r>
              <a:rPr lang="en-US" dirty="0" smtClean="0">
                <a:latin typeface="Garamond" pitchFamily="18" charset="0"/>
              </a:rPr>
              <a:t>"</a:t>
            </a:r>
            <a:r>
              <a:rPr lang="en-US" dirty="0">
                <a:latin typeface="Garamond" pitchFamily="18" charset="0"/>
              </a:rPr>
              <a:t>We are dedicated to complying fully with the letter and spirit of the laws, rules and ethical principles that govern us. Our continued success depends upon unswerving adherence to this standard."</a:t>
            </a:r>
          </a:p>
          <a:p>
            <a:endParaRPr lang="en-US" sz="1200" dirty="0">
              <a:latin typeface="Garamond" pitchFamily="18" charset="0"/>
            </a:endParaRPr>
          </a:p>
          <a:p>
            <a:r>
              <a:rPr lang="en-US" dirty="0" smtClean="0">
                <a:latin typeface="Garamond" pitchFamily="18" charset="0"/>
              </a:rPr>
              <a:t>"</a:t>
            </a:r>
            <a:r>
              <a:rPr lang="en-US" dirty="0">
                <a:latin typeface="Garamond" pitchFamily="18" charset="0"/>
              </a:rPr>
              <a:t>Integrity and honesty are at the heart of our business."</a:t>
            </a:r>
          </a:p>
          <a:p>
            <a:endParaRPr lang="en-US" dirty="0"/>
          </a:p>
          <a:p>
            <a:endParaRPr lang="en-US" dirty="0" smtClean="0"/>
          </a:p>
        </p:txBody>
      </p:sp>
      <p:sp>
        <p:nvSpPr>
          <p:cNvPr id="4" name="Slide Number Placeholder 3"/>
          <p:cNvSpPr>
            <a:spLocks noGrp="1"/>
          </p:cNvSpPr>
          <p:nvPr>
            <p:ph type="sldNum" sz="quarter" idx="10"/>
          </p:nvPr>
        </p:nvSpPr>
        <p:spPr/>
        <p:txBody>
          <a:bodyPr/>
          <a:lstStyle/>
          <a:p>
            <a:pPr>
              <a:defRPr/>
            </a:pPr>
            <a:fld id="{FE03609A-A773-4FF6-B2C7-1333C455B75F}" type="slidenum">
              <a:rPr lang="en-US" smtClean="0"/>
              <a:pPr>
                <a:defRPr/>
              </a:pPr>
              <a:t>7</a:t>
            </a:fld>
            <a:endParaRPr lang="en-US" dirty="0"/>
          </a:p>
        </p:txBody>
      </p:sp>
    </p:spTree>
    <p:extLst>
      <p:ext uri="{BB962C8B-B14F-4D97-AF65-F5344CB8AC3E}">
        <p14:creationId xmlns:p14="http://schemas.microsoft.com/office/powerpoint/2010/main" val="4141884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Garamond" pitchFamily="18" charset="0"/>
              </a:rPr>
              <a:t>Ethics on Wall Street?</a:t>
            </a:r>
          </a:p>
        </p:txBody>
      </p:sp>
      <p:sp>
        <p:nvSpPr>
          <p:cNvPr id="3" name="Content Placeholder 2"/>
          <p:cNvSpPr>
            <a:spLocks noGrp="1"/>
          </p:cNvSpPr>
          <p:nvPr>
            <p:ph idx="1"/>
          </p:nvPr>
        </p:nvSpPr>
        <p:spPr>
          <a:xfrm>
            <a:off x="76200" y="1066800"/>
            <a:ext cx="8915400" cy="4525963"/>
          </a:xfrm>
        </p:spPr>
        <p:txBody>
          <a:bodyPr/>
          <a:lstStyle/>
          <a:p>
            <a:pPr marL="0" indent="0">
              <a:buNone/>
            </a:pPr>
            <a:r>
              <a:rPr lang="en-US" dirty="0" smtClean="0">
                <a:latin typeface="Garamond" pitchFamily="18" charset="0"/>
              </a:rPr>
              <a:t> </a:t>
            </a:r>
          </a:p>
          <a:p>
            <a:pPr marL="0" indent="0">
              <a:spcBef>
                <a:spcPts val="1200"/>
              </a:spcBef>
              <a:buNone/>
            </a:pPr>
            <a:r>
              <a:rPr lang="en-US" sz="2600" dirty="0" smtClean="0">
                <a:solidFill>
                  <a:schemeClr val="tx1"/>
                </a:solidFill>
                <a:latin typeface="Garamond" pitchFamily="18" charset="0"/>
              </a:rPr>
              <a:t>Goldman’s attorney’s argument against an investor class action:</a:t>
            </a:r>
          </a:p>
          <a:p>
            <a:pPr marL="400050" lvl="1" indent="0">
              <a:spcBef>
                <a:spcPts val="1200"/>
              </a:spcBef>
              <a:buNone/>
            </a:pPr>
            <a:r>
              <a:rPr lang="en-US" sz="2600" dirty="0" smtClean="0">
                <a:solidFill>
                  <a:schemeClr val="tx1"/>
                </a:solidFill>
                <a:latin typeface="Garamond" pitchFamily="18" charset="0"/>
              </a:rPr>
              <a:t>"Further, the vast majority of the supposed "misstatements" alleged in the Complaint -- e.g., regarding the firm's </a:t>
            </a:r>
            <a:r>
              <a:rPr lang="en-US" sz="2600" b="1" i="1" dirty="0" smtClean="0">
                <a:solidFill>
                  <a:srgbClr val="C00000"/>
                </a:solidFill>
                <a:latin typeface="Garamond" pitchFamily="18" charset="0"/>
              </a:rPr>
              <a:t>"integrity" </a:t>
            </a:r>
            <a:r>
              <a:rPr lang="en-US" sz="2600" dirty="0" smtClean="0">
                <a:solidFill>
                  <a:schemeClr val="tx1"/>
                </a:solidFill>
                <a:latin typeface="Garamond" pitchFamily="18" charset="0"/>
              </a:rPr>
              <a:t>and </a:t>
            </a:r>
            <a:r>
              <a:rPr lang="en-US" sz="2600" b="1" i="1" dirty="0" smtClean="0">
                <a:solidFill>
                  <a:srgbClr val="C00000"/>
                </a:solidFill>
                <a:latin typeface="Garamond" pitchFamily="18" charset="0"/>
              </a:rPr>
              <a:t>"honesty" </a:t>
            </a:r>
            <a:r>
              <a:rPr lang="en-US" sz="2600" dirty="0" smtClean="0">
                <a:solidFill>
                  <a:schemeClr val="tx1"/>
                </a:solidFill>
                <a:latin typeface="Garamond" pitchFamily="18" charset="0"/>
              </a:rPr>
              <a:t>-- are nothing more than classic </a:t>
            </a:r>
            <a:r>
              <a:rPr lang="en-US" sz="2600" b="1" i="1" dirty="0" smtClean="0">
                <a:solidFill>
                  <a:srgbClr val="C00000"/>
                </a:solidFill>
                <a:latin typeface="Garamond" pitchFamily="18" charset="0"/>
              </a:rPr>
              <a:t>"puffery" </a:t>
            </a:r>
            <a:r>
              <a:rPr lang="en-US" sz="2600" dirty="0" smtClean="0">
                <a:solidFill>
                  <a:schemeClr val="tx1"/>
                </a:solidFill>
                <a:latin typeface="Garamond" pitchFamily="18" charset="0"/>
              </a:rPr>
              <a:t>or statements of opinion that, under well-settled law, cannot give rise to a securities fraud claim.“</a:t>
            </a:r>
          </a:p>
          <a:p>
            <a:pPr marL="0" indent="0" algn="r">
              <a:buNone/>
            </a:pPr>
            <a:r>
              <a:rPr lang="en-US" sz="1800" b="1" i="1" dirty="0" smtClean="0">
                <a:latin typeface="Garamond" pitchFamily="18" charset="0"/>
              </a:rPr>
              <a:t>United </a:t>
            </a:r>
            <a:r>
              <a:rPr lang="en-US" sz="1800" b="1" i="1" dirty="0">
                <a:latin typeface="Garamond" pitchFamily="18" charset="0"/>
              </a:rPr>
              <a:t>States District Court for the Southern District of New York </a:t>
            </a:r>
            <a:endParaRPr lang="en-US" sz="1800" b="1" i="1" dirty="0" smtClean="0">
              <a:latin typeface="Garamond" pitchFamily="18" charset="0"/>
            </a:endParaRPr>
          </a:p>
          <a:p>
            <a:pPr marL="0" indent="0" algn="r">
              <a:buNone/>
            </a:pPr>
            <a:r>
              <a:rPr lang="en-US" sz="1800" b="1" i="1" dirty="0" smtClean="0">
                <a:latin typeface="Garamond" pitchFamily="18" charset="0"/>
              </a:rPr>
              <a:t>(</a:t>
            </a:r>
            <a:r>
              <a:rPr lang="en-US" sz="1800" b="1" i="1" dirty="0">
                <a:latin typeface="Garamond" pitchFamily="18" charset="0"/>
              </a:rPr>
              <a:t>In re Goldman Sachs Group, Inc. Securities Litigation: Master File No. 1:10-cv-03461</a:t>
            </a:r>
            <a:r>
              <a:rPr lang="en-US" sz="1800" b="1" i="1" dirty="0" smtClean="0">
                <a:latin typeface="Garamond" pitchFamily="18" charset="0"/>
              </a:rPr>
              <a:t>)</a:t>
            </a:r>
            <a:endParaRPr lang="en-US" sz="1800" b="1" i="1" dirty="0">
              <a:latin typeface="Garamond"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8</a:t>
            </a:fld>
            <a:endParaRPr lang="en-US" dirty="0"/>
          </a:p>
        </p:txBody>
      </p:sp>
    </p:spTree>
    <p:extLst>
      <p:ext uri="{BB962C8B-B14F-4D97-AF65-F5344CB8AC3E}">
        <p14:creationId xmlns:p14="http://schemas.microsoft.com/office/powerpoint/2010/main" val="692602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82"/>
            <a:ext cx="8229600" cy="1066800"/>
          </a:xfrm>
        </p:spPr>
        <p:txBody>
          <a:bodyPr/>
          <a:lstStyle/>
          <a:p>
            <a:r>
              <a:rPr lang="en-US" sz="4000" dirty="0">
                <a:latin typeface="Garamond" pitchFamily="18" charset="0"/>
              </a:rPr>
              <a:t>Ethics on Wall Street?</a:t>
            </a:r>
          </a:p>
        </p:txBody>
      </p:sp>
      <p:sp>
        <p:nvSpPr>
          <p:cNvPr id="3" name="Content Placeholder 2"/>
          <p:cNvSpPr>
            <a:spLocks noGrp="1"/>
          </p:cNvSpPr>
          <p:nvPr>
            <p:ph idx="1"/>
          </p:nvPr>
        </p:nvSpPr>
        <p:spPr>
          <a:xfrm>
            <a:off x="381000" y="1828800"/>
            <a:ext cx="8458200" cy="2971800"/>
          </a:xfrm>
        </p:spPr>
        <p:txBody>
          <a:bodyPr>
            <a:normAutofit lnSpcReduction="10000"/>
          </a:bodyPr>
          <a:lstStyle/>
          <a:p>
            <a:pPr marL="0" indent="0">
              <a:buNone/>
            </a:pPr>
            <a:endParaRPr lang="en-US" sz="2400" b="1" dirty="0" smtClean="0">
              <a:solidFill>
                <a:schemeClr val="tx1"/>
              </a:solidFill>
              <a:latin typeface="Garamond" pitchFamily="18" charset="0"/>
            </a:endParaRPr>
          </a:p>
          <a:p>
            <a:pPr marL="0" indent="0">
              <a:buNone/>
            </a:pPr>
            <a:r>
              <a:rPr lang="en-US" b="1" dirty="0">
                <a:latin typeface="Garamond" pitchFamily="18" charset="0"/>
              </a:rPr>
              <a:t>“Puffery” </a:t>
            </a:r>
            <a:r>
              <a:rPr lang="en-US" dirty="0">
                <a:latin typeface="Garamond" pitchFamily="18" charset="0"/>
              </a:rPr>
              <a:t>has been described by one legal scholar as </a:t>
            </a:r>
            <a:r>
              <a:rPr lang="en-US" b="1" i="1" dirty="0">
                <a:solidFill>
                  <a:srgbClr val="C00000"/>
                </a:solidFill>
                <a:latin typeface="Garamond" pitchFamily="18" charset="0"/>
              </a:rPr>
              <a:t>vague statements of corporate optimism</a:t>
            </a:r>
            <a:r>
              <a:rPr lang="en-US" dirty="0">
                <a:latin typeface="Garamond" pitchFamily="18" charset="0"/>
              </a:rPr>
              <a:t> that is often characterized as </a:t>
            </a:r>
            <a:r>
              <a:rPr lang="en-US" b="1" i="1" dirty="0">
                <a:solidFill>
                  <a:srgbClr val="C00000"/>
                </a:solidFill>
                <a:latin typeface="Garamond" pitchFamily="18" charset="0"/>
              </a:rPr>
              <a:t>"so obviously unimportant to a reasonable investor that reasonable minds could not differ.“ </a:t>
            </a:r>
          </a:p>
          <a:p>
            <a:pPr marL="0" indent="0">
              <a:buNone/>
            </a:pPr>
            <a:r>
              <a:rPr lang="en-US" sz="1800" b="1" i="1" dirty="0">
                <a:latin typeface="Garamond" pitchFamily="18" charset="0"/>
              </a:rPr>
              <a:t>		Dan Solin in “'Puffery' Can Blow Away Your Retirement Goals”</a:t>
            </a:r>
          </a:p>
          <a:p>
            <a:pPr marL="0" indent="0">
              <a:buNone/>
            </a:pPr>
            <a:endParaRPr lang="en-US" sz="2400" b="1" dirty="0">
              <a:solidFill>
                <a:schemeClr val="tx1"/>
              </a:solidFill>
              <a:latin typeface="Garamond" pitchFamily="18" charset="0"/>
            </a:endParaRPr>
          </a:p>
          <a:p>
            <a:pPr marL="0" indent="0">
              <a:buNone/>
            </a:pPr>
            <a:endParaRPr lang="en-US" sz="2400" b="1" dirty="0" smtClean="0">
              <a:solidFill>
                <a:schemeClr val="tx1"/>
              </a:solidFill>
              <a:latin typeface="Garamond" pitchFamily="18" charset="0"/>
            </a:endParaRPr>
          </a:p>
          <a:p>
            <a:pPr marL="0" indent="0" algn="r">
              <a:buNone/>
            </a:pPr>
            <a:endParaRPr lang="en-US" sz="1800" b="1" i="1" dirty="0">
              <a:latin typeface="Garamond" pitchFamily="18" charset="0"/>
            </a:endParaRPr>
          </a:p>
          <a:p>
            <a:pPr marL="0" indent="0">
              <a:buNone/>
            </a:pPr>
            <a:endParaRPr lang="en-US" sz="1800" b="1" i="1" dirty="0" smtClean="0">
              <a:latin typeface="Garamond" pitchFamily="18" charset="0"/>
            </a:endParaRPr>
          </a:p>
        </p:txBody>
      </p:sp>
    </p:spTree>
    <p:extLst>
      <p:ext uri="{BB962C8B-B14F-4D97-AF65-F5344CB8AC3E}">
        <p14:creationId xmlns:p14="http://schemas.microsoft.com/office/powerpoint/2010/main" val="34683350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Garamond" pitchFamily="18" charset="0"/>
              </a:rPr>
              <a:t>Ethics on Wall Street?</a:t>
            </a:r>
            <a:endParaRPr lang="en-US" sz="4000" dirty="0"/>
          </a:p>
        </p:txBody>
      </p:sp>
      <p:sp>
        <p:nvSpPr>
          <p:cNvPr id="3" name="Content Placeholder 2"/>
          <p:cNvSpPr>
            <a:spLocks noGrp="1"/>
          </p:cNvSpPr>
          <p:nvPr>
            <p:ph idx="1"/>
          </p:nvPr>
        </p:nvSpPr>
        <p:spPr>
          <a:xfrm>
            <a:off x="457200" y="2057400"/>
            <a:ext cx="8229600" cy="3352800"/>
          </a:xfrm>
        </p:spPr>
        <p:txBody>
          <a:bodyPr/>
          <a:lstStyle/>
          <a:p>
            <a:pPr marL="0" indent="0">
              <a:buNone/>
            </a:pPr>
            <a:r>
              <a:rPr lang="en-US" dirty="0">
                <a:solidFill>
                  <a:schemeClr val="tx1"/>
                </a:solidFill>
                <a:latin typeface="Garamond" pitchFamily="18" charset="0"/>
              </a:rPr>
              <a:t>"[I]f Goldman's claim of </a:t>
            </a:r>
            <a:r>
              <a:rPr lang="en-US" b="1" i="1" dirty="0">
                <a:solidFill>
                  <a:srgbClr val="C00000"/>
                </a:solidFill>
                <a:latin typeface="Garamond" pitchFamily="18" charset="0"/>
              </a:rPr>
              <a:t>"honesty" </a:t>
            </a:r>
            <a:r>
              <a:rPr lang="en-US" dirty="0">
                <a:solidFill>
                  <a:schemeClr val="tx1"/>
                </a:solidFill>
                <a:latin typeface="Garamond" pitchFamily="18" charset="0"/>
              </a:rPr>
              <a:t>and </a:t>
            </a:r>
            <a:r>
              <a:rPr lang="en-US" b="1" i="1" dirty="0">
                <a:solidFill>
                  <a:srgbClr val="C00000"/>
                </a:solidFill>
                <a:latin typeface="Garamond" pitchFamily="18" charset="0"/>
              </a:rPr>
              <a:t>"integrity" </a:t>
            </a:r>
            <a:r>
              <a:rPr lang="en-US" dirty="0">
                <a:solidFill>
                  <a:schemeClr val="tx1"/>
                </a:solidFill>
                <a:latin typeface="Garamond" pitchFamily="18" charset="0"/>
              </a:rPr>
              <a:t>are simply puffery, the world of finance may be in more trouble than we recognize</a:t>
            </a:r>
            <a:r>
              <a:rPr lang="en-US" dirty="0" smtClean="0">
                <a:solidFill>
                  <a:schemeClr val="tx1"/>
                </a:solidFill>
                <a:latin typeface="Garamond" pitchFamily="18" charset="0"/>
              </a:rPr>
              <a:t>.”</a:t>
            </a:r>
          </a:p>
          <a:p>
            <a:pPr marL="0" indent="0">
              <a:buNone/>
            </a:pPr>
            <a:endParaRPr lang="en-US" sz="800" dirty="0">
              <a:latin typeface="Garamond" pitchFamily="18" charset="0"/>
            </a:endParaRPr>
          </a:p>
          <a:p>
            <a:pPr marL="0" indent="0" algn="r">
              <a:buNone/>
            </a:pPr>
            <a:r>
              <a:rPr lang="en-US" sz="2000" b="1" i="1" dirty="0">
                <a:latin typeface="Garamond" pitchFamily="18" charset="0"/>
              </a:rPr>
              <a:t>U.S. District Judge Paul A. </a:t>
            </a:r>
            <a:r>
              <a:rPr lang="en-US" sz="2000" b="1" i="1" dirty="0" smtClean="0">
                <a:latin typeface="Garamond" pitchFamily="18" charset="0"/>
              </a:rPr>
              <a:t>Crotty, June </a:t>
            </a:r>
            <a:r>
              <a:rPr lang="en-US" sz="2000" b="1" i="1" dirty="0">
                <a:latin typeface="Garamond" pitchFamily="18" charset="0"/>
              </a:rPr>
              <a:t>21, 2012</a:t>
            </a: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10</a:t>
            </a:fld>
            <a:endParaRPr lang="en-US" dirty="0"/>
          </a:p>
        </p:txBody>
      </p:sp>
    </p:spTree>
    <p:extLst>
      <p:ext uri="{BB962C8B-B14F-4D97-AF65-F5344CB8AC3E}">
        <p14:creationId xmlns:p14="http://schemas.microsoft.com/office/powerpoint/2010/main" val="21970212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Garamond" pitchFamily="18" charset="0"/>
              </a:rPr>
              <a:t>Ethics on Wall Street?</a:t>
            </a:r>
            <a:endParaRPr lang="en-US" sz="4000" dirty="0"/>
          </a:p>
        </p:txBody>
      </p:sp>
      <p:sp>
        <p:nvSpPr>
          <p:cNvPr id="3" name="Content Placeholder 2"/>
          <p:cNvSpPr>
            <a:spLocks noGrp="1"/>
          </p:cNvSpPr>
          <p:nvPr>
            <p:ph idx="1"/>
          </p:nvPr>
        </p:nvSpPr>
        <p:spPr>
          <a:xfrm>
            <a:off x="304800" y="914400"/>
            <a:ext cx="8686800" cy="5211763"/>
          </a:xfrm>
        </p:spPr>
        <p:txBody>
          <a:bodyPr/>
          <a:lstStyle/>
          <a:p>
            <a:pPr marL="0" indent="0" algn="ctr">
              <a:buNone/>
            </a:pPr>
            <a:r>
              <a:rPr lang="en-US" sz="2400" b="1" dirty="0">
                <a:latin typeface="Garamond" pitchFamily="18" charset="0"/>
              </a:rPr>
              <a:t>Haddock v. </a:t>
            </a:r>
            <a:r>
              <a:rPr lang="en-US" sz="2400" b="1" dirty="0" smtClean="0">
                <a:latin typeface="Garamond" pitchFamily="18" charset="0"/>
              </a:rPr>
              <a:t>Nationwide</a:t>
            </a:r>
          </a:p>
          <a:p>
            <a:pPr marL="0" indent="0">
              <a:buNone/>
            </a:pPr>
            <a:r>
              <a:rPr lang="en-US" sz="2400" dirty="0" smtClean="0">
                <a:solidFill>
                  <a:schemeClr val="tx1"/>
                </a:solidFill>
                <a:latin typeface="Garamond" pitchFamily="18" charset="0"/>
              </a:rPr>
              <a:t>Haddock alleged </a:t>
            </a:r>
            <a:r>
              <a:rPr lang="en-US" sz="2400" dirty="0">
                <a:solidFill>
                  <a:schemeClr val="tx1"/>
                </a:solidFill>
                <a:latin typeface="Garamond" pitchFamily="18" charset="0"/>
              </a:rPr>
              <a:t>that Nationwide was a fiduciary and its acceptance of revenue sharing compensation from the mutual funds within the Nationwide product was in violation of ERISA’s exclusive benefit </a:t>
            </a:r>
            <a:r>
              <a:rPr lang="en-US" sz="2400" dirty="0" smtClean="0">
                <a:solidFill>
                  <a:schemeClr val="tx1"/>
                </a:solidFill>
                <a:latin typeface="Garamond" pitchFamily="18" charset="0"/>
              </a:rPr>
              <a:t>rule.</a:t>
            </a:r>
          </a:p>
          <a:p>
            <a:pPr marL="0" indent="0">
              <a:buNone/>
            </a:pPr>
            <a:endParaRPr lang="en-US" sz="1100" dirty="0" smtClean="0">
              <a:solidFill>
                <a:schemeClr val="tx1"/>
              </a:solidFill>
              <a:latin typeface="Garamond" pitchFamily="18" charset="0"/>
            </a:endParaRPr>
          </a:p>
          <a:p>
            <a:pPr marL="0" indent="0">
              <a:buNone/>
            </a:pPr>
            <a:r>
              <a:rPr lang="en-US" sz="2400" dirty="0">
                <a:solidFill>
                  <a:schemeClr val="tx1"/>
                </a:solidFill>
                <a:latin typeface="Garamond" pitchFamily="18" charset="0"/>
              </a:rPr>
              <a:t>Nationwide filed a counter-class action against all of the Haddock </a:t>
            </a:r>
            <a:r>
              <a:rPr lang="en-US" sz="2400" dirty="0" smtClean="0">
                <a:solidFill>
                  <a:schemeClr val="tx1"/>
                </a:solidFill>
                <a:latin typeface="Garamond" pitchFamily="18" charset="0"/>
              </a:rPr>
              <a:t>trustees</a:t>
            </a:r>
            <a:r>
              <a:rPr lang="en-US" sz="2400" dirty="0">
                <a:solidFill>
                  <a:schemeClr val="tx1"/>
                </a:solidFill>
                <a:latin typeface="Garamond" pitchFamily="18" charset="0"/>
              </a:rPr>
              <a:t> </a:t>
            </a:r>
            <a:r>
              <a:rPr lang="en-US" sz="2400" dirty="0" smtClean="0">
                <a:solidFill>
                  <a:schemeClr val="tx1"/>
                </a:solidFill>
                <a:latin typeface="Garamond" pitchFamily="18" charset="0"/>
              </a:rPr>
              <a:t>arguing </a:t>
            </a:r>
            <a:r>
              <a:rPr lang="en-US" sz="2400" b="1" i="1" dirty="0" smtClean="0">
                <a:solidFill>
                  <a:srgbClr val="C00000"/>
                </a:solidFill>
                <a:latin typeface="Garamond" pitchFamily="18" charset="0"/>
              </a:rPr>
              <a:t>“</a:t>
            </a:r>
            <a:r>
              <a:rPr lang="en-US" sz="2400" b="1" i="1" dirty="0">
                <a:solidFill>
                  <a:srgbClr val="C00000"/>
                </a:solidFill>
                <a:latin typeface="Garamond" pitchFamily="18" charset="0"/>
              </a:rPr>
              <a:t>that, to the extent the plans were harmed by its revenue sharing arrangement, the trustees (its clients!) were responsible to reimburse them because of their "...failure to exercise reasonable prudence and care</a:t>
            </a:r>
            <a:r>
              <a:rPr lang="en-US" sz="2400" b="1" i="1" dirty="0" smtClean="0">
                <a:solidFill>
                  <a:srgbClr val="C00000"/>
                </a:solidFill>
                <a:latin typeface="Garamond" pitchFamily="18" charset="0"/>
              </a:rPr>
              <a:t>.”</a:t>
            </a:r>
          </a:p>
          <a:p>
            <a:pPr marL="0" indent="0">
              <a:buNone/>
            </a:pPr>
            <a:endParaRPr lang="en-US" sz="800" dirty="0" smtClean="0">
              <a:solidFill>
                <a:schemeClr val="tx1"/>
              </a:solidFill>
              <a:latin typeface="Garamond" pitchFamily="18" charset="0"/>
            </a:endParaRPr>
          </a:p>
          <a:p>
            <a:pPr marL="0" indent="0">
              <a:buNone/>
            </a:pPr>
            <a:r>
              <a:rPr lang="en-US" sz="2400" b="1" i="1" dirty="0" smtClean="0">
                <a:solidFill>
                  <a:srgbClr val="C00000"/>
                </a:solidFill>
                <a:latin typeface="Garamond" pitchFamily="18" charset="0"/>
              </a:rPr>
              <a:t>“</a:t>
            </a:r>
            <a:r>
              <a:rPr lang="en-US" sz="2400" b="1" i="1" dirty="0">
                <a:solidFill>
                  <a:srgbClr val="C00000"/>
                </a:solidFill>
                <a:latin typeface="Garamond" pitchFamily="18" charset="0"/>
              </a:rPr>
              <a:t>If our conduct caused harm to the plan participants, it was our clients' fault for not being smart enough to put a stop to it</a:t>
            </a:r>
            <a:r>
              <a:rPr lang="en-US" sz="2400" b="1" i="1" dirty="0" smtClean="0">
                <a:solidFill>
                  <a:srgbClr val="C00000"/>
                </a:solidFill>
                <a:latin typeface="Garamond" pitchFamily="18" charset="0"/>
              </a:rPr>
              <a:t>.”</a:t>
            </a:r>
          </a:p>
          <a:p>
            <a:pPr marL="0" indent="0">
              <a:buNone/>
            </a:pPr>
            <a:endParaRPr lang="en-US" sz="800" dirty="0" smtClean="0">
              <a:latin typeface="Garamond" pitchFamily="18" charset="0"/>
            </a:endParaRPr>
          </a:p>
          <a:p>
            <a:pPr marL="0" indent="0">
              <a:buNone/>
            </a:pPr>
            <a:r>
              <a:rPr lang="en-US" sz="1800" b="1" i="1" dirty="0" smtClean="0">
                <a:latin typeface="Garamond" pitchFamily="18" charset="0"/>
              </a:rPr>
              <a:t>	    </a:t>
            </a:r>
            <a:r>
              <a:rPr lang="en-US" sz="1800" b="1" i="1" dirty="0" smtClean="0">
                <a:solidFill>
                  <a:schemeClr val="tx1"/>
                </a:solidFill>
                <a:latin typeface="Garamond" pitchFamily="18" charset="0"/>
              </a:rPr>
              <a:t>Dan Solin, Nationwide Tosses Its 401(k) Clients Under the Bus</a:t>
            </a:r>
            <a:endParaRPr lang="en-US" sz="1800" b="1" i="1" dirty="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11</a:t>
            </a:fld>
            <a:endParaRPr lang="en-US" dirty="0"/>
          </a:p>
        </p:txBody>
      </p:sp>
    </p:spTree>
    <p:extLst>
      <p:ext uri="{BB962C8B-B14F-4D97-AF65-F5344CB8AC3E}">
        <p14:creationId xmlns:p14="http://schemas.microsoft.com/office/powerpoint/2010/main" val="1379479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Garamond" pitchFamily="18" charset="0"/>
              </a:rPr>
              <a:t>Ethical vs</a:t>
            </a:r>
            <a:r>
              <a:rPr lang="en-US" sz="4000" dirty="0">
                <a:latin typeface="Garamond" pitchFamily="18" charset="0"/>
              </a:rPr>
              <a:t>. </a:t>
            </a:r>
            <a:r>
              <a:rPr lang="en-US" sz="4000" dirty="0" smtClean="0">
                <a:latin typeface="Garamond" pitchFamily="18" charset="0"/>
              </a:rPr>
              <a:t>Legal Obligations</a:t>
            </a:r>
            <a:endParaRPr lang="en-US" sz="4000" dirty="0"/>
          </a:p>
        </p:txBody>
      </p:sp>
      <p:sp>
        <p:nvSpPr>
          <p:cNvPr id="3" name="Content Placeholder 2"/>
          <p:cNvSpPr>
            <a:spLocks noGrp="1"/>
          </p:cNvSpPr>
          <p:nvPr>
            <p:ph idx="1"/>
          </p:nvPr>
        </p:nvSpPr>
        <p:spPr>
          <a:xfrm>
            <a:off x="228600" y="1600200"/>
            <a:ext cx="8763000" cy="4038600"/>
          </a:xfrm>
        </p:spPr>
        <p:txBody>
          <a:bodyPr/>
          <a:lstStyle/>
          <a:p>
            <a:pPr marL="0" indent="0">
              <a:buNone/>
            </a:pPr>
            <a:r>
              <a:rPr lang="en-US" sz="2600" dirty="0" smtClean="0">
                <a:solidFill>
                  <a:schemeClr val="tx1"/>
                </a:solidFill>
                <a:latin typeface="Garamond" pitchFamily="18" charset="0"/>
              </a:rPr>
              <a:t>“…our free market economy and, indeed, our whole way of life, are built on </a:t>
            </a:r>
            <a:r>
              <a:rPr lang="en-US" sz="2600" b="1" i="1" dirty="0" smtClean="0">
                <a:solidFill>
                  <a:srgbClr val="C00000"/>
                </a:solidFill>
                <a:latin typeface="Garamond" pitchFamily="18" charset="0"/>
              </a:rPr>
              <a:t>trust </a:t>
            </a:r>
            <a:r>
              <a:rPr lang="en-US" sz="2600" dirty="0" smtClean="0">
                <a:solidFill>
                  <a:srgbClr val="C00000"/>
                </a:solidFill>
                <a:latin typeface="Garamond" pitchFamily="18" charset="0"/>
              </a:rPr>
              <a:t>– </a:t>
            </a:r>
            <a:r>
              <a:rPr lang="en-US" sz="2600" b="1" i="1" dirty="0" smtClean="0">
                <a:solidFill>
                  <a:srgbClr val="C00000"/>
                </a:solidFill>
                <a:latin typeface="Garamond" pitchFamily="18" charset="0"/>
              </a:rPr>
              <a:t>trust in the markets</a:t>
            </a:r>
            <a:r>
              <a:rPr lang="en-US" sz="2600" dirty="0" smtClean="0">
                <a:solidFill>
                  <a:srgbClr val="C00000"/>
                </a:solidFill>
                <a:latin typeface="Garamond" pitchFamily="18" charset="0"/>
              </a:rPr>
              <a:t>, and </a:t>
            </a:r>
            <a:r>
              <a:rPr lang="en-US" sz="2600" b="1" i="1" dirty="0" smtClean="0">
                <a:solidFill>
                  <a:srgbClr val="C00000"/>
                </a:solidFill>
                <a:latin typeface="Garamond" pitchFamily="18" charset="0"/>
              </a:rPr>
              <a:t>trust in our fellow citizens</a:t>
            </a:r>
            <a:r>
              <a:rPr lang="en-US" sz="2600" dirty="0" smtClean="0">
                <a:solidFill>
                  <a:srgbClr val="C00000"/>
                </a:solidFill>
                <a:latin typeface="Garamond" pitchFamily="18" charset="0"/>
              </a:rPr>
              <a:t>.” 	</a:t>
            </a:r>
            <a:r>
              <a:rPr lang="en-US" sz="2600" dirty="0" smtClean="0">
                <a:latin typeface="Garamond" pitchFamily="18" charset="0"/>
              </a:rPr>
              <a:t>	          			</a:t>
            </a:r>
            <a:r>
              <a:rPr lang="en-US" sz="1800" b="1" i="1" dirty="0" smtClean="0">
                <a:latin typeface="Garamond" pitchFamily="18" charset="0"/>
              </a:rPr>
              <a:t>FBI Director Robert Mueller</a:t>
            </a:r>
          </a:p>
          <a:p>
            <a:pPr marL="0" indent="0">
              <a:buNone/>
            </a:pPr>
            <a:endParaRPr lang="en-US" sz="1800" b="1" i="1" dirty="0" smtClean="0">
              <a:latin typeface="Garamond" pitchFamily="18" charset="0"/>
            </a:endParaRPr>
          </a:p>
          <a:p>
            <a:pPr marL="0" indent="0">
              <a:buNone/>
            </a:pPr>
            <a:endParaRPr lang="en-US" sz="1800" b="1" i="1" dirty="0" smtClean="0">
              <a:latin typeface="Garamond" pitchFamily="18" charset="0"/>
            </a:endParaRPr>
          </a:p>
          <a:p>
            <a:pPr marL="0" indent="0">
              <a:buNone/>
            </a:pPr>
            <a:r>
              <a:rPr lang="en-US" sz="2400" dirty="0" smtClean="0">
                <a:solidFill>
                  <a:schemeClr val="tx1"/>
                </a:solidFill>
                <a:latin typeface="Garamond" pitchFamily="18" charset="0"/>
              </a:rPr>
              <a:t>“</a:t>
            </a:r>
            <a:r>
              <a:rPr lang="en-US" sz="2400" dirty="0">
                <a:solidFill>
                  <a:schemeClr val="tx1"/>
                </a:solidFill>
                <a:latin typeface="Garamond" pitchFamily="18" charset="0"/>
              </a:rPr>
              <a:t>E</a:t>
            </a:r>
            <a:r>
              <a:rPr lang="en-US" sz="2400" dirty="0" smtClean="0">
                <a:solidFill>
                  <a:schemeClr val="tx1"/>
                </a:solidFill>
                <a:latin typeface="Garamond" pitchFamily="18" charset="0"/>
              </a:rPr>
              <a:t>thical </a:t>
            </a:r>
            <a:r>
              <a:rPr lang="en-US" sz="2400" dirty="0">
                <a:solidFill>
                  <a:schemeClr val="tx1"/>
                </a:solidFill>
                <a:latin typeface="Garamond" pitchFamily="18" charset="0"/>
              </a:rPr>
              <a:t>misconduct doesn't need to reach criminal levels in order to harm investors. What we often see is a culture of neglect or rationalization, where the pursuit of profit obscures a sense of any </a:t>
            </a:r>
            <a:r>
              <a:rPr lang="en-US" sz="2400" b="1" i="1" dirty="0">
                <a:solidFill>
                  <a:srgbClr val="C00000"/>
                </a:solidFill>
                <a:latin typeface="Garamond" pitchFamily="18" charset="0"/>
              </a:rPr>
              <a:t>moral obligation </a:t>
            </a:r>
            <a:r>
              <a:rPr lang="en-US" sz="2400" dirty="0">
                <a:solidFill>
                  <a:schemeClr val="tx1"/>
                </a:solidFill>
                <a:latin typeface="Garamond" pitchFamily="18" charset="0"/>
              </a:rPr>
              <a:t>to the investor.” </a:t>
            </a:r>
            <a:r>
              <a:rPr lang="en-US" sz="2400" dirty="0" smtClean="0">
                <a:solidFill>
                  <a:schemeClr val="tx1"/>
                </a:solidFill>
                <a:latin typeface="Garamond" pitchFamily="18" charset="0"/>
              </a:rPr>
              <a:t>     </a:t>
            </a:r>
            <a:r>
              <a:rPr lang="en-US" sz="1800" b="1" i="1" dirty="0" smtClean="0">
                <a:solidFill>
                  <a:schemeClr val="tx1"/>
                </a:solidFill>
                <a:latin typeface="Garamond" pitchFamily="18" charset="0"/>
              </a:rPr>
              <a:t>Mary </a:t>
            </a:r>
            <a:r>
              <a:rPr lang="en-US" sz="1800" b="1" i="1" dirty="0">
                <a:solidFill>
                  <a:schemeClr val="tx1"/>
                </a:solidFill>
                <a:latin typeface="Garamond" pitchFamily="18" charset="0"/>
              </a:rPr>
              <a:t>Shapiro, Commissioner of the SEC </a:t>
            </a:r>
            <a:endParaRPr lang="en-US" sz="1800" b="1" i="1" dirty="0" smtClean="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12</a:t>
            </a:fld>
            <a:endParaRPr lang="en-US" dirty="0"/>
          </a:p>
        </p:txBody>
      </p:sp>
    </p:spTree>
    <p:extLst>
      <p:ext uri="{BB962C8B-B14F-4D97-AF65-F5344CB8AC3E}">
        <p14:creationId xmlns:p14="http://schemas.microsoft.com/office/powerpoint/2010/main" val="29615013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Garamond" pitchFamily="18" charset="0"/>
              </a:rPr>
              <a:t>Ethical vs. Legal Obligations</a:t>
            </a:r>
            <a:endParaRPr lang="en-US" sz="4000" dirty="0"/>
          </a:p>
        </p:txBody>
      </p:sp>
      <p:sp>
        <p:nvSpPr>
          <p:cNvPr id="3" name="Content Placeholder 2"/>
          <p:cNvSpPr>
            <a:spLocks noGrp="1"/>
          </p:cNvSpPr>
          <p:nvPr>
            <p:ph idx="1"/>
          </p:nvPr>
        </p:nvSpPr>
        <p:spPr>
          <a:xfrm>
            <a:off x="381000" y="1066800"/>
            <a:ext cx="8229600" cy="4525963"/>
          </a:xfrm>
        </p:spPr>
        <p:txBody>
          <a:bodyPr/>
          <a:lstStyle/>
          <a:p>
            <a:pPr marL="0" indent="0">
              <a:buNone/>
            </a:pPr>
            <a:r>
              <a:rPr lang="en-US" sz="2400" dirty="0">
                <a:solidFill>
                  <a:schemeClr val="tx1"/>
                </a:solidFill>
                <a:latin typeface="Garamond" pitchFamily="18" charset="0"/>
              </a:rPr>
              <a:t>Gyges was a shepherd for the K</a:t>
            </a:r>
            <a:r>
              <a:rPr lang="en-US" sz="2400" dirty="0" smtClean="0">
                <a:solidFill>
                  <a:schemeClr val="tx1"/>
                </a:solidFill>
                <a:latin typeface="Garamond" pitchFamily="18" charset="0"/>
              </a:rPr>
              <a:t>ing. </a:t>
            </a:r>
            <a:r>
              <a:rPr lang="en-US" sz="2400" dirty="0">
                <a:solidFill>
                  <a:schemeClr val="tx1"/>
                </a:solidFill>
                <a:latin typeface="Garamond" pitchFamily="18" charset="0"/>
              </a:rPr>
              <a:t>One day, there was an earthquake while Gyges was out in the fields, and he noticed that a cave had opened up on the side of a mountain. When he went  to investigate, he discovered the tomb of an ancient King, and on the finger of the corpse was a gold ring. He took the ring and soon discovered that it allowed the wearer to become invisible. Gyges realized that if he was invisible, he could do whatever he desired with no fear of punishment. The next time he went to the palace to give the king a report about his sheep, he put the ring on, killed the king, seduced the queen, and ruled the land. </a:t>
            </a:r>
            <a:r>
              <a:rPr lang="en-US" sz="2400" dirty="0" smtClean="0">
                <a:solidFill>
                  <a:schemeClr val="tx1"/>
                </a:solidFill>
                <a:latin typeface="Garamond" pitchFamily="18" charset="0"/>
              </a:rPr>
              <a:t>         </a:t>
            </a:r>
            <a:r>
              <a:rPr lang="en-US" sz="1800" b="1" i="1" dirty="0" smtClean="0">
                <a:solidFill>
                  <a:schemeClr val="tx1"/>
                </a:solidFill>
                <a:latin typeface="Garamond" pitchFamily="18" charset="0"/>
              </a:rPr>
              <a:t>Plato, The Republic</a:t>
            </a:r>
          </a:p>
          <a:p>
            <a:pPr marL="0" indent="0">
              <a:buNone/>
            </a:pPr>
            <a:endParaRPr lang="en-US" sz="1800" b="1" i="1" dirty="0">
              <a:solidFill>
                <a:schemeClr val="tx1"/>
              </a:solidFill>
              <a:latin typeface="Garamond" pitchFamily="18" charset="0"/>
            </a:endParaRPr>
          </a:p>
          <a:p>
            <a:pPr marL="0" indent="0" algn="ctr">
              <a:buNone/>
            </a:pPr>
            <a:r>
              <a:rPr lang="en-US" sz="2400" b="1" i="1" dirty="0" smtClean="0">
                <a:solidFill>
                  <a:srgbClr val="C00000"/>
                </a:solidFill>
                <a:latin typeface="Garamond" pitchFamily="18" charset="0"/>
              </a:rPr>
              <a:t>What would you do today with the ring, that you would not have done yesterday without it?</a:t>
            </a:r>
            <a:endParaRPr lang="en-US" sz="2400" b="1" i="1" dirty="0">
              <a:solidFill>
                <a:srgbClr val="C00000"/>
              </a:solidFill>
              <a:latin typeface="Garamond" pitchFamily="18" charset="0"/>
            </a:endParaRP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13</a:t>
            </a:fld>
            <a:endParaRPr lang="en-US" dirty="0"/>
          </a:p>
        </p:txBody>
      </p:sp>
    </p:spTree>
    <p:extLst>
      <p:ext uri="{BB962C8B-B14F-4D97-AF65-F5344CB8AC3E}">
        <p14:creationId xmlns:p14="http://schemas.microsoft.com/office/powerpoint/2010/main" val="3102636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33400" y="381000"/>
            <a:ext cx="8229600" cy="973138"/>
          </a:xfrm>
        </p:spPr>
        <p:txBody>
          <a:bodyPr>
            <a:normAutofit fontScale="90000"/>
          </a:bodyPr>
          <a:lstStyle/>
          <a:p>
            <a:r>
              <a:rPr lang="en-US" sz="4400" dirty="0">
                <a:solidFill>
                  <a:schemeClr val="tx1"/>
                </a:solidFill>
                <a:latin typeface="Garamond" pitchFamily="18" charset="0"/>
              </a:rPr>
              <a:t>Ethical vs. Legal Obligations</a:t>
            </a:r>
            <a:r>
              <a:rPr lang="en-US" sz="4400" dirty="0" smtClean="0">
                <a:solidFill>
                  <a:schemeClr val="tx1"/>
                </a:solidFill>
                <a:latin typeface="Garamond" pitchFamily="18" charset="0"/>
              </a:rPr>
              <a:t/>
            </a:r>
            <a:br>
              <a:rPr lang="en-US" sz="4400" dirty="0" smtClean="0">
                <a:solidFill>
                  <a:schemeClr val="tx1"/>
                </a:solidFill>
                <a:latin typeface="Garamond" pitchFamily="18" charset="0"/>
              </a:rPr>
            </a:br>
            <a:r>
              <a:rPr lang="en-US" sz="3100" dirty="0" smtClean="0">
                <a:solidFill>
                  <a:schemeClr val="tx1"/>
                </a:solidFill>
                <a:latin typeface="Garamond" pitchFamily="18" charset="0"/>
              </a:rPr>
              <a:t> </a:t>
            </a:r>
            <a:br>
              <a:rPr lang="en-US" sz="3100" dirty="0" smtClean="0">
                <a:solidFill>
                  <a:schemeClr val="tx1"/>
                </a:solidFill>
                <a:latin typeface="Garamond" pitchFamily="18" charset="0"/>
              </a:rPr>
            </a:br>
            <a:r>
              <a:rPr lang="en-US" sz="3100" dirty="0" smtClean="0">
                <a:solidFill>
                  <a:schemeClr val="tx1"/>
                </a:solidFill>
                <a:latin typeface="Garamond" pitchFamily="18" charset="0"/>
              </a:rPr>
              <a:t>Prohibited Transactions</a:t>
            </a:r>
            <a:endParaRPr lang="en-US" sz="3100" dirty="0" smtClean="0">
              <a:solidFill>
                <a:schemeClr val="tx1"/>
              </a:solidFill>
            </a:endParaRPr>
          </a:p>
        </p:txBody>
      </p:sp>
      <p:sp>
        <p:nvSpPr>
          <p:cNvPr id="5" name="TextBox 4"/>
          <p:cNvSpPr txBox="1"/>
          <p:nvPr/>
        </p:nvSpPr>
        <p:spPr>
          <a:xfrm>
            <a:off x="30271" y="1600200"/>
            <a:ext cx="9005351" cy="3785652"/>
          </a:xfrm>
          <a:prstGeom prst="rect">
            <a:avLst/>
          </a:prstGeom>
          <a:noFill/>
        </p:spPr>
        <p:txBody>
          <a:bodyPr wrap="square" rtlCol="0">
            <a:spAutoFit/>
          </a:bodyPr>
          <a:lstStyle/>
          <a:p>
            <a:pPr algn="l"/>
            <a:endParaRPr lang="en-US" sz="1200" b="0" dirty="0" smtClean="0">
              <a:solidFill>
                <a:schemeClr val="tx1"/>
              </a:solidFill>
              <a:latin typeface="Garamond" pitchFamily="18" charset="0"/>
            </a:endParaRPr>
          </a:p>
          <a:p>
            <a:pPr algn="l"/>
            <a:r>
              <a:rPr lang="en-US" sz="2200" b="0" dirty="0" smtClean="0">
                <a:solidFill>
                  <a:schemeClr val="tx1"/>
                </a:solidFill>
                <a:latin typeface="Garamond" pitchFamily="18" charset="0"/>
              </a:rPr>
              <a:t>ERISA </a:t>
            </a:r>
            <a:r>
              <a:rPr lang="en-US" sz="2200" b="0" dirty="0">
                <a:solidFill>
                  <a:schemeClr val="tx1"/>
                </a:solidFill>
                <a:latin typeface="Garamond" pitchFamily="18" charset="0"/>
              </a:rPr>
              <a:t>§ 406(a)(1)(c) prohibits </a:t>
            </a:r>
            <a:r>
              <a:rPr lang="en-US" sz="2200" b="0" dirty="0" smtClean="0">
                <a:solidFill>
                  <a:schemeClr val="tx1"/>
                </a:solidFill>
                <a:latin typeface="Garamond" pitchFamily="18" charset="0"/>
              </a:rPr>
              <a:t> plan assets to be used to pay ANY party in interest for </a:t>
            </a:r>
            <a:r>
              <a:rPr lang="en-US" sz="2200" b="1" i="1" dirty="0" smtClean="0">
                <a:solidFill>
                  <a:srgbClr val="FF0000"/>
                </a:solidFill>
                <a:latin typeface="Garamond" pitchFamily="18" charset="0"/>
              </a:rPr>
              <a:t>ANYTHING!  </a:t>
            </a:r>
            <a:r>
              <a:rPr lang="en-US" sz="2200" b="0" dirty="0" smtClean="0">
                <a:solidFill>
                  <a:schemeClr val="tx1"/>
                </a:solidFill>
                <a:latin typeface="Garamond" pitchFamily="18" charset="0"/>
              </a:rPr>
              <a:t>Violation of this statute is a prohibited transaction!</a:t>
            </a:r>
          </a:p>
          <a:p>
            <a:pPr algn="l"/>
            <a:endParaRPr lang="en-US" sz="1200" b="0" dirty="0" smtClean="0">
              <a:solidFill>
                <a:schemeClr val="tx1"/>
              </a:solidFill>
              <a:latin typeface="Garamond" pitchFamily="18" charset="0"/>
            </a:endParaRPr>
          </a:p>
          <a:p>
            <a:pPr algn="l"/>
            <a:r>
              <a:rPr lang="en-US" sz="2200" b="0" dirty="0" smtClean="0">
                <a:solidFill>
                  <a:schemeClr val="tx1"/>
                </a:solidFill>
                <a:latin typeface="Garamond" pitchFamily="18" charset="0"/>
              </a:rPr>
              <a:t>ERISA </a:t>
            </a:r>
            <a:r>
              <a:rPr lang="en-US" sz="2200" b="0" dirty="0">
                <a:solidFill>
                  <a:schemeClr val="tx1"/>
                </a:solidFill>
                <a:latin typeface="Garamond" pitchFamily="18" charset="0"/>
              </a:rPr>
              <a:t>§408(b</a:t>
            </a:r>
            <a:r>
              <a:rPr lang="en-US" sz="2200" b="0" dirty="0" smtClean="0">
                <a:solidFill>
                  <a:schemeClr val="tx1"/>
                </a:solidFill>
                <a:latin typeface="Garamond" pitchFamily="18" charset="0"/>
              </a:rPr>
              <a:t>)(2) provides a </a:t>
            </a:r>
            <a:r>
              <a:rPr lang="en-US" sz="2200" b="0" dirty="0">
                <a:solidFill>
                  <a:schemeClr val="tx1"/>
                </a:solidFill>
                <a:latin typeface="Garamond" pitchFamily="18" charset="0"/>
              </a:rPr>
              <a:t>prohibited transaction </a:t>
            </a:r>
            <a:r>
              <a:rPr lang="en-US" sz="2200" b="0" dirty="0" smtClean="0">
                <a:solidFill>
                  <a:schemeClr val="tx1"/>
                </a:solidFill>
                <a:latin typeface="Garamond" pitchFamily="18" charset="0"/>
              </a:rPr>
              <a:t>exemption only if three criteria are met:</a:t>
            </a:r>
          </a:p>
          <a:p>
            <a:pPr algn="l"/>
            <a:endParaRPr lang="en-US" sz="1200" b="0" dirty="0">
              <a:solidFill>
                <a:schemeClr val="tx1"/>
              </a:solidFill>
              <a:latin typeface="Garamond" pitchFamily="18" charset="0"/>
            </a:endParaRPr>
          </a:p>
          <a:p>
            <a:pPr marL="914400" lvl="1" indent="-457200" algn="l">
              <a:buFont typeface="+mj-lt"/>
              <a:buAutoNum type="arabicPeriod"/>
            </a:pPr>
            <a:r>
              <a:rPr lang="en-US" sz="2400" b="0" dirty="0" smtClean="0">
                <a:solidFill>
                  <a:schemeClr val="tx1"/>
                </a:solidFill>
                <a:latin typeface="Garamond" pitchFamily="18" charset="0"/>
              </a:rPr>
              <a:t>The </a:t>
            </a:r>
            <a:r>
              <a:rPr lang="en-US" sz="2400" b="0" dirty="0">
                <a:solidFill>
                  <a:schemeClr val="tx1"/>
                </a:solidFill>
                <a:latin typeface="Garamond" pitchFamily="18" charset="0"/>
              </a:rPr>
              <a:t>services must be </a:t>
            </a:r>
            <a:r>
              <a:rPr lang="en-US" sz="2400" b="1" i="1" dirty="0">
                <a:solidFill>
                  <a:srgbClr val="FF0000"/>
                </a:solidFill>
                <a:latin typeface="Garamond" pitchFamily="18" charset="0"/>
              </a:rPr>
              <a:t>necessary</a:t>
            </a:r>
            <a:r>
              <a:rPr lang="en-US" sz="2400" b="0" dirty="0">
                <a:solidFill>
                  <a:schemeClr val="tx1"/>
                </a:solidFill>
                <a:latin typeface="Garamond" pitchFamily="18" charset="0"/>
              </a:rPr>
              <a:t> for the operation of the plan</a:t>
            </a:r>
            <a:r>
              <a:rPr lang="en-US" sz="2400" b="0" dirty="0" smtClean="0">
                <a:solidFill>
                  <a:schemeClr val="tx1"/>
                </a:solidFill>
                <a:latin typeface="Garamond" pitchFamily="18" charset="0"/>
              </a:rPr>
              <a:t>;</a:t>
            </a:r>
          </a:p>
          <a:p>
            <a:pPr marL="685800" lvl="1" indent="-228600" algn="l">
              <a:buFont typeface="+mj-lt"/>
              <a:buAutoNum type="arabicPeriod"/>
            </a:pPr>
            <a:endParaRPr lang="en-US" sz="1000" b="0" dirty="0">
              <a:solidFill>
                <a:schemeClr val="tx1"/>
              </a:solidFill>
              <a:latin typeface="Garamond" pitchFamily="18" charset="0"/>
            </a:endParaRPr>
          </a:p>
          <a:p>
            <a:pPr marL="914400" lvl="1" indent="-457200" algn="l">
              <a:buFont typeface="+mj-lt"/>
              <a:buAutoNum type="arabicPeriod"/>
            </a:pPr>
            <a:r>
              <a:rPr lang="en-US" sz="2400" b="0" dirty="0" smtClean="0">
                <a:solidFill>
                  <a:schemeClr val="tx1"/>
                </a:solidFill>
                <a:latin typeface="Garamond" pitchFamily="18" charset="0"/>
              </a:rPr>
              <a:t>The </a:t>
            </a:r>
            <a:r>
              <a:rPr lang="en-US" sz="2400" b="0" dirty="0">
                <a:solidFill>
                  <a:schemeClr val="tx1"/>
                </a:solidFill>
                <a:latin typeface="Garamond" pitchFamily="18" charset="0"/>
              </a:rPr>
              <a:t>services must be furnished under a </a:t>
            </a:r>
            <a:r>
              <a:rPr lang="en-US" sz="2400" b="1" i="1" dirty="0">
                <a:solidFill>
                  <a:srgbClr val="FF0000"/>
                </a:solidFill>
                <a:latin typeface="Garamond" pitchFamily="18" charset="0"/>
              </a:rPr>
              <a:t>contract or </a:t>
            </a:r>
            <a:r>
              <a:rPr lang="en-US" sz="2400" b="1" i="1" dirty="0" smtClean="0">
                <a:solidFill>
                  <a:srgbClr val="FF0000"/>
                </a:solidFill>
                <a:latin typeface="Garamond" pitchFamily="18" charset="0"/>
              </a:rPr>
              <a:t>arrangement   which </a:t>
            </a:r>
            <a:r>
              <a:rPr lang="en-US" sz="2400" b="1" i="1" dirty="0">
                <a:solidFill>
                  <a:srgbClr val="FF0000"/>
                </a:solidFill>
                <a:latin typeface="Garamond" pitchFamily="18" charset="0"/>
              </a:rPr>
              <a:t>is reasonable</a:t>
            </a:r>
            <a:r>
              <a:rPr lang="en-US" sz="2400" b="0" dirty="0">
                <a:solidFill>
                  <a:schemeClr val="tx1"/>
                </a:solidFill>
                <a:latin typeface="Garamond" pitchFamily="18" charset="0"/>
              </a:rPr>
              <a:t> and</a:t>
            </a:r>
            <a:r>
              <a:rPr lang="en-US" sz="2400" b="0" dirty="0" smtClean="0">
                <a:solidFill>
                  <a:schemeClr val="tx1"/>
                </a:solidFill>
                <a:latin typeface="Garamond" pitchFamily="18" charset="0"/>
              </a:rPr>
              <a:t>;</a:t>
            </a:r>
          </a:p>
          <a:p>
            <a:pPr marL="685800" lvl="1" indent="-228600" algn="l">
              <a:buFont typeface="+mj-lt"/>
              <a:buAutoNum type="arabicPeriod"/>
            </a:pPr>
            <a:endParaRPr lang="en-US" sz="1000" b="0" dirty="0">
              <a:solidFill>
                <a:schemeClr val="tx1"/>
              </a:solidFill>
              <a:latin typeface="Garamond" pitchFamily="18" charset="0"/>
            </a:endParaRPr>
          </a:p>
          <a:p>
            <a:pPr marL="914400" lvl="1" indent="-457200" algn="l">
              <a:buFont typeface="+mj-lt"/>
              <a:buAutoNum type="arabicPeriod"/>
            </a:pPr>
            <a:r>
              <a:rPr lang="en-US" sz="2400" b="0" dirty="0" smtClean="0">
                <a:solidFill>
                  <a:schemeClr val="tx1"/>
                </a:solidFill>
                <a:latin typeface="Garamond" pitchFamily="18" charset="0"/>
              </a:rPr>
              <a:t>No </a:t>
            </a:r>
            <a:r>
              <a:rPr lang="en-US" sz="2400" b="0" dirty="0">
                <a:solidFill>
                  <a:schemeClr val="tx1"/>
                </a:solidFill>
                <a:latin typeface="Garamond" pitchFamily="18" charset="0"/>
              </a:rPr>
              <a:t>more than </a:t>
            </a:r>
            <a:r>
              <a:rPr lang="en-US" sz="2400" b="1" i="1" dirty="0">
                <a:solidFill>
                  <a:srgbClr val="FF0000"/>
                </a:solidFill>
                <a:latin typeface="Garamond" pitchFamily="18" charset="0"/>
              </a:rPr>
              <a:t>reasonable compensation </a:t>
            </a:r>
            <a:r>
              <a:rPr lang="en-US" sz="2400" b="0" dirty="0">
                <a:solidFill>
                  <a:schemeClr val="tx1"/>
                </a:solidFill>
                <a:latin typeface="Garamond" pitchFamily="18" charset="0"/>
              </a:rPr>
              <a:t>is paid for the </a:t>
            </a:r>
            <a:r>
              <a:rPr lang="en-US" sz="2400" b="0" dirty="0" smtClean="0">
                <a:solidFill>
                  <a:schemeClr val="tx1"/>
                </a:solidFill>
                <a:latin typeface="Garamond" pitchFamily="18" charset="0"/>
              </a:rPr>
              <a:t>service.</a:t>
            </a:r>
            <a:endParaRPr lang="en-US" sz="2400" b="0" dirty="0">
              <a:solidFill>
                <a:schemeClr val="tx1"/>
              </a:solidFill>
              <a:latin typeface="Garamond" pitchFamily="18" charset="0"/>
            </a:endParaRPr>
          </a:p>
        </p:txBody>
      </p:sp>
    </p:spTree>
    <p:extLst>
      <p:ext uri="{BB962C8B-B14F-4D97-AF65-F5344CB8AC3E}">
        <p14:creationId xmlns:p14="http://schemas.microsoft.com/office/powerpoint/2010/main" val="3149271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Garamond" pitchFamily="18" charset="0"/>
              </a:rPr>
              <a:t>Ethical vs. Legal Obligations</a:t>
            </a:r>
            <a:endParaRPr lang="en-US" sz="3600" dirty="0"/>
          </a:p>
        </p:txBody>
      </p:sp>
      <p:sp>
        <p:nvSpPr>
          <p:cNvPr id="3" name="Content Placeholder 2"/>
          <p:cNvSpPr>
            <a:spLocks noGrp="1"/>
          </p:cNvSpPr>
          <p:nvPr>
            <p:ph idx="1"/>
          </p:nvPr>
        </p:nvSpPr>
        <p:spPr/>
        <p:txBody>
          <a:bodyPr/>
          <a:lstStyle/>
          <a:p>
            <a:pPr marL="0" indent="0">
              <a:buNone/>
            </a:pPr>
            <a:r>
              <a:rPr lang="en-US" dirty="0">
                <a:solidFill>
                  <a:schemeClr val="tx1"/>
                </a:solidFill>
                <a:latin typeface="Garamond" pitchFamily="18" charset="0"/>
              </a:rPr>
              <a:t>A fiduciary must “engage in an objective process designed to elicit information necessary to assess the qualifications of the provider, the quality of services offered, and the </a:t>
            </a:r>
            <a:r>
              <a:rPr lang="en-US" b="1" i="1" dirty="0">
                <a:solidFill>
                  <a:srgbClr val="C00000"/>
                </a:solidFill>
                <a:latin typeface="Garamond" pitchFamily="18" charset="0"/>
              </a:rPr>
              <a:t>reasonableness of the fees charged </a:t>
            </a:r>
            <a:r>
              <a:rPr lang="en-US" dirty="0">
                <a:solidFill>
                  <a:schemeClr val="tx1"/>
                </a:solidFill>
                <a:latin typeface="Garamond" pitchFamily="18" charset="0"/>
              </a:rPr>
              <a:t>in light of the services provided. . . such process should be designed to avoid self-dealing, conflicts of interest or other improper influence.”</a:t>
            </a:r>
          </a:p>
          <a:p>
            <a:pPr marL="0" indent="0" algn="r">
              <a:buNone/>
            </a:pPr>
            <a:r>
              <a:rPr lang="en-US" dirty="0">
                <a:solidFill>
                  <a:schemeClr val="tx1"/>
                </a:solidFill>
                <a:latin typeface="Garamond" pitchFamily="18" charset="0"/>
              </a:rPr>
              <a:t>                              </a:t>
            </a:r>
            <a:r>
              <a:rPr lang="en-US" sz="2000" b="1" i="1" dirty="0">
                <a:solidFill>
                  <a:schemeClr val="tx1"/>
                </a:solidFill>
                <a:latin typeface="Garamond" pitchFamily="18" charset="0"/>
              </a:rPr>
              <a:t>DOL Field Assistance </a:t>
            </a:r>
            <a:endParaRPr lang="en-US" sz="2000" b="1" i="1" dirty="0" smtClean="0">
              <a:solidFill>
                <a:schemeClr val="tx1"/>
              </a:solidFill>
              <a:latin typeface="Garamond" pitchFamily="18" charset="0"/>
            </a:endParaRPr>
          </a:p>
          <a:p>
            <a:pPr marL="0" indent="0" algn="r">
              <a:buNone/>
            </a:pPr>
            <a:r>
              <a:rPr lang="en-US" sz="2000" b="1" i="1" dirty="0" smtClean="0">
                <a:solidFill>
                  <a:schemeClr val="tx1"/>
                </a:solidFill>
                <a:latin typeface="Garamond" pitchFamily="18" charset="0"/>
              </a:rPr>
              <a:t>Bulletin </a:t>
            </a:r>
            <a:r>
              <a:rPr lang="en-US" sz="2000" b="1" i="1" dirty="0">
                <a:solidFill>
                  <a:schemeClr val="tx1"/>
                </a:solidFill>
                <a:latin typeface="Garamond" pitchFamily="18" charset="0"/>
              </a:rPr>
              <a:t>2002-3 (Nov. 5, 2002) </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15</a:t>
            </a:fld>
            <a:endParaRPr lang="en-US" dirty="0"/>
          </a:p>
        </p:txBody>
      </p:sp>
    </p:spTree>
    <p:extLst>
      <p:ext uri="{BB962C8B-B14F-4D97-AF65-F5344CB8AC3E}">
        <p14:creationId xmlns:p14="http://schemas.microsoft.com/office/powerpoint/2010/main" val="1021201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59"/>
            <a:ext cx="8229600" cy="1143000"/>
          </a:xfrm>
        </p:spPr>
        <p:txBody>
          <a:bodyPr/>
          <a:lstStyle/>
          <a:p>
            <a:pPr algn="ctr"/>
            <a:r>
              <a:rPr lang="en-US" sz="4000" dirty="0" smtClean="0">
                <a:solidFill>
                  <a:schemeClr val="tx1"/>
                </a:solidFill>
                <a:latin typeface="Garamond" pitchFamily="18" charset="0"/>
              </a:rPr>
              <a:t>Ethical vs. Legal Obligations</a:t>
            </a:r>
            <a:endParaRPr lang="en-US" sz="4000" b="1" dirty="0">
              <a:solidFill>
                <a:schemeClr val="tx1"/>
              </a:solidFill>
              <a:latin typeface="Garamond" pitchFamily="18" charset="0"/>
            </a:endParaRPr>
          </a:p>
        </p:txBody>
      </p:sp>
      <p:sp>
        <p:nvSpPr>
          <p:cNvPr id="3" name="Content Placeholder 2"/>
          <p:cNvSpPr>
            <a:spLocks noGrp="1"/>
          </p:cNvSpPr>
          <p:nvPr>
            <p:ph idx="1"/>
          </p:nvPr>
        </p:nvSpPr>
        <p:spPr>
          <a:xfrm>
            <a:off x="457200" y="1968500"/>
            <a:ext cx="8229600" cy="4648200"/>
          </a:xfrm>
        </p:spPr>
        <p:txBody>
          <a:bodyPr>
            <a:noAutofit/>
          </a:bodyPr>
          <a:lstStyle/>
          <a:p>
            <a:r>
              <a:rPr lang="en-US" sz="2400" dirty="0" smtClean="0">
                <a:solidFill>
                  <a:schemeClr val="tx1"/>
                </a:solidFill>
                <a:latin typeface="Garamond" pitchFamily="18" charset="0"/>
              </a:rPr>
              <a:t>There are over 72 million 401k participants in America invested in more than 483,000 plans which contain over $3 trillion in assets.</a:t>
            </a:r>
          </a:p>
          <a:p>
            <a:pPr>
              <a:buNone/>
            </a:pPr>
            <a:endParaRPr lang="en-US" sz="1050" dirty="0" smtClean="0">
              <a:solidFill>
                <a:schemeClr val="tx1"/>
              </a:solidFill>
              <a:latin typeface="Garamond" pitchFamily="18" charset="0"/>
            </a:endParaRPr>
          </a:p>
          <a:p>
            <a:r>
              <a:rPr lang="en-US" sz="2400" b="1" i="1" dirty="0" smtClean="0">
                <a:solidFill>
                  <a:srgbClr val="C00000"/>
                </a:solidFill>
                <a:latin typeface="Garamond" pitchFamily="18" charset="0"/>
              </a:rPr>
              <a:t>71%  Believed they paid no fees</a:t>
            </a:r>
          </a:p>
          <a:p>
            <a:pPr>
              <a:buNone/>
            </a:pPr>
            <a:endParaRPr lang="en-US" sz="1050" dirty="0" smtClean="0">
              <a:solidFill>
                <a:schemeClr val="tx1"/>
              </a:solidFill>
              <a:latin typeface="Garamond" pitchFamily="18" charset="0"/>
            </a:endParaRPr>
          </a:p>
          <a:p>
            <a:r>
              <a:rPr lang="en-US" sz="2400" dirty="0" smtClean="0">
                <a:solidFill>
                  <a:schemeClr val="tx1"/>
                </a:solidFill>
                <a:latin typeface="Garamond" pitchFamily="18" charset="0"/>
              </a:rPr>
              <a:t>81%  Believed it was very important/somewhat important in making investment decisions</a:t>
            </a:r>
          </a:p>
          <a:p>
            <a:pPr>
              <a:buNone/>
            </a:pPr>
            <a:r>
              <a:rPr lang="en-US" sz="2400" b="1" i="1" dirty="0" smtClean="0">
                <a:solidFill>
                  <a:schemeClr val="tx1"/>
                </a:solidFill>
                <a:latin typeface="Garamond" pitchFamily="18" charset="0"/>
              </a:rPr>
              <a:t>		         </a:t>
            </a:r>
            <a:r>
              <a:rPr lang="en-US" sz="2000" b="1" i="1" dirty="0" smtClean="0">
                <a:solidFill>
                  <a:schemeClr val="tx1"/>
                </a:solidFill>
                <a:latin typeface="Garamond" pitchFamily="18" charset="0"/>
              </a:rPr>
              <a:t>401(k) Participants’ Awareness and Understanding of Fees,</a:t>
            </a:r>
          </a:p>
          <a:p>
            <a:pPr>
              <a:buNone/>
            </a:pPr>
            <a:r>
              <a:rPr lang="en-US" sz="2000" b="1" i="1" dirty="0" smtClean="0">
                <a:solidFill>
                  <a:schemeClr val="tx1"/>
                </a:solidFill>
                <a:latin typeface="Garamond" pitchFamily="18" charset="0"/>
              </a:rPr>
              <a:t>								     AARP, 2011</a:t>
            </a:r>
          </a:p>
          <a:p>
            <a:pPr>
              <a:buNone/>
            </a:pPr>
            <a:endParaRPr lang="en-US" sz="1050" b="1" i="1" dirty="0" smtClean="0">
              <a:latin typeface="Garamond" pitchFamily="18" charset="0"/>
            </a:endParaRPr>
          </a:p>
        </p:txBody>
      </p:sp>
    </p:spTree>
    <p:extLst>
      <p:ext uri="{BB962C8B-B14F-4D97-AF65-F5344CB8AC3E}">
        <p14:creationId xmlns:p14="http://schemas.microsoft.com/office/powerpoint/2010/main" val="3369722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490"/>
            <a:ext cx="8763000" cy="973138"/>
          </a:xfrm>
        </p:spPr>
        <p:txBody>
          <a:bodyPr>
            <a:noAutofit/>
          </a:bodyPr>
          <a:lstStyle/>
          <a:p>
            <a:pPr>
              <a:lnSpc>
                <a:spcPts val="3400"/>
              </a:lnSpc>
            </a:pPr>
            <a:r>
              <a:rPr lang="en-US" sz="3600" dirty="0">
                <a:latin typeface="Garamond" pitchFamily="18" charset="0"/>
              </a:rPr>
              <a:t>Ethical vs. Legal Obligations</a:t>
            </a:r>
            <a:endParaRPr lang="en-US" sz="3600" dirty="0">
              <a:solidFill>
                <a:schemeClr val="tx1"/>
              </a:solidFill>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152400" y="1143000"/>
            <a:ext cx="8763000" cy="4572000"/>
          </a:xfrm>
        </p:spPr>
        <p:txBody>
          <a:bodyPr>
            <a:noAutofit/>
          </a:bodyPr>
          <a:lstStyle/>
          <a:p>
            <a:pPr algn="r">
              <a:buNone/>
            </a:pPr>
            <a:endParaRPr lang="en-US" sz="800" i="1" dirty="0" smtClean="0">
              <a:latin typeface="Garamond" pitchFamily="18" charset="0"/>
            </a:endParaRPr>
          </a:p>
          <a:p>
            <a:pPr marL="0" indent="0">
              <a:buNone/>
            </a:pPr>
            <a:r>
              <a:rPr lang="en-US" b="1" i="1" dirty="0" smtClean="0">
                <a:latin typeface="Garamond" pitchFamily="18" charset="0"/>
              </a:rPr>
              <a:t> </a:t>
            </a:r>
            <a:r>
              <a:rPr lang="en-US" dirty="0" smtClean="0">
                <a:solidFill>
                  <a:schemeClr val="tx1"/>
                </a:solidFill>
                <a:latin typeface="Garamond" pitchFamily="18" charset="0"/>
              </a:rPr>
              <a:t>A </a:t>
            </a:r>
            <a:r>
              <a:rPr lang="en-US" dirty="0">
                <a:solidFill>
                  <a:schemeClr val="tx1"/>
                </a:solidFill>
                <a:latin typeface="Garamond" pitchFamily="18" charset="0"/>
              </a:rPr>
              <a:t>penny saved is a penny </a:t>
            </a:r>
            <a:r>
              <a:rPr lang="en-US" dirty="0" smtClean="0">
                <a:solidFill>
                  <a:schemeClr val="tx1"/>
                </a:solidFill>
                <a:latin typeface="Garamond" pitchFamily="18" charset="0"/>
              </a:rPr>
              <a:t>earned. </a:t>
            </a:r>
            <a:endParaRPr lang="en-US" dirty="0">
              <a:solidFill>
                <a:schemeClr val="tx1"/>
              </a:solidFill>
              <a:latin typeface="Garamond" pitchFamily="18" charset="0"/>
            </a:endParaRPr>
          </a:p>
          <a:p>
            <a:pPr>
              <a:buNone/>
            </a:pPr>
            <a:r>
              <a:rPr lang="en-US" b="1" i="1" dirty="0" smtClean="0">
                <a:solidFill>
                  <a:schemeClr val="tx1"/>
                </a:solidFill>
                <a:latin typeface="Garamond" pitchFamily="18" charset="0"/>
              </a:rPr>
              <a:t>						</a:t>
            </a:r>
            <a:r>
              <a:rPr lang="en-US" sz="2000" b="1" i="1" dirty="0" smtClean="0">
                <a:solidFill>
                  <a:schemeClr val="tx1"/>
                </a:solidFill>
                <a:latin typeface="Garamond" pitchFamily="18" charset="0"/>
              </a:rPr>
              <a:t>Ben Franklin</a:t>
            </a:r>
          </a:p>
          <a:p>
            <a:pPr>
              <a:buNone/>
            </a:pPr>
            <a:endParaRPr lang="en-US" sz="1000" b="1" i="1" dirty="0" smtClean="0">
              <a:solidFill>
                <a:schemeClr val="tx1"/>
              </a:solidFill>
              <a:latin typeface="Garamond" pitchFamily="18" charset="0"/>
            </a:endParaRPr>
          </a:p>
          <a:p>
            <a:pPr marL="0" indent="0">
              <a:buNone/>
            </a:pPr>
            <a:r>
              <a:rPr lang="en-US" dirty="0">
                <a:solidFill>
                  <a:schemeClr val="tx1"/>
                </a:solidFill>
                <a:latin typeface="Garamond" pitchFamily="18" charset="0"/>
              </a:rPr>
              <a:t>1% in excess fees over the average American’s working lifetime, reduces their nest egg at retirement by 28%.    </a:t>
            </a:r>
            <a:r>
              <a:rPr lang="en-US" dirty="0" smtClean="0">
                <a:solidFill>
                  <a:schemeClr val="tx1"/>
                </a:solidFill>
                <a:latin typeface="Garamond" pitchFamily="18" charset="0"/>
              </a:rPr>
              <a:t> </a:t>
            </a:r>
            <a:r>
              <a:rPr lang="en-US" b="1" i="1" dirty="0" smtClean="0">
                <a:solidFill>
                  <a:schemeClr val="tx1"/>
                </a:solidFill>
                <a:latin typeface="Garamond" pitchFamily="18" charset="0"/>
              </a:rPr>
              <a:t>    						           </a:t>
            </a:r>
            <a:r>
              <a:rPr lang="en-US" sz="2000" b="1" i="1" dirty="0" smtClean="0">
                <a:solidFill>
                  <a:schemeClr val="tx1"/>
                </a:solidFill>
                <a:latin typeface="Garamond" pitchFamily="18" charset="0"/>
              </a:rPr>
              <a:t>DOL</a:t>
            </a:r>
            <a:r>
              <a:rPr lang="en-US" sz="2000" b="1" i="1" dirty="0">
                <a:solidFill>
                  <a:schemeClr val="tx1"/>
                </a:solidFill>
                <a:latin typeface="Garamond" pitchFamily="18" charset="0"/>
              </a:rPr>
              <a:t>, EBSA </a:t>
            </a:r>
            <a:r>
              <a:rPr lang="en-US" sz="2000" b="1" i="1" dirty="0" smtClean="0">
                <a:solidFill>
                  <a:schemeClr val="tx1"/>
                </a:solidFill>
                <a:latin typeface="Garamond" pitchFamily="18" charset="0"/>
              </a:rPr>
              <a:t>Website</a:t>
            </a:r>
          </a:p>
          <a:p>
            <a:pPr marL="0" indent="0">
              <a:buNone/>
            </a:pPr>
            <a:endParaRPr lang="en-US" sz="1000" b="1" i="1" dirty="0" smtClean="0">
              <a:solidFill>
                <a:schemeClr val="tx1"/>
              </a:solidFill>
              <a:latin typeface="Garamond" pitchFamily="18" charset="0"/>
            </a:endParaRPr>
          </a:p>
          <a:p>
            <a:pPr marL="0" indent="0">
              <a:buNone/>
            </a:pPr>
            <a:r>
              <a:rPr lang="en-US" dirty="0" smtClean="0">
                <a:solidFill>
                  <a:schemeClr val="tx1"/>
                </a:solidFill>
                <a:latin typeface="Garamond" pitchFamily="18" charset="0"/>
              </a:rPr>
              <a:t>48% </a:t>
            </a:r>
            <a:r>
              <a:rPr lang="en-US" dirty="0">
                <a:solidFill>
                  <a:schemeClr val="tx1"/>
                </a:solidFill>
                <a:latin typeface="Garamond" pitchFamily="18" charset="0"/>
              </a:rPr>
              <a:t>of </a:t>
            </a:r>
            <a:r>
              <a:rPr lang="en-US" dirty="0" smtClean="0">
                <a:solidFill>
                  <a:schemeClr val="tx1"/>
                </a:solidFill>
                <a:latin typeface="Garamond" pitchFamily="18" charset="0"/>
              </a:rPr>
              <a:t>plan sponsors did </a:t>
            </a:r>
            <a:r>
              <a:rPr lang="en-US" dirty="0">
                <a:solidFill>
                  <a:schemeClr val="tx1"/>
                </a:solidFill>
                <a:latin typeface="Garamond" pitchFamily="18" charset="0"/>
              </a:rPr>
              <a:t>not know if their service providers had revenue sharing arrangements with other providers</a:t>
            </a:r>
            <a:r>
              <a:rPr lang="en-US" dirty="0" smtClean="0">
                <a:solidFill>
                  <a:schemeClr val="tx1"/>
                </a:solidFill>
                <a:latin typeface="Garamond" pitchFamily="18" charset="0"/>
              </a:rPr>
              <a:t>. </a:t>
            </a:r>
            <a:endParaRPr lang="en-US" dirty="0">
              <a:solidFill>
                <a:schemeClr val="tx1"/>
              </a:solidFill>
              <a:latin typeface="Garamond" pitchFamily="18" charset="0"/>
            </a:endParaRPr>
          </a:p>
          <a:p>
            <a:pPr marL="0" indent="0">
              <a:buNone/>
            </a:pPr>
            <a:r>
              <a:rPr lang="en-US" sz="2400" b="1" i="1" dirty="0">
                <a:solidFill>
                  <a:schemeClr val="tx1"/>
                </a:solidFill>
                <a:latin typeface="Garamond" pitchFamily="18" charset="0"/>
              </a:rPr>
              <a:t> 				</a:t>
            </a:r>
            <a:r>
              <a:rPr lang="en-US" sz="2000" b="1" i="1" dirty="0">
                <a:solidFill>
                  <a:schemeClr val="tx1"/>
                </a:solidFill>
                <a:latin typeface="Garamond" pitchFamily="18" charset="0"/>
              </a:rPr>
              <a:t>Government Accounting Agency, April 2012 </a:t>
            </a:r>
            <a:endParaRPr lang="en-US" sz="2000" b="1" i="1" dirty="0" smtClean="0">
              <a:solidFill>
                <a:schemeClr val="tx1"/>
              </a:solidFill>
              <a:latin typeface="Garamond" pitchFamily="18" charset="0"/>
            </a:endParaRPr>
          </a:p>
          <a:p>
            <a:pPr marL="0" indent="0">
              <a:buNone/>
            </a:pPr>
            <a:endParaRPr lang="en-US" sz="1800" b="1" i="1" dirty="0">
              <a:latin typeface="Garamond" pitchFamily="18" charset="0"/>
            </a:endParaRPr>
          </a:p>
          <a:p>
            <a:pPr>
              <a:buNone/>
            </a:pPr>
            <a:endParaRPr lang="en-US" sz="1200" dirty="0" smtClean="0">
              <a:latin typeface="Garamond" pitchFamily="18" charset="0"/>
            </a:endParaRPr>
          </a:p>
        </p:txBody>
      </p:sp>
    </p:spTree>
    <p:extLst>
      <p:ext uri="{BB962C8B-B14F-4D97-AF65-F5344CB8AC3E}">
        <p14:creationId xmlns:p14="http://schemas.microsoft.com/office/powerpoint/2010/main" val="6244097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latin typeface="Garamond" pitchFamily="18" charset="0"/>
              </a:rPr>
              <a:t>Ethical vs. Legal Obligations</a:t>
            </a:r>
            <a:endParaRPr lang="en-US" sz="4000" dirty="0">
              <a:solidFill>
                <a:schemeClr val="tx1"/>
              </a:solidFill>
            </a:endParaRPr>
          </a:p>
        </p:txBody>
      </p:sp>
      <p:sp>
        <p:nvSpPr>
          <p:cNvPr id="3" name="Content Placeholder 2"/>
          <p:cNvSpPr>
            <a:spLocks noGrp="1"/>
          </p:cNvSpPr>
          <p:nvPr>
            <p:ph idx="1"/>
          </p:nvPr>
        </p:nvSpPr>
        <p:spPr/>
        <p:txBody>
          <a:bodyPr/>
          <a:lstStyle/>
          <a:p>
            <a:pPr marL="0" indent="0">
              <a:lnSpc>
                <a:spcPct val="120000"/>
              </a:lnSpc>
              <a:spcBef>
                <a:spcPts val="300"/>
              </a:spcBef>
              <a:buNone/>
              <a:defRPr/>
            </a:pPr>
            <a:r>
              <a:rPr lang="en-US" sz="2600" dirty="0">
                <a:solidFill>
                  <a:schemeClr val="tx1"/>
                </a:solidFill>
                <a:latin typeface="Garamond" pitchFamily="18" charset="0"/>
              </a:rPr>
              <a:t>A fiduciary is </a:t>
            </a:r>
            <a:r>
              <a:rPr lang="en-US" sz="2600" b="1" i="1" dirty="0">
                <a:solidFill>
                  <a:srgbClr val="C00000"/>
                </a:solidFill>
                <a:latin typeface="Garamond" pitchFamily="18" charset="0"/>
              </a:rPr>
              <a:t>personally liable for any losses </a:t>
            </a:r>
            <a:r>
              <a:rPr lang="en-US" sz="2600" dirty="0">
                <a:solidFill>
                  <a:schemeClr val="tx1"/>
                </a:solidFill>
                <a:latin typeface="Garamond" pitchFamily="18" charset="0"/>
              </a:rPr>
              <a:t>the plan incurs by reason of its breach. A fiduciary who has breached its duty is liable to restore to the plan any profits the fiduciary made through its use of plan assets and for any other equitable or remedial relief deemed appropriate by the court, including removal of the fiduciary.      </a:t>
            </a:r>
          </a:p>
          <a:p>
            <a:pPr>
              <a:lnSpc>
                <a:spcPct val="120000"/>
              </a:lnSpc>
              <a:spcBef>
                <a:spcPts val="300"/>
              </a:spcBef>
              <a:buNone/>
              <a:defRPr/>
            </a:pPr>
            <a:r>
              <a:rPr lang="en-US" sz="1400" dirty="0">
                <a:solidFill>
                  <a:schemeClr val="tx1"/>
                </a:solidFill>
                <a:latin typeface="Garamond" pitchFamily="18" charset="0"/>
              </a:rPr>
              <a:t>							         </a:t>
            </a:r>
            <a:r>
              <a:rPr lang="en-US" sz="2000" b="1" i="1" dirty="0">
                <a:solidFill>
                  <a:schemeClr val="tx1"/>
                </a:solidFill>
                <a:latin typeface="Garamond" pitchFamily="18" charset="0"/>
              </a:rPr>
              <a:t>ERISA § 409</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18</a:t>
            </a:fld>
            <a:endParaRPr lang="en-US" dirty="0"/>
          </a:p>
        </p:txBody>
      </p:sp>
    </p:spTree>
    <p:extLst>
      <p:ext uri="{BB962C8B-B14F-4D97-AF65-F5344CB8AC3E}">
        <p14:creationId xmlns:p14="http://schemas.microsoft.com/office/powerpoint/2010/main" val="31856220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39422" y="4616067"/>
            <a:ext cx="2904578" cy="830997"/>
          </a:xfrm>
          <a:prstGeom prst="rect">
            <a:avLst/>
          </a:prstGeom>
          <a:noFill/>
        </p:spPr>
        <p:txBody>
          <a:bodyPr wrap="none" rtlCol="0">
            <a:spAutoFit/>
          </a:bodyPr>
          <a:lstStyle/>
          <a:p>
            <a:r>
              <a:rPr lang="en-US" sz="2400" b="1" i="1" dirty="0" smtClean="0">
                <a:latin typeface="Garamond" pitchFamily="18" charset="0"/>
              </a:rPr>
              <a:t>Newark Star-Ledger </a:t>
            </a:r>
          </a:p>
          <a:p>
            <a:r>
              <a:rPr lang="en-US" sz="2400" b="1" i="1" dirty="0" smtClean="0">
                <a:latin typeface="Garamond" pitchFamily="18" charset="0"/>
              </a:rPr>
              <a:t>August 28</a:t>
            </a:r>
            <a:r>
              <a:rPr lang="en-US" sz="2400" b="1" i="1" baseline="30000" dirty="0" smtClean="0">
                <a:latin typeface="Garamond" pitchFamily="18" charset="0"/>
              </a:rPr>
              <a:t>th</a:t>
            </a:r>
            <a:r>
              <a:rPr lang="en-US" sz="2400" b="1" i="1" dirty="0" smtClean="0">
                <a:latin typeface="Garamond" pitchFamily="18" charset="0"/>
              </a:rPr>
              <a:t>, 2010</a:t>
            </a:r>
            <a:endParaRPr lang="en-US" sz="2400" b="1" i="1" dirty="0">
              <a:latin typeface="Garamond" pitchFamily="18" charset="0"/>
            </a:endParaRPr>
          </a:p>
        </p:txBody>
      </p:sp>
      <p:pic>
        <p:nvPicPr>
          <p:cNvPr id="8" name="Content Placeholder 7" descr="Fiduciary Law Suit Ad C.jpg"/>
          <p:cNvPicPr>
            <a:picLocks noGrp="1" noChangeAspect="1"/>
          </p:cNvPicPr>
          <p:nvPr>
            <p:ph idx="1"/>
          </p:nvPr>
        </p:nvPicPr>
        <p:blipFill>
          <a:blip r:embed="rId2"/>
          <a:stretch>
            <a:fillRect/>
          </a:stretch>
        </p:blipFill>
        <p:spPr>
          <a:xfrm>
            <a:off x="0" y="-30272"/>
            <a:ext cx="5410200" cy="6894759"/>
          </a:xfrm>
        </p:spPr>
      </p:pic>
    </p:spTree>
    <p:extLst>
      <p:ext uri="{BB962C8B-B14F-4D97-AF65-F5344CB8AC3E}">
        <p14:creationId xmlns:p14="http://schemas.microsoft.com/office/powerpoint/2010/main" val="24297994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latin typeface="Garamond" pitchFamily="18" charset="0"/>
              </a:rPr>
              <a:t>Ethical vs. Legal Obligations</a:t>
            </a:r>
            <a:endParaRPr lang="en-US" sz="4000" dirty="0">
              <a:solidFill>
                <a:schemeClr val="tx1"/>
              </a:solidFill>
              <a:latin typeface="Garamond" pitchFamily="18" charset="0"/>
            </a:endParaRPr>
          </a:p>
        </p:txBody>
      </p:sp>
      <p:sp>
        <p:nvSpPr>
          <p:cNvPr id="3" name="Content Placeholder 2"/>
          <p:cNvSpPr>
            <a:spLocks noGrp="1"/>
          </p:cNvSpPr>
          <p:nvPr>
            <p:ph idx="1"/>
          </p:nvPr>
        </p:nvSpPr>
        <p:spPr>
          <a:xfrm>
            <a:off x="304800" y="990600"/>
            <a:ext cx="8610600" cy="4724400"/>
          </a:xfrm>
        </p:spPr>
        <p:txBody>
          <a:bodyPr/>
          <a:lstStyle/>
          <a:p>
            <a:pPr>
              <a:buFont typeface="Arial" pitchFamily="34" charset="0"/>
              <a:buChar char="•"/>
            </a:pPr>
            <a:r>
              <a:rPr lang="en-US" sz="2400" b="1" dirty="0" smtClean="0">
                <a:solidFill>
                  <a:schemeClr val="tx1"/>
                </a:solidFill>
                <a:latin typeface="Garamond" pitchFamily="18" charset="0"/>
              </a:rPr>
              <a:t>Tussey v. ABB, Fidelity, </a:t>
            </a:r>
            <a:r>
              <a:rPr lang="en-US" sz="2400" b="1" dirty="0">
                <a:solidFill>
                  <a:schemeClr val="tx1"/>
                </a:solidFill>
                <a:latin typeface="Garamond" pitchFamily="18" charset="0"/>
              </a:rPr>
              <a:t>et al </a:t>
            </a:r>
            <a:endParaRPr lang="en-US" sz="2400" b="1" dirty="0" smtClean="0">
              <a:solidFill>
                <a:schemeClr val="tx1"/>
              </a:solidFill>
              <a:latin typeface="Garamond" pitchFamily="18" charset="0"/>
            </a:endParaRPr>
          </a:p>
          <a:p>
            <a:pPr lvl="1">
              <a:buFont typeface="Arial" pitchFamily="34" charset="0"/>
              <a:buChar char="•"/>
            </a:pPr>
            <a:r>
              <a:rPr lang="en-US" sz="2200" dirty="0" smtClean="0">
                <a:solidFill>
                  <a:schemeClr val="tx1"/>
                </a:solidFill>
                <a:latin typeface="Garamond" pitchFamily="18" charset="0"/>
              </a:rPr>
              <a:t>“Counts should be dismissed against Fidelity because Fidelity defendants have no fiduciary status relevant to the plaintiffs’ claims.”</a:t>
            </a:r>
          </a:p>
          <a:p>
            <a:pPr>
              <a:buFont typeface="Arial" pitchFamily="34" charset="0"/>
              <a:buChar char="•"/>
            </a:pPr>
            <a:r>
              <a:rPr lang="en-US" sz="2400" b="1" dirty="0" smtClean="0">
                <a:solidFill>
                  <a:schemeClr val="tx1"/>
                </a:solidFill>
                <a:latin typeface="Garamond" pitchFamily="18" charset="0"/>
              </a:rPr>
              <a:t>Haddock v </a:t>
            </a:r>
            <a:r>
              <a:rPr lang="en-US" sz="2400" b="1" dirty="0">
                <a:solidFill>
                  <a:schemeClr val="tx1"/>
                </a:solidFill>
                <a:latin typeface="Garamond" pitchFamily="18" charset="0"/>
              </a:rPr>
              <a:t>Nationwide </a:t>
            </a:r>
            <a:r>
              <a:rPr lang="en-US" sz="2400" b="1" dirty="0" smtClean="0">
                <a:solidFill>
                  <a:schemeClr val="tx1"/>
                </a:solidFill>
                <a:latin typeface="Garamond" pitchFamily="18" charset="0"/>
              </a:rPr>
              <a:t>Life </a:t>
            </a:r>
          </a:p>
          <a:p>
            <a:pPr lvl="1">
              <a:buFont typeface="Arial" pitchFamily="34" charset="0"/>
              <a:buChar char="•"/>
            </a:pPr>
            <a:r>
              <a:rPr lang="en-US" sz="2200" b="1" i="1" dirty="0" smtClean="0">
                <a:solidFill>
                  <a:srgbClr val="C00000"/>
                </a:solidFill>
                <a:latin typeface="Garamond" pitchFamily="18" charset="0"/>
              </a:rPr>
              <a:t>“If Nationwide Life is found to have violated ERISA </a:t>
            </a:r>
            <a:r>
              <a:rPr lang="en-US" sz="2200" dirty="0" smtClean="0">
                <a:solidFill>
                  <a:schemeClr val="tx1"/>
                </a:solidFill>
                <a:latin typeface="Garamond" pitchFamily="18" charset="0"/>
              </a:rPr>
              <a:t>by arranging for, receiving, and retaining payments from </a:t>
            </a:r>
            <a:r>
              <a:rPr lang="en-US" sz="2200" b="1" i="1" dirty="0" smtClean="0">
                <a:solidFill>
                  <a:srgbClr val="C00000"/>
                </a:solidFill>
                <a:latin typeface="Garamond" pitchFamily="18" charset="0"/>
              </a:rPr>
              <a:t>funds…then the Trustees are reckless and also at fault</a:t>
            </a:r>
            <a:r>
              <a:rPr lang="en-US" sz="2200" dirty="0" smtClean="0">
                <a:solidFill>
                  <a:schemeClr val="tx1"/>
                </a:solidFill>
                <a:latin typeface="Garamond" pitchFamily="18" charset="0"/>
              </a:rPr>
              <a:t> to the extent the Plans suffered harm…, because the Trustees had the ultimate responsibility for managing the Plan, and investing Plan assets.”</a:t>
            </a:r>
          </a:p>
          <a:p>
            <a:pPr>
              <a:buFont typeface="Arial" pitchFamily="34" charset="0"/>
              <a:buChar char="•"/>
            </a:pPr>
            <a:r>
              <a:rPr lang="en-US" sz="2400" b="1" dirty="0" smtClean="0">
                <a:solidFill>
                  <a:schemeClr val="tx1"/>
                </a:solidFill>
                <a:latin typeface="Garamond" pitchFamily="18" charset="0"/>
              </a:rPr>
              <a:t>Charters v John Hancock </a:t>
            </a:r>
          </a:p>
          <a:p>
            <a:pPr lvl="1">
              <a:buFont typeface="Arial" pitchFamily="34" charset="0"/>
              <a:buChar char="•"/>
            </a:pPr>
            <a:r>
              <a:rPr lang="en-US" sz="2200" dirty="0" smtClean="0">
                <a:solidFill>
                  <a:schemeClr val="tx1"/>
                </a:solidFill>
                <a:latin typeface="Garamond" pitchFamily="18" charset="0"/>
              </a:rPr>
              <a:t>John Hancock countersued their client (Charters) for breach of fiduciary duty, monetary contribution and indemnity </a:t>
            </a:r>
            <a:r>
              <a:rPr lang="en-US" sz="2200" b="1" i="1" dirty="0" smtClean="0">
                <a:solidFill>
                  <a:srgbClr val="C00000"/>
                </a:solidFill>
                <a:latin typeface="Garamond" pitchFamily="18" charset="0"/>
              </a:rPr>
              <a:t>for being negligent in hiring John Hancock in the first place.</a:t>
            </a:r>
          </a:p>
          <a:p>
            <a:endParaRPr lang="en-US" sz="2200" dirty="0"/>
          </a:p>
        </p:txBody>
      </p:sp>
      <p:sp>
        <p:nvSpPr>
          <p:cNvPr id="5" name="Slide Number Placeholder 4"/>
          <p:cNvSpPr>
            <a:spLocks noGrp="1"/>
          </p:cNvSpPr>
          <p:nvPr>
            <p:ph type="sldNum" sz="quarter" idx="4294967295"/>
          </p:nvPr>
        </p:nvSpPr>
        <p:spPr>
          <a:xfrm>
            <a:off x="8153400" y="6477000"/>
            <a:ext cx="533400" cy="244475"/>
          </a:xfrm>
          <a:prstGeom prst="rect">
            <a:avLst/>
          </a:prstGeom>
        </p:spPr>
        <p:txBody>
          <a:bodyPr/>
          <a:lstStyle/>
          <a:p>
            <a:fld id="{100E8778-054B-4D29-ACD0-E3BBE36B09B4}" type="slidenum">
              <a:rPr lang="en-US" smtClean="0"/>
              <a:t>20</a:t>
            </a:fld>
            <a:endParaRPr lang="en-US"/>
          </a:p>
        </p:txBody>
      </p:sp>
    </p:spTree>
    <p:extLst>
      <p:ext uri="{BB962C8B-B14F-4D97-AF65-F5344CB8AC3E}">
        <p14:creationId xmlns:p14="http://schemas.microsoft.com/office/powerpoint/2010/main" val="291993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200" dirty="0" err="1" smtClean="0">
                <a:latin typeface="Garamond" pitchFamily="18" charset="0"/>
              </a:rPr>
              <a:t>Tussey</a:t>
            </a:r>
            <a:r>
              <a:rPr lang="en-US" sz="3200" dirty="0" smtClean="0">
                <a:latin typeface="Garamond" pitchFamily="18" charset="0"/>
              </a:rPr>
              <a:t> v. ABB, </a:t>
            </a:r>
            <a:r>
              <a:rPr lang="en-US" sz="3200" dirty="0" err="1" smtClean="0">
                <a:latin typeface="Garamond" pitchFamily="18" charset="0"/>
              </a:rPr>
              <a:t>Inc</a:t>
            </a:r>
            <a:r>
              <a:rPr lang="en-US" sz="3200" dirty="0" smtClean="0">
                <a:latin typeface="Garamond" pitchFamily="18" charset="0"/>
              </a:rPr>
              <a:t>, Fidelity Trust, and Fidelity Management</a:t>
            </a:r>
            <a:r>
              <a:rPr lang="fr-FR" sz="3200" dirty="0" smtClean="0">
                <a:latin typeface="Garamond" pitchFamily="18" charset="0"/>
              </a:rPr>
              <a:t>, Et Al</a:t>
            </a:r>
            <a:r>
              <a:rPr lang="en-US" sz="3200" dirty="0" smtClean="0">
                <a:latin typeface="Garamond" pitchFamily="18" charset="0"/>
              </a:rPr>
              <a:t> </a:t>
            </a:r>
            <a:endParaRPr lang="en-US" sz="3200" dirty="0">
              <a:latin typeface="Garamond" pitchFamily="18" charset="0"/>
            </a:endParaRPr>
          </a:p>
        </p:txBody>
      </p:sp>
      <p:sp>
        <p:nvSpPr>
          <p:cNvPr id="6" name="Content Placeholder 5"/>
          <p:cNvSpPr>
            <a:spLocks noGrp="1"/>
          </p:cNvSpPr>
          <p:nvPr>
            <p:ph idx="1"/>
          </p:nvPr>
        </p:nvSpPr>
        <p:spPr>
          <a:xfrm>
            <a:off x="457200" y="1066800"/>
            <a:ext cx="8229600" cy="4876800"/>
          </a:xfrm>
        </p:spPr>
        <p:txBody>
          <a:bodyPr>
            <a:normAutofit fontScale="92500" lnSpcReduction="10000"/>
          </a:bodyPr>
          <a:lstStyle/>
          <a:p>
            <a:pPr marL="0" indent="0">
              <a:lnSpc>
                <a:spcPct val="120000"/>
              </a:lnSpc>
              <a:spcBef>
                <a:spcPts val="300"/>
              </a:spcBef>
              <a:spcAft>
                <a:spcPts val="2400"/>
              </a:spcAft>
              <a:buFont typeface="Arial" pitchFamily="34" charset="0"/>
              <a:buChar char="•"/>
            </a:pPr>
            <a:r>
              <a:rPr lang="en-US" sz="2600" dirty="0" smtClean="0">
                <a:solidFill>
                  <a:schemeClr val="tx1"/>
                </a:solidFill>
                <a:latin typeface="Garamond" pitchFamily="18" charset="0"/>
              </a:rPr>
              <a:t>Alleged </a:t>
            </a:r>
            <a:r>
              <a:rPr lang="en-US" sz="2600" dirty="0">
                <a:solidFill>
                  <a:schemeClr val="tx1"/>
                </a:solidFill>
                <a:latin typeface="Garamond" pitchFamily="18" charset="0"/>
              </a:rPr>
              <a:t>that the Plan Fiduciaries failed to discharge their fiduciary obligations by not properly documenting and monitoring Fidelity’s </a:t>
            </a:r>
            <a:r>
              <a:rPr lang="en-US" sz="2600" dirty="0" smtClean="0">
                <a:solidFill>
                  <a:schemeClr val="tx1"/>
                </a:solidFill>
                <a:latin typeface="Garamond" pitchFamily="18" charset="0"/>
              </a:rPr>
              <a:t>fees</a:t>
            </a:r>
          </a:p>
          <a:p>
            <a:pPr marL="0" indent="0">
              <a:lnSpc>
                <a:spcPct val="120000"/>
              </a:lnSpc>
              <a:spcBef>
                <a:spcPts val="300"/>
              </a:spcBef>
              <a:spcAft>
                <a:spcPts val="2400"/>
              </a:spcAft>
              <a:buFont typeface="Arial" pitchFamily="34" charset="0"/>
              <a:buChar char="•"/>
            </a:pPr>
            <a:r>
              <a:rPr lang="en-US" sz="2600" dirty="0" smtClean="0">
                <a:solidFill>
                  <a:schemeClr val="tx1"/>
                </a:solidFill>
                <a:latin typeface="Garamond" pitchFamily="18" charset="0"/>
              </a:rPr>
              <a:t>ABB, Inc., the ABB pension and </a:t>
            </a:r>
            <a:r>
              <a:rPr lang="en-US" sz="2600" b="1" i="1" dirty="0" smtClean="0">
                <a:solidFill>
                  <a:srgbClr val="FF0000"/>
                </a:solidFill>
                <a:latin typeface="Garamond" pitchFamily="18" charset="0"/>
              </a:rPr>
              <a:t>benefits committees, and the individuals serving on these committees </a:t>
            </a:r>
            <a:r>
              <a:rPr lang="en-US" sz="2600" dirty="0" smtClean="0">
                <a:solidFill>
                  <a:schemeClr val="tx1"/>
                </a:solidFill>
                <a:latin typeface="Garamond" pitchFamily="18" charset="0"/>
              </a:rPr>
              <a:t>(collectively “Plan Fiduciaries”) were found </a:t>
            </a:r>
            <a:r>
              <a:rPr lang="en-US" sz="2600" b="1" i="1" u="sng" dirty="0" smtClean="0">
                <a:solidFill>
                  <a:srgbClr val="FF0000"/>
                </a:solidFill>
                <a:latin typeface="Garamond" pitchFamily="18" charset="0"/>
              </a:rPr>
              <a:t>jointly and severally liable for $35.2 million </a:t>
            </a:r>
            <a:r>
              <a:rPr lang="en-US" sz="2600" dirty="0" smtClean="0">
                <a:solidFill>
                  <a:schemeClr val="tx1"/>
                </a:solidFill>
                <a:latin typeface="Garamond" pitchFamily="18" charset="0"/>
              </a:rPr>
              <a:t>in damages for violations of their fiduciary duty under ERISA</a:t>
            </a:r>
          </a:p>
          <a:p>
            <a:pPr marL="0" indent="0">
              <a:lnSpc>
                <a:spcPct val="120000"/>
              </a:lnSpc>
              <a:spcBef>
                <a:spcPts val="300"/>
              </a:spcBef>
              <a:buFont typeface="Arial" pitchFamily="34" charset="0"/>
              <a:buChar char="•"/>
            </a:pPr>
            <a:r>
              <a:rPr lang="en-US" sz="2600" dirty="0" smtClean="0">
                <a:solidFill>
                  <a:schemeClr val="tx1"/>
                </a:solidFill>
                <a:latin typeface="Garamond" pitchFamily="18" charset="0"/>
              </a:rPr>
              <a:t>Fidelity was liable for $1.7MM in lost income related to float income it retained</a:t>
            </a:r>
          </a:p>
          <a:p>
            <a:pPr>
              <a:buFont typeface="Arial" pitchFamily="34" charset="0"/>
              <a:buChar char="•"/>
            </a:pPr>
            <a:endParaRPr lang="en-US" sz="2000" dirty="0"/>
          </a:p>
        </p:txBody>
      </p:sp>
      <p:sp>
        <p:nvSpPr>
          <p:cNvPr id="3" name="Slide Number Placeholder 2"/>
          <p:cNvSpPr>
            <a:spLocks noGrp="1"/>
          </p:cNvSpPr>
          <p:nvPr>
            <p:ph type="sldNum" sz="quarter" idx="4294967295"/>
          </p:nvPr>
        </p:nvSpPr>
        <p:spPr>
          <a:xfrm>
            <a:off x="8153400" y="6477000"/>
            <a:ext cx="533400" cy="244475"/>
          </a:xfrm>
          <a:prstGeom prst="rect">
            <a:avLst/>
          </a:prstGeom>
        </p:spPr>
        <p:txBody>
          <a:bodyPr/>
          <a:lstStyle/>
          <a:p>
            <a:fld id="{100E8778-054B-4D29-ACD0-E3BBE36B09B4}" type="slidenum">
              <a:rPr lang="en-US" smtClean="0"/>
              <a:t>21</a:t>
            </a:fld>
            <a:endParaRPr lang="en-US"/>
          </a:p>
        </p:txBody>
      </p:sp>
    </p:spTree>
    <p:extLst>
      <p:ext uri="{BB962C8B-B14F-4D97-AF65-F5344CB8AC3E}">
        <p14:creationId xmlns:p14="http://schemas.microsoft.com/office/powerpoint/2010/main" val="45145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err="1" smtClean="0">
                <a:latin typeface="Garamond" pitchFamily="18" charset="0"/>
              </a:rPr>
              <a:t>Tibble</a:t>
            </a:r>
            <a:r>
              <a:rPr lang="en-US" sz="3600" dirty="0" smtClean="0">
                <a:latin typeface="Garamond" pitchFamily="18" charset="0"/>
              </a:rPr>
              <a:t> v. Edison International</a:t>
            </a:r>
            <a:endParaRPr lang="en-US" sz="3600" dirty="0">
              <a:latin typeface="Garamond" pitchFamily="18" charset="0"/>
            </a:endParaRPr>
          </a:p>
        </p:txBody>
      </p:sp>
      <p:sp>
        <p:nvSpPr>
          <p:cNvPr id="6" name="Content Placeholder 5"/>
          <p:cNvSpPr>
            <a:spLocks noGrp="1"/>
          </p:cNvSpPr>
          <p:nvPr>
            <p:ph idx="1"/>
          </p:nvPr>
        </p:nvSpPr>
        <p:spPr>
          <a:xfrm>
            <a:off x="457200" y="1752600"/>
            <a:ext cx="8229600" cy="3505200"/>
          </a:xfrm>
        </p:spPr>
        <p:txBody>
          <a:bodyPr>
            <a:normAutofit/>
          </a:bodyPr>
          <a:lstStyle/>
          <a:p>
            <a:pPr>
              <a:spcAft>
                <a:spcPts val="2400"/>
              </a:spcAft>
              <a:buFont typeface="Arial" pitchFamily="34" charset="0"/>
              <a:buChar char="•"/>
            </a:pPr>
            <a:r>
              <a:rPr lang="en-US" sz="2400" dirty="0" smtClean="0">
                <a:solidFill>
                  <a:schemeClr val="tx1"/>
                </a:solidFill>
                <a:latin typeface="Garamond" pitchFamily="18" charset="0"/>
              </a:rPr>
              <a:t>Participants </a:t>
            </a:r>
            <a:r>
              <a:rPr lang="en-US" sz="2400" dirty="0">
                <a:solidFill>
                  <a:schemeClr val="tx1"/>
                </a:solidFill>
                <a:latin typeface="Garamond" pitchFamily="18" charset="0"/>
              </a:rPr>
              <a:t>alleged that the fiduciaries </a:t>
            </a:r>
            <a:r>
              <a:rPr lang="en-US" sz="2400" dirty="0" smtClean="0">
                <a:solidFill>
                  <a:schemeClr val="tx1"/>
                </a:solidFill>
                <a:latin typeface="Garamond" pitchFamily="18" charset="0"/>
              </a:rPr>
              <a:t>breached their fiduciary duty by </a:t>
            </a:r>
            <a:r>
              <a:rPr lang="en-US" sz="2400" b="1" i="1" dirty="0" smtClean="0">
                <a:solidFill>
                  <a:srgbClr val="FF0000"/>
                </a:solidFill>
                <a:latin typeface="Garamond" pitchFamily="18" charset="0"/>
              </a:rPr>
              <a:t>selecting </a:t>
            </a:r>
            <a:r>
              <a:rPr lang="en-US" sz="2400" b="1" i="1" dirty="0">
                <a:solidFill>
                  <a:srgbClr val="FF0000"/>
                </a:solidFill>
                <a:latin typeface="Garamond" pitchFamily="18" charset="0"/>
              </a:rPr>
              <a:t>retail share </a:t>
            </a:r>
            <a:r>
              <a:rPr lang="en-US" sz="2400" b="1" i="1" dirty="0" smtClean="0">
                <a:solidFill>
                  <a:srgbClr val="FF0000"/>
                </a:solidFill>
                <a:latin typeface="Garamond" pitchFamily="18" charset="0"/>
              </a:rPr>
              <a:t>classes rather </a:t>
            </a:r>
            <a:r>
              <a:rPr lang="en-US" sz="2400" b="1" i="1" dirty="0">
                <a:solidFill>
                  <a:srgbClr val="FF0000"/>
                </a:solidFill>
                <a:latin typeface="Garamond" pitchFamily="18" charset="0"/>
              </a:rPr>
              <a:t>than less expensive institutional share </a:t>
            </a:r>
            <a:r>
              <a:rPr lang="en-US" sz="2400" b="1" i="1" dirty="0" smtClean="0">
                <a:solidFill>
                  <a:srgbClr val="FF0000"/>
                </a:solidFill>
                <a:latin typeface="Garamond" pitchFamily="18" charset="0"/>
              </a:rPr>
              <a:t>classes</a:t>
            </a:r>
          </a:p>
          <a:p>
            <a:pPr>
              <a:buFont typeface="Arial" pitchFamily="34" charset="0"/>
              <a:buChar char="•"/>
            </a:pPr>
            <a:r>
              <a:rPr lang="en-US" sz="2400" dirty="0" smtClean="0">
                <a:solidFill>
                  <a:schemeClr val="tx1"/>
                </a:solidFill>
                <a:latin typeface="Garamond" pitchFamily="18" charset="0"/>
              </a:rPr>
              <a:t>Court was troubled by fact that the fiduciaries </a:t>
            </a:r>
            <a:r>
              <a:rPr lang="en-US" sz="2400" b="1" i="1" dirty="0" smtClean="0">
                <a:solidFill>
                  <a:srgbClr val="FF0000"/>
                </a:solidFill>
                <a:latin typeface="Garamond" pitchFamily="18" charset="0"/>
              </a:rPr>
              <a:t>never asked </a:t>
            </a:r>
            <a:r>
              <a:rPr lang="en-US" sz="2400" dirty="0" smtClean="0">
                <a:solidFill>
                  <a:schemeClr val="tx1"/>
                </a:solidFill>
                <a:latin typeface="Garamond" pitchFamily="18" charset="0"/>
              </a:rPr>
              <a:t>if lower cost share classes were available or if the minimum investment thresholds for institutional share classes could be waived</a:t>
            </a:r>
          </a:p>
          <a:p>
            <a:pPr>
              <a:buFont typeface="Arial" pitchFamily="34" charset="0"/>
              <a:buChar char="•"/>
            </a:pPr>
            <a:endParaRPr lang="en-US" sz="2000" dirty="0"/>
          </a:p>
        </p:txBody>
      </p:sp>
      <p:sp>
        <p:nvSpPr>
          <p:cNvPr id="3" name="Slide Number Placeholder 2"/>
          <p:cNvSpPr>
            <a:spLocks noGrp="1"/>
          </p:cNvSpPr>
          <p:nvPr>
            <p:ph type="sldNum" sz="quarter" idx="4294967295"/>
          </p:nvPr>
        </p:nvSpPr>
        <p:spPr>
          <a:xfrm>
            <a:off x="8153400" y="6477000"/>
            <a:ext cx="533400" cy="244475"/>
          </a:xfrm>
          <a:prstGeom prst="rect">
            <a:avLst/>
          </a:prstGeom>
        </p:spPr>
        <p:txBody>
          <a:bodyPr/>
          <a:lstStyle/>
          <a:p>
            <a:fld id="{100E8778-054B-4D29-ACD0-E3BBE36B09B4}" type="slidenum">
              <a:rPr lang="en-US" smtClean="0"/>
              <a:t>22</a:t>
            </a:fld>
            <a:endParaRPr lang="en-US"/>
          </a:p>
        </p:txBody>
      </p:sp>
    </p:spTree>
    <p:extLst>
      <p:ext uri="{BB962C8B-B14F-4D97-AF65-F5344CB8AC3E}">
        <p14:creationId xmlns:p14="http://schemas.microsoft.com/office/powerpoint/2010/main" val="316488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tx1"/>
                </a:solidFill>
                <a:latin typeface="Garamond" pitchFamily="18" charset="0"/>
              </a:rPr>
              <a:t>Negative &amp; Affirmative Ethical Obligations </a:t>
            </a:r>
            <a:endParaRPr lang="en-US" sz="3200" b="1" dirty="0">
              <a:solidFill>
                <a:schemeClr val="tx1"/>
              </a:solidFill>
              <a:latin typeface="Garamond" pitchFamily="18" charset="0"/>
            </a:endParaRPr>
          </a:p>
        </p:txBody>
      </p:sp>
      <p:sp>
        <p:nvSpPr>
          <p:cNvPr id="3" name="Content Placeholder 2"/>
          <p:cNvSpPr>
            <a:spLocks noGrp="1"/>
          </p:cNvSpPr>
          <p:nvPr>
            <p:ph idx="1"/>
          </p:nvPr>
        </p:nvSpPr>
        <p:spPr>
          <a:xfrm>
            <a:off x="0" y="1295400"/>
            <a:ext cx="8964446" cy="4267200"/>
          </a:xfrm>
        </p:spPr>
        <p:txBody>
          <a:bodyPr>
            <a:normAutofit lnSpcReduction="10000"/>
          </a:bodyPr>
          <a:lstStyle/>
          <a:p>
            <a:pPr marL="0" indent="0" algn="ctr">
              <a:buNone/>
            </a:pPr>
            <a:r>
              <a:rPr lang="en-US" sz="3600" b="1" dirty="0" smtClean="0">
                <a:solidFill>
                  <a:schemeClr val="tx1"/>
                </a:solidFill>
                <a:latin typeface="Garamond" pitchFamily="18" charset="0"/>
              </a:rPr>
              <a:t>West Point Honor Code</a:t>
            </a:r>
          </a:p>
          <a:p>
            <a:pPr marL="0" indent="0">
              <a:buNone/>
            </a:pPr>
            <a:endParaRPr lang="en-US" dirty="0" smtClean="0">
              <a:latin typeface="Garamond" pitchFamily="18" charset="0"/>
            </a:endParaRPr>
          </a:p>
          <a:p>
            <a:pPr marL="0" indent="0" algn="ctr">
              <a:buNone/>
            </a:pPr>
            <a:r>
              <a:rPr lang="en-US" dirty="0" smtClean="0">
                <a:latin typeface="Garamond" pitchFamily="18" charset="0"/>
              </a:rPr>
              <a:t> </a:t>
            </a:r>
            <a:r>
              <a:rPr lang="en-US" sz="3400" b="1" dirty="0" smtClean="0">
                <a:solidFill>
                  <a:srgbClr val="FF0000"/>
                </a:solidFill>
                <a:latin typeface="Garamond" pitchFamily="18" charset="0"/>
              </a:rPr>
              <a:t>A Cadet will not lie, cheat, steal</a:t>
            </a:r>
            <a:r>
              <a:rPr lang="en-US" sz="3400" dirty="0" smtClean="0">
                <a:solidFill>
                  <a:srgbClr val="339966"/>
                </a:solidFill>
                <a:latin typeface="Garamond" pitchFamily="18" charset="0"/>
              </a:rPr>
              <a:t>, </a:t>
            </a:r>
          </a:p>
          <a:p>
            <a:pPr marL="0" indent="0" algn="ctr">
              <a:buNone/>
            </a:pPr>
            <a:r>
              <a:rPr lang="en-US" sz="3400" dirty="0" smtClean="0">
                <a:latin typeface="Garamond" pitchFamily="18" charset="0"/>
              </a:rPr>
              <a:t>or </a:t>
            </a:r>
            <a:r>
              <a:rPr lang="en-US" sz="3400" b="1" dirty="0" smtClean="0">
                <a:solidFill>
                  <a:srgbClr val="00B050"/>
                </a:solidFill>
                <a:latin typeface="Garamond" pitchFamily="18" charset="0"/>
              </a:rPr>
              <a:t>tolerate those that do.</a:t>
            </a:r>
          </a:p>
          <a:p>
            <a:pPr marL="0" indent="0">
              <a:buNone/>
            </a:pPr>
            <a:endParaRPr lang="en-US" sz="3200" dirty="0" smtClean="0">
              <a:latin typeface="Garamond" pitchFamily="18" charset="0"/>
            </a:endParaRPr>
          </a:p>
          <a:p>
            <a:pPr marL="400050" lvl="1" indent="0" algn="ctr">
              <a:buNone/>
            </a:pPr>
            <a:r>
              <a:rPr lang="en-US" sz="3400" dirty="0" smtClean="0">
                <a:solidFill>
                  <a:schemeClr val="tx1"/>
                </a:solidFill>
                <a:latin typeface="Garamond" pitchFamily="18" charset="0"/>
              </a:rPr>
              <a:t>“Fiduciaries are not sued for what they do, instead they are sued for what they do not do.”</a:t>
            </a:r>
            <a:r>
              <a:rPr lang="en-US" sz="3400" dirty="0" smtClean="0">
                <a:solidFill>
                  <a:schemeClr val="tx1"/>
                </a:solidFill>
              </a:rPr>
              <a:t> </a:t>
            </a:r>
            <a:r>
              <a:rPr lang="en-US" sz="2600" dirty="0" smtClean="0">
                <a:solidFill>
                  <a:schemeClr val="tx1"/>
                </a:solidFill>
              </a:rPr>
              <a:t>	</a:t>
            </a:r>
            <a:r>
              <a:rPr lang="en-US" dirty="0" smtClean="0"/>
              <a:t>	                                                                                 </a:t>
            </a:r>
            <a:r>
              <a:rPr lang="en-US" b="1" i="1" dirty="0" smtClean="0">
                <a:solidFill>
                  <a:schemeClr val="tx1"/>
                </a:solidFill>
                <a:latin typeface="Garamond" pitchFamily="18" charset="0"/>
              </a:rPr>
              <a:t>Fred Reish  </a:t>
            </a:r>
          </a:p>
          <a:p>
            <a:pPr marL="0" indent="0">
              <a:buNone/>
            </a:pPr>
            <a:endParaRPr lang="en-US" b="1" i="1" dirty="0" smtClean="0">
              <a:latin typeface="Garamond" pitchFamily="18" charset="0"/>
            </a:endParaRPr>
          </a:p>
          <a:p>
            <a:endParaRPr lang="en-US" sz="2400" dirty="0" smtClean="0">
              <a:latin typeface="Garamond" pitchFamily="18" charset="0"/>
            </a:endParaRPr>
          </a:p>
          <a:p>
            <a:pPr>
              <a:buNone/>
            </a:pPr>
            <a:endParaRPr lang="en-US" sz="2400" dirty="0" smtClean="0">
              <a:latin typeface="Garamond" pitchFamily="18" charset="0"/>
            </a:endParaRPr>
          </a:p>
          <a:p>
            <a:endParaRPr lang="en-US" sz="2400" dirty="0" smtClean="0">
              <a:latin typeface="Garamond" pitchFamily="18" charset="0"/>
            </a:endParaRPr>
          </a:p>
          <a:p>
            <a:pPr>
              <a:buNone/>
            </a:pPr>
            <a:endParaRPr lang="en-US" sz="2400" dirty="0" smtClean="0">
              <a:latin typeface="Garamond" pitchFamily="18" charset="0"/>
            </a:endParaRPr>
          </a:p>
          <a:p>
            <a:endParaRPr lang="en-US" dirty="0"/>
          </a:p>
        </p:txBody>
      </p:sp>
    </p:spTree>
    <p:extLst>
      <p:ext uri="{BB962C8B-B14F-4D97-AF65-F5344CB8AC3E}">
        <p14:creationId xmlns:p14="http://schemas.microsoft.com/office/powerpoint/2010/main" val="9081546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chemeClr val="tx1"/>
                </a:solidFill>
                <a:latin typeface="Garamond" pitchFamily="18" charset="0"/>
              </a:rPr>
              <a:t>SHRM Code of Ethics</a:t>
            </a:r>
            <a:br>
              <a:rPr lang="en-US" sz="3600" b="1" dirty="0" smtClean="0">
                <a:solidFill>
                  <a:schemeClr val="tx1"/>
                </a:solidFill>
                <a:latin typeface="Garamond" pitchFamily="18" charset="0"/>
              </a:rPr>
            </a:br>
            <a:r>
              <a:rPr lang="en-US" sz="3600" dirty="0" smtClean="0">
                <a:solidFill>
                  <a:schemeClr val="tx1"/>
                </a:solidFill>
                <a:latin typeface="Garamond" pitchFamily="18" charset="0"/>
              </a:rPr>
              <a:t>Core Principles</a:t>
            </a:r>
            <a:endParaRPr lang="en-US" sz="3600" b="1" dirty="0">
              <a:solidFill>
                <a:schemeClr val="tx1"/>
              </a:solidFill>
              <a:latin typeface="Garamond" pitchFamily="18" charset="0"/>
            </a:endParaRPr>
          </a:p>
        </p:txBody>
      </p:sp>
      <p:sp>
        <p:nvSpPr>
          <p:cNvPr id="3" name="Content Placeholder 2"/>
          <p:cNvSpPr>
            <a:spLocks noGrp="1"/>
          </p:cNvSpPr>
          <p:nvPr>
            <p:ph idx="1"/>
          </p:nvPr>
        </p:nvSpPr>
        <p:spPr>
          <a:xfrm>
            <a:off x="0" y="838200"/>
            <a:ext cx="9144000" cy="5638800"/>
          </a:xfrm>
        </p:spPr>
        <p:txBody>
          <a:bodyPr>
            <a:noAutofit/>
          </a:bodyPr>
          <a:lstStyle/>
          <a:p>
            <a:pPr marL="0" indent="0">
              <a:spcBef>
                <a:spcPts val="600"/>
              </a:spcBef>
              <a:buNone/>
            </a:pPr>
            <a:r>
              <a:rPr lang="en-US" b="1" dirty="0" smtClean="0">
                <a:solidFill>
                  <a:schemeClr val="tx1"/>
                </a:solidFill>
                <a:latin typeface="Garamond" pitchFamily="18" charset="0"/>
              </a:rPr>
              <a:t>Six Principles </a:t>
            </a:r>
            <a:endParaRPr lang="en-US" b="1" dirty="0">
              <a:solidFill>
                <a:schemeClr val="tx1"/>
              </a:solidFill>
              <a:latin typeface="Garamond" pitchFamily="18" charset="0"/>
            </a:endParaRPr>
          </a:p>
          <a:p>
            <a:pPr lvl="1">
              <a:lnSpc>
                <a:spcPct val="150000"/>
              </a:lnSpc>
              <a:spcBef>
                <a:spcPts val="0"/>
              </a:spcBef>
              <a:buFont typeface="Arial" pitchFamily="34" charset="0"/>
              <a:buChar char="•"/>
            </a:pPr>
            <a:r>
              <a:rPr lang="en-US" sz="2800" dirty="0" smtClean="0">
                <a:solidFill>
                  <a:schemeClr val="tx1"/>
                </a:solidFill>
                <a:latin typeface="Garamond" pitchFamily="18" charset="0"/>
              </a:rPr>
              <a:t>Professional Responsibility</a:t>
            </a:r>
          </a:p>
          <a:p>
            <a:pPr lvl="1">
              <a:lnSpc>
                <a:spcPct val="150000"/>
              </a:lnSpc>
              <a:spcBef>
                <a:spcPts val="0"/>
              </a:spcBef>
              <a:buFont typeface="Arial" pitchFamily="34" charset="0"/>
              <a:buChar char="•"/>
            </a:pPr>
            <a:r>
              <a:rPr lang="en-US" sz="2800" dirty="0" smtClean="0">
                <a:solidFill>
                  <a:schemeClr val="tx1"/>
                </a:solidFill>
                <a:latin typeface="Garamond" pitchFamily="18" charset="0"/>
              </a:rPr>
              <a:t>Professional Development</a:t>
            </a:r>
          </a:p>
          <a:p>
            <a:pPr lvl="1">
              <a:lnSpc>
                <a:spcPct val="150000"/>
              </a:lnSpc>
              <a:spcBef>
                <a:spcPts val="0"/>
              </a:spcBef>
              <a:buFont typeface="Arial" pitchFamily="34" charset="0"/>
              <a:buChar char="•"/>
            </a:pPr>
            <a:r>
              <a:rPr lang="en-US" sz="2800" dirty="0" smtClean="0">
                <a:solidFill>
                  <a:schemeClr val="tx1"/>
                </a:solidFill>
                <a:latin typeface="Garamond" pitchFamily="18" charset="0"/>
              </a:rPr>
              <a:t>Ethical Leadership</a:t>
            </a:r>
          </a:p>
          <a:p>
            <a:pPr lvl="1">
              <a:lnSpc>
                <a:spcPct val="150000"/>
              </a:lnSpc>
              <a:spcBef>
                <a:spcPts val="0"/>
              </a:spcBef>
              <a:buFont typeface="Arial" pitchFamily="34" charset="0"/>
              <a:buChar char="•"/>
            </a:pPr>
            <a:r>
              <a:rPr lang="en-US" sz="2800" dirty="0" smtClean="0">
                <a:solidFill>
                  <a:schemeClr val="tx1"/>
                </a:solidFill>
                <a:latin typeface="Garamond" pitchFamily="18" charset="0"/>
              </a:rPr>
              <a:t>Fairness &amp; Justice</a:t>
            </a:r>
          </a:p>
          <a:p>
            <a:pPr lvl="1">
              <a:lnSpc>
                <a:spcPct val="150000"/>
              </a:lnSpc>
              <a:spcBef>
                <a:spcPts val="0"/>
              </a:spcBef>
              <a:buFont typeface="Arial" pitchFamily="34" charset="0"/>
              <a:buChar char="•"/>
            </a:pPr>
            <a:r>
              <a:rPr lang="en-US" sz="2800" dirty="0" smtClean="0">
                <a:solidFill>
                  <a:schemeClr val="tx1"/>
                </a:solidFill>
                <a:latin typeface="Garamond" pitchFamily="18" charset="0"/>
              </a:rPr>
              <a:t>Conflicts of Interest</a:t>
            </a:r>
          </a:p>
          <a:p>
            <a:pPr lvl="1">
              <a:lnSpc>
                <a:spcPct val="150000"/>
              </a:lnSpc>
              <a:spcBef>
                <a:spcPts val="0"/>
              </a:spcBef>
              <a:buFont typeface="Arial" pitchFamily="34" charset="0"/>
              <a:buChar char="•"/>
            </a:pPr>
            <a:r>
              <a:rPr lang="en-US" sz="2800" dirty="0" smtClean="0">
                <a:solidFill>
                  <a:schemeClr val="tx1"/>
                </a:solidFill>
                <a:latin typeface="Garamond" pitchFamily="18" charset="0"/>
              </a:rPr>
              <a:t>Use of Information</a:t>
            </a:r>
          </a:p>
          <a:p>
            <a:pPr marL="457200" lvl="1" indent="0">
              <a:spcBef>
                <a:spcPts val="0"/>
              </a:spcBef>
              <a:buNone/>
            </a:pPr>
            <a:endParaRPr lang="en-US" sz="800" dirty="0" smtClean="0">
              <a:solidFill>
                <a:schemeClr val="tx1"/>
              </a:solidFill>
              <a:latin typeface="Garamond" pitchFamily="18" charset="0"/>
            </a:endParaRPr>
          </a:p>
          <a:p>
            <a:pPr marL="0" indent="0">
              <a:spcBef>
                <a:spcPts val="0"/>
              </a:spcBef>
              <a:buNone/>
            </a:pPr>
            <a:r>
              <a:rPr lang="en-US" b="1" dirty="0" smtClean="0">
                <a:solidFill>
                  <a:schemeClr val="tx1"/>
                </a:solidFill>
                <a:latin typeface="Garamond" pitchFamily="18" charset="0"/>
              </a:rPr>
              <a:t>Thirteen Statements of Intent</a:t>
            </a:r>
          </a:p>
          <a:p>
            <a:pPr marL="0" indent="0">
              <a:spcBef>
                <a:spcPts val="0"/>
              </a:spcBef>
              <a:buNone/>
            </a:pPr>
            <a:endParaRPr lang="en-US" sz="800" b="1" dirty="0" smtClean="0">
              <a:solidFill>
                <a:schemeClr val="tx1"/>
              </a:solidFill>
              <a:latin typeface="Garamond" pitchFamily="18" charset="0"/>
            </a:endParaRPr>
          </a:p>
          <a:p>
            <a:pPr marL="0" indent="0">
              <a:spcBef>
                <a:spcPts val="0"/>
              </a:spcBef>
              <a:buNone/>
            </a:pPr>
            <a:r>
              <a:rPr lang="en-US" b="1" dirty="0" smtClean="0">
                <a:solidFill>
                  <a:schemeClr val="tx1"/>
                </a:solidFill>
                <a:latin typeface="Garamond" pitchFamily="18" charset="0"/>
              </a:rPr>
              <a:t>Thirty-three Guidelines      </a:t>
            </a:r>
            <a:r>
              <a:rPr lang="en-US" sz="3200" b="1" dirty="0" smtClean="0">
                <a:solidFill>
                  <a:srgbClr val="00B050"/>
                </a:solidFill>
                <a:latin typeface="Garamond" pitchFamily="18" charset="0"/>
              </a:rPr>
              <a:t>+</a:t>
            </a:r>
            <a:r>
              <a:rPr lang="en-US" sz="3200" b="1" dirty="0" smtClean="0">
                <a:latin typeface="Garamond" pitchFamily="18" charset="0"/>
              </a:rPr>
              <a:t> / </a:t>
            </a:r>
            <a:r>
              <a:rPr lang="en-US" sz="3200" b="1" dirty="0" smtClean="0">
                <a:solidFill>
                  <a:srgbClr val="FF0000"/>
                </a:solidFill>
                <a:latin typeface="Garamond" pitchFamily="18" charset="0"/>
              </a:rPr>
              <a:t>-</a:t>
            </a:r>
          </a:p>
        </p:txBody>
      </p:sp>
    </p:spTree>
    <p:extLst>
      <p:ext uri="{BB962C8B-B14F-4D97-AF65-F5344CB8AC3E}">
        <p14:creationId xmlns:p14="http://schemas.microsoft.com/office/powerpoint/2010/main" val="41097860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solidFill>
                  <a:schemeClr val="tx1"/>
                </a:solidFill>
                <a:latin typeface="Garamond" pitchFamily="18" charset="0"/>
              </a:rPr>
              <a:t>SHRM</a:t>
            </a:r>
            <a:r>
              <a:rPr lang="en-US" sz="3200" dirty="0">
                <a:solidFill>
                  <a:schemeClr val="tx1"/>
                </a:solidFill>
                <a:latin typeface="Garamond" pitchFamily="18" charset="0"/>
              </a:rPr>
              <a:t> Code of Ethics</a:t>
            </a:r>
            <a:br>
              <a:rPr lang="en-US" sz="3200" dirty="0">
                <a:solidFill>
                  <a:schemeClr val="tx1"/>
                </a:solidFill>
                <a:latin typeface="Garamond" pitchFamily="18" charset="0"/>
              </a:rPr>
            </a:br>
            <a:r>
              <a:rPr lang="en-US" sz="3200" dirty="0">
                <a:solidFill>
                  <a:schemeClr val="tx1"/>
                </a:solidFill>
                <a:latin typeface="Garamond" pitchFamily="18" charset="0"/>
              </a:rPr>
              <a:t>Core Principles</a:t>
            </a:r>
          </a:p>
        </p:txBody>
      </p:sp>
      <p:sp>
        <p:nvSpPr>
          <p:cNvPr id="3" name="Content Placeholder 2"/>
          <p:cNvSpPr>
            <a:spLocks noGrp="1"/>
          </p:cNvSpPr>
          <p:nvPr>
            <p:ph idx="1"/>
          </p:nvPr>
        </p:nvSpPr>
        <p:spPr>
          <a:xfrm>
            <a:off x="152400" y="1295400"/>
            <a:ext cx="8839200" cy="4525963"/>
          </a:xfrm>
        </p:spPr>
        <p:txBody>
          <a:bodyPr/>
          <a:lstStyle/>
          <a:p>
            <a:pPr marL="0" indent="0">
              <a:spcBef>
                <a:spcPts val="600"/>
              </a:spcBef>
              <a:buNone/>
            </a:pPr>
            <a:r>
              <a:rPr lang="en-US" b="1" dirty="0" smtClean="0">
                <a:solidFill>
                  <a:schemeClr val="tx1"/>
                </a:solidFill>
                <a:latin typeface="Garamond" pitchFamily="18" charset="0"/>
              </a:rPr>
              <a:t>Professional Responsibility </a:t>
            </a:r>
            <a:r>
              <a:rPr lang="en-US" dirty="0" smtClean="0">
                <a:solidFill>
                  <a:schemeClr val="tx1"/>
                </a:solidFill>
                <a:latin typeface="Garamond" pitchFamily="18" charset="0"/>
              </a:rPr>
              <a:t>- </a:t>
            </a:r>
            <a:r>
              <a:rPr lang="en-US" sz="2600" dirty="0" smtClean="0">
                <a:solidFill>
                  <a:schemeClr val="tx1"/>
                </a:solidFill>
                <a:latin typeface="Garamond" pitchFamily="18" charset="0"/>
              </a:rPr>
              <a:t>As </a:t>
            </a:r>
            <a:r>
              <a:rPr lang="en-US" sz="2600" dirty="0">
                <a:solidFill>
                  <a:schemeClr val="tx1"/>
                </a:solidFill>
                <a:latin typeface="Garamond" pitchFamily="18" charset="0"/>
              </a:rPr>
              <a:t>HR professionals, we are responsible for </a:t>
            </a:r>
            <a:r>
              <a:rPr lang="en-US" sz="2600" b="1" i="1" dirty="0">
                <a:solidFill>
                  <a:srgbClr val="C00000"/>
                </a:solidFill>
                <a:latin typeface="Garamond" pitchFamily="18" charset="0"/>
              </a:rPr>
              <a:t>adding value to the organizations we serve and contributing to the ethical success of those organizations</a:t>
            </a:r>
            <a:r>
              <a:rPr lang="en-US" sz="2600" b="1" i="1" dirty="0">
                <a:solidFill>
                  <a:schemeClr val="tx1"/>
                </a:solidFill>
                <a:latin typeface="Garamond" pitchFamily="18" charset="0"/>
              </a:rPr>
              <a:t>. </a:t>
            </a:r>
            <a:r>
              <a:rPr lang="en-US" sz="2600" dirty="0">
                <a:solidFill>
                  <a:schemeClr val="tx1"/>
                </a:solidFill>
                <a:latin typeface="Garamond" pitchFamily="18" charset="0"/>
              </a:rPr>
              <a:t>We accept professional responsibility for our individual decisions and actions. </a:t>
            </a:r>
            <a:r>
              <a:rPr lang="en-US" sz="2600" b="1" i="1" dirty="0">
                <a:solidFill>
                  <a:srgbClr val="C00000"/>
                </a:solidFill>
                <a:latin typeface="Garamond" pitchFamily="18" charset="0"/>
              </a:rPr>
              <a:t>We are also advocates for the profession by engaging in activities that enhance its credibility and value</a:t>
            </a:r>
            <a:r>
              <a:rPr lang="en-US" sz="2600" b="1" i="1" dirty="0" smtClean="0">
                <a:solidFill>
                  <a:srgbClr val="C00000"/>
                </a:solidFill>
                <a:latin typeface="Garamond" pitchFamily="18" charset="0"/>
              </a:rPr>
              <a:t>.</a:t>
            </a:r>
          </a:p>
          <a:p>
            <a:pPr marL="0" indent="0">
              <a:spcBef>
                <a:spcPts val="600"/>
              </a:spcBef>
              <a:buNone/>
            </a:pPr>
            <a:endParaRPr lang="en-US" sz="1000" dirty="0" smtClean="0">
              <a:solidFill>
                <a:schemeClr val="tx1"/>
              </a:solidFill>
              <a:latin typeface="Garamond" pitchFamily="18" charset="0"/>
            </a:endParaRPr>
          </a:p>
          <a:p>
            <a:pPr marL="0" indent="0">
              <a:spcBef>
                <a:spcPts val="600"/>
              </a:spcBef>
              <a:buNone/>
            </a:pPr>
            <a:r>
              <a:rPr lang="en-US" b="1" dirty="0" smtClean="0">
                <a:solidFill>
                  <a:schemeClr val="tx1"/>
                </a:solidFill>
                <a:latin typeface="Garamond" pitchFamily="18" charset="0"/>
              </a:rPr>
              <a:t>Professional Development </a:t>
            </a:r>
            <a:r>
              <a:rPr lang="en-US" dirty="0" smtClean="0">
                <a:solidFill>
                  <a:schemeClr val="tx1"/>
                </a:solidFill>
                <a:latin typeface="Garamond" pitchFamily="18" charset="0"/>
              </a:rPr>
              <a:t>- </a:t>
            </a:r>
            <a:r>
              <a:rPr lang="en-US" sz="2600" dirty="0">
                <a:solidFill>
                  <a:schemeClr val="tx1"/>
                </a:solidFill>
                <a:latin typeface="Garamond" pitchFamily="18" charset="0"/>
              </a:rPr>
              <a:t>As professionals we must strive to meet the </a:t>
            </a:r>
            <a:r>
              <a:rPr lang="en-US" sz="2600" b="1" i="1" dirty="0">
                <a:solidFill>
                  <a:srgbClr val="C00000"/>
                </a:solidFill>
                <a:latin typeface="Garamond" pitchFamily="18" charset="0"/>
              </a:rPr>
              <a:t>highest standards of competence </a:t>
            </a:r>
            <a:r>
              <a:rPr lang="en-US" sz="2600" dirty="0">
                <a:solidFill>
                  <a:schemeClr val="tx1"/>
                </a:solidFill>
                <a:latin typeface="Garamond" pitchFamily="18" charset="0"/>
              </a:rPr>
              <a:t>and commit to </a:t>
            </a:r>
            <a:r>
              <a:rPr lang="en-US" sz="2600" b="1" i="1" dirty="0">
                <a:solidFill>
                  <a:srgbClr val="C00000"/>
                </a:solidFill>
                <a:latin typeface="Garamond" pitchFamily="18" charset="0"/>
              </a:rPr>
              <a:t>strengthen our competencies on a continuous basis. </a:t>
            </a: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25</a:t>
            </a:fld>
            <a:endParaRPr lang="en-US" dirty="0"/>
          </a:p>
        </p:txBody>
      </p:sp>
    </p:spTree>
    <p:extLst>
      <p:ext uri="{BB962C8B-B14F-4D97-AF65-F5344CB8AC3E}">
        <p14:creationId xmlns:p14="http://schemas.microsoft.com/office/powerpoint/2010/main" val="25022124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000" b="1" dirty="0" smtClean="0">
                <a:solidFill>
                  <a:schemeClr val="tx1"/>
                </a:solidFill>
                <a:latin typeface="Garamond" pitchFamily="18" charset="0"/>
              </a:rPr>
              <a:t>SHRM Code of Ethics</a:t>
            </a:r>
            <a:br>
              <a:rPr lang="en-US" sz="3000" b="1" dirty="0" smtClean="0">
                <a:solidFill>
                  <a:schemeClr val="tx1"/>
                </a:solidFill>
                <a:latin typeface="Garamond" pitchFamily="18" charset="0"/>
              </a:rPr>
            </a:br>
            <a:r>
              <a:rPr lang="en-US" sz="3000" b="1" dirty="0" smtClean="0">
                <a:solidFill>
                  <a:schemeClr val="tx1"/>
                </a:solidFill>
                <a:latin typeface="Garamond" pitchFamily="18" charset="0"/>
              </a:rPr>
              <a:t>Core Principles</a:t>
            </a:r>
            <a:endParaRPr lang="en-US" sz="3000" dirty="0">
              <a:solidFill>
                <a:schemeClr val="tx1"/>
              </a:solidFill>
            </a:endParaRPr>
          </a:p>
        </p:txBody>
      </p:sp>
      <p:sp>
        <p:nvSpPr>
          <p:cNvPr id="3" name="Content Placeholder 2"/>
          <p:cNvSpPr>
            <a:spLocks noGrp="1"/>
          </p:cNvSpPr>
          <p:nvPr>
            <p:ph idx="1"/>
          </p:nvPr>
        </p:nvSpPr>
        <p:spPr>
          <a:xfrm>
            <a:off x="228600" y="1600200"/>
            <a:ext cx="8763000" cy="3810000"/>
          </a:xfrm>
        </p:spPr>
        <p:txBody>
          <a:bodyPr>
            <a:normAutofit/>
          </a:bodyPr>
          <a:lstStyle/>
          <a:p>
            <a:pPr marL="0" lvl="0" indent="0">
              <a:spcBef>
                <a:spcPts val="600"/>
              </a:spcBef>
              <a:buNone/>
            </a:pPr>
            <a:r>
              <a:rPr lang="en-US" b="1" dirty="0">
                <a:solidFill>
                  <a:schemeClr val="tx1"/>
                </a:solidFill>
                <a:latin typeface="Garamond" pitchFamily="18" charset="0"/>
              </a:rPr>
              <a:t>Ethical Leadership </a:t>
            </a:r>
            <a:r>
              <a:rPr lang="en-US" dirty="0">
                <a:solidFill>
                  <a:schemeClr val="tx1"/>
                </a:solidFill>
                <a:latin typeface="Garamond" pitchFamily="18" charset="0"/>
              </a:rPr>
              <a:t>- </a:t>
            </a:r>
            <a:r>
              <a:rPr lang="en-US" sz="2600" dirty="0">
                <a:solidFill>
                  <a:schemeClr val="tx1"/>
                </a:solidFill>
                <a:latin typeface="Garamond" pitchFamily="18" charset="0"/>
              </a:rPr>
              <a:t>HR professionals are expected to exhibit individual leadership as </a:t>
            </a:r>
            <a:r>
              <a:rPr lang="en-US" sz="2600" b="1" i="1" dirty="0">
                <a:solidFill>
                  <a:srgbClr val="C00000"/>
                </a:solidFill>
                <a:latin typeface="Garamond" pitchFamily="18" charset="0"/>
              </a:rPr>
              <a:t>a role model for maintaining the highest standards of ethical conduct. </a:t>
            </a:r>
          </a:p>
          <a:p>
            <a:pPr marL="0" indent="0">
              <a:spcBef>
                <a:spcPts val="600"/>
              </a:spcBef>
              <a:buNone/>
            </a:pPr>
            <a:endParaRPr lang="en-US" sz="1100" b="1" u="sng" dirty="0" smtClean="0">
              <a:solidFill>
                <a:schemeClr val="tx1"/>
              </a:solidFill>
              <a:latin typeface="Garamond" pitchFamily="18" charset="0"/>
            </a:endParaRPr>
          </a:p>
          <a:p>
            <a:pPr marL="0" indent="0">
              <a:spcBef>
                <a:spcPts val="600"/>
              </a:spcBef>
              <a:buNone/>
            </a:pPr>
            <a:r>
              <a:rPr lang="en-US" b="1" dirty="0" smtClean="0">
                <a:solidFill>
                  <a:schemeClr val="tx1"/>
                </a:solidFill>
                <a:latin typeface="Garamond" pitchFamily="18" charset="0"/>
              </a:rPr>
              <a:t>Fairness &amp; Justice</a:t>
            </a:r>
            <a:r>
              <a:rPr lang="en-US" dirty="0" smtClean="0">
                <a:solidFill>
                  <a:schemeClr val="tx1"/>
                </a:solidFill>
                <a:latin typeface="Garamond" pitchFamily="18" charset="0"/>
              </a:rPr>
              <a:t> - </a:t>
            </a:r>
            <a:r>
              <a:rPr lang="en-US" sz="2600" dirty="0" smtClean="0">
                <a:solidFill>
                  <a:schemeClr val="tx1"/>
                </a:solidFill>
                <a:latin typeface="Garamond" pitchFamily="18" charset="0"/>
              </a:rPr>
              <a:t>As HR professionals, </a:t>
            </a:r>
            <a:r>
              <a:rPr lang="en-US" sz="2600" b="1" dirty="0" smtClean="0">
                <a:solidFill>
                  <a:srgbClr val="C00000"/>
                </a:solidFill>
                <a:latin typeface="Garamond" pitchFamily="18" charset="0"/>
              </a:rPr>
              <a:t>we are ethically responsible for promoting and fostering fairness and justice </a:t>
            </a:r>
            <a:r>
              <a:rPr lang="en-US" sz="2600" dirty="0" smtClean="0">
                <a:solidFill>
                  <a:schemeClr val="tx1"/>
                </a:solidFill>
                <a:latin typeface="Garamond" pitchFamily="18" charset="0"/>
              </a:rPr>
              <a:t>for all employees and their organizations. </a:t>
            </a:r>
          </a:p>
          <a:p>
            <a:pPr marL="0" indent="0">
              <a:spcBef>
                <a:spcPts val="600"/>
              </a:spcBef>
              <a:buNone/>
            </a:pPr>
            <a:endParaRPr lang="en-US" sz="1100" dirty="0" smtClean="0">
              <a:latin typeface="Garamond" pitchFamily="18" charset="0"/>
            </a:endParaRPr>
          </a:p>
          <a:p>
            <a:pPr marL="0" indent="0">
              <a:buNone/>
            </a:pPr>
            <a:endParaRPr lang="en-US" dirty="0"/>
          </a:p>
        </p:txBody>
      </p:sp>
    </p:spTree>
    <p:extLst>
      <p:ext uri="{BB962C8B-B14F-4D97-AF65-F5344CB8AC3E}">
        <p14:creationId xmlns:p14="http://schemas.microsoft.com/office/powerpoint/2010/main" val="2791881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solidFill>
                  <a:schemeClr val="tx1"/>
                </a:solidFill>
                <a:latin typeface="Garamond" pitchFamily="18" charset="0"/>
              </a:rPr>
              <a:t>SHRM Code of Ethics</a:t>
            </a:r>
            <a:br>
              <a:rPr lang="en-US" sz="3000" dirty="0">
                <a:solidFill>
                  <a:schemeClr val="tx1"/>
                </a:solidFill>
                <a:latin typeface="Garamond" pitchFamily="18" charset="0"/>
              </a:rPr>
            </a:br>
            <a:r>
              <a:rPr lang="en-US" sz="3000" dirty="0">
                <a:solidFill>
                  <a:schemeClr val="tx1"/>
                </a:solidFill>
                <a:latin typeface="Garamond" pitchFamily="18" charset="0"/>
              </a:rPr>
              <a:t>Core Principles</a:t>
            </a:r>
          </a:p>
        </p:txBody>
      </p:sp>
      <p:sp>
        <p:nvSpPr>
          <p:cNvPr id="3" name="Content Placeholder 2"/>
          <p:cNvSpPr>
            <a:spLocks noGrp="1"/>
          </p:cNvSpPr>
          <p:nvPr>
            <p:ph idx="1"/>
          </p:nvPr>
        </p:nvSpPr>
        <p:spPr>
          <a:xfrm>
            <a:off x="457200" y="1066800"/>
            <a:ext cx="8229600" cy="4525963"/>
          </a:xfrm>
        </p:spPr>
        <p:txBody>
          <a:bodyPr/>
          <a:lstStyle/>
          <a:p>
            <a:pPr marL="0" lvl="0" indent="0">
              <a:spcBef>
                <a:spcPts val="600"/>
              </a:spcBef>
              <a:buNone/>
            </a:pPr>
            <a:r>
              <a:rPr lang="en-US" sz="2600" b="1" dirty="0" smtClean="0">
                <a:solidFill>
                  <a:schemeClr val="tx1"/>
                </a:solidFill>
                <a:latin typeface="Garamond" pitchFamily="18" charset="0"/>
              </a:rPr>
              <a:t>Conflicts of Interest </a:t>
            </a:r>
            <a:r>
              <a:rPr lang="en-US" sz="2600" b="1" dirty="0">
                <a:solidFill>
                  <a:schemeClr val="tx1"/>
                </a:solidFill>
                <a:latin typeface="Garamond" pitchFamily="18" charset="0"/>
              </a:rPr>
              <a:t>- </a:t>
            </a:r>
            <a:r>
              <a:rPr lang="en-US" sz="2600" dirty="0">
                <a:solidFill>
                  <a:schemeClr val="tx1"/>
                </a:solidFill>
                <a:latin typeface="Garamond" pitchFamily="18" charset="0"/>
              </a:rPr>
              <a:t>As HR professionals, we must maintain a </a:t>
            </a:r>
            <a:r>
              <a:rPr lang="en-US" sz="2600" b="1" i="1" dirty="0">
                <a:solidFill>
                  <a:srgbClr val="C00000"/>
                </a:solidFill>
                <a:latin typeface="Garamond" pitchFamily="18" charset="0"/>
              </a:rPr>
              <a:t>high level of trust </a:t>
            </a:r>
            <a:r>
              <a:rPr lang="en-US" sz="2600" dirty="0">
                <a:solidFill>
                  <a:schemeClr val="tx1"/>
                </a:solidFill>
                <a:latin typeface="Garamond" pitchFamily="18" charset="0"/>
              </a:rPr>
              <a:t>with our stakeholders. We must </a:t>
            </a:r>
            <a:r>
              <a:rPr lang="en-US" sz="2600" b="1" i="1" dirty="0">
                <a:solidFill>
                  <a:srgbClr val="C00000"/>
                </a:solidFill>
                <a:latin typeface="Garamond" pitchFamily="18" charset="0"/>
              </a:rPr>
              <a:t>protect the interests </a:t>
            </a:r>
            <a:r>
              <a:rPr lang="en-US" sz="2600" dirty="0">
                <a:solidFill>
                  <a:schemeClr val="tx1"/>
                </a:solidFill>
                <a:latin typeface="Garamond" pitchFamily="18" charset="0"/>
              </a:rPr>
              <a:t>of our stakeholders as well as our professional integrity and </a:t>
            </a:r>
            <a:r>
              <a:rPr lang="en-US" sz="2600" b="1" i="1" dirty="0">
                <a:solidFill>
                  <a:srgbClr val="C00000"/>
                </a:solidFill>
                <a:latin typeface="Garamond" pitchFamily="18" charset="0"/>
              </a:rPr>
              <a:t>should not engage in activities that create actual, apparent, or potential conflicts of interest. </a:t>
            </a:r>
          </a:p>
          <a:p>
            <a:pPr marL="0" lvl="0" indent="0">
              <a:spcBef>
                <a:spcPts val="600"/>
              </a:spcBef>
              <a:buNone/>
            </a:pPr>
            <a:endParaRPr lang="en-US" sz="1600" b="1" dirty="0" smtClean="0">
              <a:solidFill>
                <a:schemeClr val="tx1"/>
              </a:solidFill>
              <a:latin typeface="Garamond" pitchFamily="18" charset="0"/>
            </a:endParaRPr>
          </a:p>
          <a:p>
            <a:pPr marL="0" lvl="0" indent="0">
              <a:spcBef>
                <a:spcPts val="600"/>
              </a:spcBef>
              <a:buNone/>
            </a:pPr>
            <a:r>
              <a:rPr lang="en-US" sz="2600" b="1" dirty="0" smtClean="0">
                <a:solidFill>
                  <a:schemeClr val="tx1"/>
                </a:solidFill>
                <a:latin typeface="Garamond" pitchFamily="18" charset="0"/>
              </a:rPr>
              <a:t>Use of Information</a:t>
            </a:r>
            <a:r>
              <a:rPr lang="en-US" sz="2600" dirty="0" smtClean="0">
                <a:solidFill>
                  <a:schemeClr val="tx1"/>
                </a:solidFill>
                <a:latin typeface="Garamond" pitchFamily="18" charset="0"/>
              </a:rPr>
              <a:t> </a:t>
            </a:r>
            <a:r>
              <a:rPr lang="en-US" sz="2600" dirty="0">
                <a:solidFill>
                  <a:schemeClr val="tx1"/>
                </a:solidFill>
                <a:latin typeface="Garamond" pitchFamily="18" charset="0"/>
              </a:rPr>
              <a:t>- </a:t>
            </a:r>
            <a:r>
              <a:rPr lang="en-US" sz="2600" b="1" i="1" dirty="0">
                <a:solidFill>
                  <a:srgbClr val="C00000"/>
                </a:solidFill>
                <a:latin typeface="Garamond" pitchFamily="18" charset="0"/>
              </a:rPr>
              <a:t>HR professionals consider and protect the rights of individuals</a:t>
            </a:r>
            <a:r>
              <a:rPr lang="en-US" sz="2600" dirty="0">
                <a:solidFill>
                  <a:schemeClr val="tx1"/>
                </a:solidFill>
                <a:latin typeface="Garamond" pitchFamily="18" charset="0"/>
              </a:rPr>
              <a:t>, especially in the acquisition and dissemination of information while ensuring </a:t>
            </a:r>
            <a:r>
              <a:rPr lang="en-US" sz="2600" b="1" i="1" dirty="0">
                <a:solidFill>
                  <a:srgbClr val="C00000"/>
                </a:solidFill>
                <a:latin typeface="Garamond" pitchFamily="18" charset="0"/>
              </a:rPr>
              <a:t>truthful communications and facilitating informed decision-making. </a:t>
            </a:r>
            <a:endParaRPr lang="en-US" sz="2600" b="1" i="1" dirty="0">
              <a:solidFill>
                <a:srgbClr val="C00000"/>
              </a:solidFill>
            </a:endParaRP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27</a:t>
            </a:fld>
            <a:endParaRPr lang="en-US" dirty="0"/>
          </a:p>
        </p:txBody>
      </p:sp>
    </p:spTree>
    <p:extLst>
      <p:ext uri="{BB962C8B-B14F-4D97-AF65-F5344CB8AC3E}">
        <p14:creationId xmlns:p14="http://schemas.microsoft.com/office/powerpoint/2010/main" val="34911835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01"/>
            <a:ext cx="8229600" cy="1143000"/>
          </a:xfrm>
        </p:spPr>
        <p:txBody>
          <a:bodyPr>
            <a:normAutofit/>
          </a:bodyPr>
          <a:lstStyle/>
          <a:p>
            <a:pPr algn="ctr"/>
            <a:r>
              <a:rPr lang="en-US" sz="4000" b="1" dirty="0" smtClean="0">
                <a:solidFill>
                  <a:schemeClr val="tx1"/>
                </a:solidFill>
                <a:latin typeface="Garamond"/>
                <a:ea typeface="Calibri"/>
                <a:cs typeface="Times New Roman"/>
              </a:rPr>
              <a:t>What is Fiduciary Responsibility?</a:t>
            </a:r>
            <a:endParaRPr lang="en-US" sz="4000" dirty="0">
              <a:solidFill>
                <a:schemeClr val="tx1"/>
              </a:solidFill>
            </a:endParaRPr>
          </a:p>
        </p:txBody>
      </p:sp>
      <p:sp>
        <p:nvSpPr>
          <p:cNvPr id="3" name="Content Placeholder 2"/>
          <p:cNvSpPr>
            <a:spLocks noGrp="1"/>
          </p:cNvSpPr>
          <p:nvPr>
            <p:ph idx="1"/>
          </p:nvPr>
        </p:nvSpPr>
        <p:spPr>
          <a:xfrm>
            <a:off x="152400" y="1219200"/>
            <a:ext cx="8813494" cy="4724400"/>
          </a:xfrm>
        </p:spPr>
        <p:txBody>
          <a:bodyPr>
            <a:normAutofit fontScale="85000" lnSpcReduction="20000"/>
          </a:bodyPr>
          <a:lstStyle/>
          <a:p>
            <a:pPr>
              <a:lnSpc>
                <a:spcPct val="120000"/>
              </a:lnSpc>
              <a:buNone/>
            </a:pPr>
            <a:endParaRPr lang="en-US" sz="1000" dirty="0" smtClean="0">
              <a:latin typeface="Garamond" pitchFamily="18" charset="0"/>
            </a:endParaRPr>
          </a:p>
          <a:p>
            <a:pPr>
              <a:lnSpc>
                <a:spcPct val="110000"/>
              </a:lnSpc>
              <a:spcBef>
                <a:spcPts val="1200"/>
              </a:spcBef>
              <a:spcAft>
                <a:spcPts val="600"/>
              </a:spcAft>
            </a:pPr>
            <a:r>
              <a:rPr lang="en-US" b="0" dirty="0" smtClean="0">
                <a:solidFill>
                  <a:schemeClr val="tx1"/>
                </a:solidFill>
                <a:latin typeface="Garamond" pitchFamily="18" charset="0"/>
              </a:rPr>
              <a:t>Act </a:t>
            </a:r>
            <a:r>
              <a:rPr lang="en-US" b="1" i="1" dirty="0" smtClean="0">
                <a:solidFill>
                  <a:srgbClr val="C00000"/>
                </a:solidFill>
                <a:latin typeface="Garamond" pitchFamily="18" charset="0"/>
              </a:rPr>
              <a:t>solely</a:t>
            </a:r>
            <a:r>
              <a:rPr lang="en-US" b="0" dirty="0" smtClean="0">
                <a:solidFill>
                  <a:schemeClr val="tx1"/>
                </a:solidFill>
                <a:latin typeface="Garamond" pitchFamily="18" charset="0"/>
              </a:rPr>
              <a:t> in the interest of plan participants and their beneficiaries and with the </a:t>
            </a:r>
            <a:r>
              <a:rPr lang="en-US" b="1" i="1" dirty="0" smtClean="0">
                <a:solidFill>
                  <a:srgbClr val="C00000"/>
                </a:solidFill>
                <a:latin typeface="Garamond" pitchFamily="18" charset="0"/>
              </a:rPr>
              <a:t>exclusive purpose </a:t>
            </a:r>
            <a:r>
              <a:rPr lang="en-US" b="0" dirty="0" smtClean="0">
                <a:solidFill>
                  <a:schemeClr val="tx1"/>
                </a:solidFill>
                <a:latin typeface="Garamond" pitchFamily="18" charset="0"/>
              </a:rPr>
              <a:t>of providing benefits to them;</a:t>
            </a:r>
          </a:p>
          <a:p>
            <a:pPr>
              <a:lnSpc>
                <a:spcPct val="110000"/>
              </a:lnSpc>
              <a:spcBef>
                <a:spcPts val="1200"/>
              </a:spcBef>
              <a:spcAft>
                <a:spcPts val="600"/>
              </a:spcAft>
            </a:pPr>
            <a:r>
              <a:rPr lang="en-US" b="0" dirty="0" smtClean="0">
                <a:solidFill>
                  <a:schemeClr val="tx1"/>
                </a:solidFill>
                <a:latin typeface="Garamond" pitchFamily="18" charset="0"/>
              </a:rPr>
              <a:t>Carry out your duties </a:t>
            </a:r>
            <a:r>
              <a:rPr lang="en-US" b="1" i="1" dirty="0" smtClean="0">
                <a:solidFill>
                  <a:srgbClr val="C00000"/>
                </a:solidFill>
                <a:latin typeface="Garamond" pitchFamily="18" charset="0"/>
              </a:rPr>
              <a:t>prudently</a:t>
            </a:r>
            <a:r>
              <a:rPr lang="en-US" b="0" dirty="0" smtClean="0">
                <a:solidFill>
                  <a:schemeClr val="tx1"/>
                </a:solidFill>
                <a:latin typeface="Garamond" pitchFamily="18" charset="0"/>
              </a:rPr>
              <a:t>;</a:t>
            </a:r>
          </a:p>
          <a:p>
            <a:pPr>
              <a:lnSpc>
                <a:spcPct val="110000"/>
              </a:lnSpc>
              <a:spcBef>
                <a:spcPts val="1200"/>
              </a:spcBef>
              <a:spcAft>
                <a:spcPts val="600"/>
              </a:spcAft>
            </a:pPr>
            <a:r>
              <a:rPr lang="en-US" b="0" dirty="0" smtClean="0">
                <a:solidFill>
                  <a:schemeClr val="tx1"/>
                </a:solidFill>
                <a:latin typeface="Garamond" pitchFamily="18" charset="0"/>
              </a:rPr>
              <a:t>Follow the plan documents (unless inconsistent with ERISA);</a:t>
            </a:r>
          </a:p>
          <a:p>
            <a:pPr>
              <a:lnSpc>
                <a:spcPct val="110000"/>
              </a:lnSpc>
              <a:spcBef>
                <a:spcPts val="1200"/>
              </a:spcBef>
              <a:spcAft>
                <a:spcPts val="600"/>
              </a:spcAft>
            </a:pPr>
            <a:r>
              <a:rPr lang="en-US" b="0" dirty="0" smtClean="0">
                <a:solidFill>
                  <a:schemeClr val="tx1"/>
                </a:solidFill>
                <a:latin typeface="Garamond" pitchFamily="18" charset="0"/>
              </a:rPr>
              <a:t>Diversify plan investments; and</a:t>
            </a:r>
          </a:p>
          <a:p>
            <a:pPr>
              <a:lnSpc>
                <a:spcPct val="110000"/>
              </a:lnSpc>
              <a:spcBef>
                <a:spcPts val="1200"/>
              </a:spcBef>
              <a:spcAft>
                <a:spcPts val="600"/>
              </a:spcAft>
            </a:pPr>
            <a:r>
              <a:rPr lang="en-US" b="1" i="1" dirty="0" smtClean="0">
                <a:solidFill>
                  <a:srgbClr val="C00000"/>
                </a:solidFill>
                <a:latin typeface="Garamond" pitchFamily="18" charset="0"/>
              </a:rPr>
              <a:t>Pay only reasonable plan expenses</a:t>
            </a:r>
            <a:r>
              <a:rPr lang="en-US" b="0" dirty="0" smtClean="0">
                <a:solidFill>
                  <a:schemeClr val="tx1"/>
                </a:solidFill>
                <a:latin typeface="Garamond" pitchFamily="18" charset="0"/>
              </a:rPr>
              <a:t>. </a:t>
            </a:r>
          </a:p>
          <a:p>
            <a:pPr marL="0" indent="0">
              <a:lnSpc>
                <a:spcPct val="110000"/>
              </a:lnSpc>
              <a:spcBef>
                <a:spcPts val="1200"/>
              </a:spcBef>
              <a:spcAft>
                <a:spcPts val="600"/>
              </a:spcAft>
              <a:buNone/>
            </a:pPr>
            <a:r>
              <a:rPr lang="en-US" b="1" i="1" dirty="0" smtClean="0">
                <a:solidFill>
                  <a:srgbClr val="C00000"/>
                </a:solidFill>
                <a:latin typeface="Garamond" pitchFamily="18" charset="0"/>
              </a:rPr>
              <a:t>Fiduciary obligations are among the “highest known to the law.” </a:t>
            </a:r>
          </a:p>
          <a:p>
            <a:pPr>
              <a:lnSpc>
                <a:spcPct val="110000"/>
              </a:lnSpc>
              <a:spcBef>
                <a:spcPts val="1200"/>
              </a:spcBef>
              <a:spcAft>
                <a:spcPts val="600"/>
              </a:spcAft>
              <a:buNone/>
            </a:pPr>
            <a:r>
              <a:rPr lang="en-US" b="0" dirty="0" smtClean="0">
                <a:solidFill>
                  <a:schemeClr val="tx1"/>
                </a:solidFill>
                <a:latin typeface="Garamond" pitchFamily="18" charset="0"/>
              </a:rPr>
              <a:t>      				</a:t>
            </a:r>
            <a:r>
              <a:rPr lang="en-US" sz="2400" i="1" dirty="0" err="1" smtClean="0">
                <a:solidFill>
                  <a:schemeClr val="tx1"/>
                </a:solidFill>
                <a:latin typeface="Garamond" pitchFamily="18" charset="0"/>
              </a:rPr>
              <a:t>Brussian</a:t>
            </a:r>
            <a:r>
              <a:rPr lang="en-US" sz="2400" i="1" dirty="0" smtClean="0">
                <a:solidFill>
                  <a:schemeClr val="tx1"/>
                </a:solidFill>
                <a:latin typeface="Garamond" pitchFamily="18" charset="0"/>
              </a:rPr>
              <a:t> v. RJR Nabisco, 5</a:t>
            </a:r>
            <a:r>
              <a:rPr lang="en-US" sz="2400" i="1" baseline="30000" dirty="0" smtClean="0">
                <a:solidFill>
                  <a:schemeClr val="tx1"/>
                </a:solidFill>
                <a:latin typeface="Garamond" pitchFamily="18" charset="0"/>
              </a:rPr>
              <a:t>th</a:t>
            </a:r>
            <a:r>
              <a:rPr lang="en-US" sz="2400" i="1" dirty="0" smtClean="0">
                <a:solidFill>
                  <a:schemeClr val="tx1"/>
                </a:solidFill>
                <a:latin typeface="Garamond" pitchFamily="18" charset="0"/>
              </a:rPr>
              <a:t> Circuit Court, 2000</a:t>
            </a:r>
          </a:p>
          <a:p>
            <a:endParaRPr lang="en-US" dirty="0">
              <a:solidFill>
                <a:schemeClr val="tx1"/>
              </a:solidFill>
            </a:endParaRPr>
          </a:p>
        </p:txBody>
      </p:sp>
    </p:spTree>
    <p:extLst>
      <p:ext uri="{BB962C8B-B14F-4D97-AF65-F5344CB8AC3E}">
        <p14:creationId xmlns:p14="http://schemas.microsoft.com/office/powerpoint/2010/main" val="41329747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latin typeface="Garamond" pitchFamily="18" charset="0"/>
              </a:rPr>
              <a:t>What is a Fiduciary?</a:t>
            </a:r>
            <a:endParaRPr lang="en-US" sz="4000" dirty="0">
              <a:solidFill>
                <a:schemeClr val="tx1"/>
              </a:solidFill>
              <a:latin typeface="Garamond" pitchFamily="18" charset="0"/>
            </a:endParaRPr>
          </a:p>
        </p:txBody>
      </p:sp>
      <p:sp>
        <p:nvSpPr>
          <p:cNvPr id="3" name="Content Placeholder 2"/>
          <p:cNvSpPr>
            <a:spLocks noGrp="1"/>
          </p:cNvSpPr>
          <p:nvPr>
            <p:ph idx="1"/>
          </p:nvPr>
        </p:nvSpPr>
        <p:spPr>
          <a:xfrm>
            <a:off x="457200" y="1219200"/>
            <a:ext cx="8229600" cy="4525963"/>
          </a:xfrm>
        </p:spPr>
        <p:txBody>
          <a:bodyPr/>
          <a:lstStyle/>
          <a:p>
            <a:pPr marL="0" indent="0">
              <a:buNone/>
            </a:pPr>
            <a:r>
              <a:rPr lang="en-US" dirty="0">
                <a:solidFill>
                  <a:schemeClr val="tx1"/>
                </a:solidFill>
                <a:latin typeface="Garamond" pitchFamily="18" charset="0"/>
              </a:rPr>
              <a:t>“A fiduciary is someone who has undertaken to act for and on behalf of another in a particular matter in circumstances which give rise to </a:t>
            </a:r>
            <a:r>
              <a:rPr lang="en-US" b="1" i="1" dirty="0">
                <a:solidFill>
                  <a:srgbClr val="C00000"/>
                </a:solidFill>
                <a:latin typeface="Garamond" pitchFamily="18" charset="0"/>
              </a:rPr>
              <a:t>a relationship of trust and confidence.</a:t>
            </a:r>
            <a:r>
              <a:rPr lang="en-US" dirty="0">
                <a:solidFill>
                  <a:srgbClr val="C00000"/>
                </a:solidFill>
                <a:latin typeface="Garamond" pitchFamily="18" charset="0"/>
              </a:rPr>
              <a:t>” </a:t>
            </a:r>
          </a:p>
          <a:p>
            <a:pPr marL="0" indent="0" algn="r">
              <a:buNone/>
            </a:pPr>
            <a:r>
              <a:rPr lang="en-US" sz="2000" b="1" i="1" dirty="0">
                <a:solidFill>
                  <a:schemeClr val="tx1"/>
                </a:solidFill>
                <a:latin typeface="Garamond" pitchFamily="18" charset="0"/>
              </a:rPr>
              <a:t>Bristol &amp; West Building Society v Mathew</a:t>
            </a:r>
          </a:p>
          <a:p>
            <a:endParaRPr lang="en-US" sz="1400" dirty="0">
              <a:solidFill>
                <a:schemeClr val="tx1"/>
              </a:solidFill>
              <a:latin typeface="Garamond" pitchFamily="18" charset="0"/>
            </a:endParaRPr>
          </a:p>
          <a:p>
            <a:pPr marL="0" indent="0">
              <a:buNone/>
            </a:pPr>
            <a:r>
              <a:rPr lang="en-US" dirty="0">
                <a:solidFill>
                  <a:schemeClr val="tx1"/>
                </a:solidFill>
                <a:latin typeface="Garamond" pitchFamily="18" charset="0"/>
              </a:rPr>
              <a:t>A fiduciary is anyone </a:t>
            </a:r>
            <a:r>
              <a:rPr lang="en-US" b="1" i="1" dirty="0">
                <a:solidFill>
                  <a:srgbClr val="C00000"/>
                </a:solidFill>
                <a:latin typeface="Garamond" pitchFamily="18" charset="0"/>
              </a:rPr>
              <a:t>“exercising any discretionary authority or control regarding the management or disposition of plan assets…” </a:t>
            </a:r>
            <a:r>
              <a:rPr lang="en-US" dirty="0">
                <a:solidFill>
                  <a:schemeClr val="tx1"/>
                </a:solidFill>
                <a:latin typeface="Garamond" pitchFamily="18" charset="0"/>
              </a:rPr>
              <a:t>		         </a:t>
            </a:r>
          </a:p>
          <a:p>
            <a:pPr marL="0" indent="0" algn="r">
              <a:buNone/>
            </a:pPr>
            <a:r>
              <a:rPr lang="en-US" sz="2000" b="1" i="1" dirty="0">
                <a:solidFill>
                  <a:schemeClr val="tx1"/>
                </a:solidFill>
                <a:latin typeface="Garamond" pitchFamily="18" charset="0"/>
              </a:rPr>
              <a:t>ERISA §3(21)(A)</a:t>
            </a:r>
          </a:p>
          <a:p>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29</a:t>
            </a:fld>
            <a:endParaRPr lang="en-US" dirty="0"/>
          </a:p>
        </p:txBody>
      </p:sp>
    </p:spTree>
    <p:extLst>
      <p:ext uri="{BB962C8B-B14F-4D97-AF65-F5344CB8AC3E}">
        <p14:creationId xmlns:p14="http://schemas.microsoft.com/office/powerpoint/2010/main" val="2746767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latin typeface="Garamond" pitchFamily="18" charset="0"/>
              </a:rPr>
              <a:t>What is a Fiduciary?</a:t>
            </a:r>
          </a:p>
        </p:txBody>
      </p:sp>
      <p:sp>
        <p:nvSpPr>
          <p:cNvPr id="3" name="Content Placeholder 2"/>
          <p:cNvSpPr>
            <a:spLocks noGrp="1"/>
          </p:cNvSpPr>
          <p:nvPr>
            <p:ph idx="1"/>
          </p:nvPr>
        </p:nvSpPr>
        <p:spPr>
          <a:xfrm>
            <a:off x="457200" y="1143000"/>
            <a:ext cx="8229600" cy="4525963"/>
          </a:xfrm>
        </p:spPr>
        <p:txBody>
          <a:bodyPr/>
          <a:lstStyle/>
          <a:p>
            <a:r>
              <a:rPr lang="en-US" b="1" dirty="0">
                <a:solidFill>
                  <a:schemeClr val="tx1"/>
                </a:solidFill>
                <a:latin typeface="Garamond" pitchFamily="18" charset="0"/>
              </a:rPr>
              <a:t>Named Fiduciary </a:t>
            </a:r>
            <a:r>
              <a:rPr lang="en-US" dirty="0">
                <a:solidFill>
                  <a:schemeClr val="tx1"/>
                </a:solidFill>
                <a:latin typeface="Garamond" pitchFamily="18" charset="0"/>
              </a:rPr>
              <a:t>- Someone specifically named in the plan document, or appointed by the plan sponsor.</a:t>
            </a:r>
          </a:p>
          <a:p>
            <a:endParaRPr lang="en-US" sz="2000" dirty="0">
              <a:solidFill>
                <a:schemeClr val="tx1"/>
              </a:solidFill>
              <a:latin typeface="Garamond" pitchFamily="18" charset="0"/>
            </a:endParaRPr>
          </a:p>
          <a:p>
            <a:r>
              <a:rPr lang="en-US" b="1" dirty="0">
                <a:solidFill>
                  <a:schemeClr val="tx1"/>
                </a:solidFill>
                <a:latin typeface="Garamond" pitchFamily="18" charset="0"/>
              </a:rPr>
              <a:t>Functional Fiduciary </a:t>
            </a:r>
            <a:r>
              <a:rPr lang="en-US" dirty="0">
                <a:solidFill>
                  <a:schemeClr val="tx1"/>
                </a:solidFill>
                <a:latin typeface="Garamond" pitchFamily="18" charset="0"/>
              </a:rPr>
              <a:t>– Someone who acts in a fiduciary capacity based on their job duties or responsibilities with respect to a plan.</a:t>
            </a:r>
          </a:p>
          <a:p>
            <a:endParaRPr lang="en-US" dirty="0">
              <a:solidFill>
                <a:schemeClr val="tx1"/>
              </a:solidFill>
              <a:latin typeface="Garamond" pitchFamily="18" charset="0"/>
            </a:endParaRPr>
          </a:p>
          <a:p>
            <a:pPr marL="0" indent="0">
              <a:buNone/>
            </a:pPr>
            <a:r>
              <a:rPr lang="en-US" sz="2400" b="1" i="1" dirty="0">
                <a:solidFill>
                  <a:srgbClr val="C00000"/>
                </a:solidFill>
                <a:latin typeface="Garamond" pitchFamily="18" charset="0"/>
              </a:rPr>
              <a:t>Individuals serving on investment committees, selecting service providers to a plan, and/or having influence or any discretionary authority over a plan are typically considered to be Functional Fiduciaries.</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30</a:t>
            </a:fld>
            <a:endParaRPr lang="en-US" dirty="0"/>
          </a:p>
        </p:txBody>
      </p:sp>
    </p:spTree>
    <p:extLst>
      <p:ext uri="{BB962C8B-B14F-4D97-AF65-F5344CB8AC3E}">
        <p14:creationId xmlns:p14="http://schemas.microsoft.com/office/powerpoint/2010/main" val="2514118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2209800"/>
            <a:ext cx="8610600" cy="4014440"/>
          </a:xfrm>
        </p:spPr>
        <p:txBody>
          <a:bodyPr rtlCol="0">
            <a:noAutofit/>
          </a:bodyPr>
          <a:lstStyle/>
          <a:p>
            <a:pPr marL="502920">
              <a:lnSpc>
                <a:spcPct val="90000"/>
              </a:lnSpc>
              <a:spcBef>
                <a:spcPts val="0"/>
              </a:spcBef>
              <a:spcAft>
                <a:spcPts val="1800"/>
              </a:spcAft>
              <a:defRPr/>
            </a:pPr>
            <a:r>
              <a:rPr lang="en-US" sz="2400" b="1" dirty="0" smtClean="0">
                <a:solidFill>
                  <a:srgbClr val="C00000"/>
                </a:solidFill>
                <a:latin typeface="Garamond" pitchFamily="18" charset="0"/>
              </a:rPr>
              <a:t>Identify</a:t>
            </a:r>
            <a:r>
              <a:rPr lang="en-US" sz="2400" dirty="0" smtClean="0">
                <a:latin typeface="Garamond" pitchFamily="18" charset="0"/>
              </a:rPr>
              <a:t> </a:t>
            </a:r>
            <a:r>
              <a:rPr lang="en-US" sz="2400" dirty="0">
                <a:solidFill>
                  <a:schemeClr val="tx1"/>
                </a:solidFill>
                <a:latin typeface="Garamond" pitchFamily="18" charset="0"/>
              </a:rPr>
              <a:t>conflicts of interest (or potential conflicts) that may impact the management of the plan;</a:t>
            </a:r>
          </a:p>
          <a:p>
            <a:pPr marL="502920">
              <a:lnSpc>
                <a:spcPct val="90000"/>
              </a:lnSpc>
              <a:spcBef>
                <a:spcPts val="0"/>
              </a:spcBef>
              <a:spcAft>
                <a:spcPts val="1800"/>
              </a:spcAft>
              <a:defRPr/>
            </a:pPr>
            <a:r>
              <a:rPr lang="en-US" sz="2400" b="1" dirty="0">
                <a:solidFill>
                  <a:srgbClr val="C00000"/>
                </a:solidFill>
                <a:latin typeface="Garamond" pitchFamily="18" charset="0"/>
              </a:rPr>
              <a:t>Evaluate</a:t>
            </a:r>
            <a:r>
              <a:rPr lang="en-US" sz="2400" dirty="0">
                <a:latin typeface="Garamond" pitchFamily="18" charset="0"/>
              </a:rPr>
              <a:t> </a:t>
            </a:r>
            <a:r>
              <a:rPr lang="en-US" sz="2400" dirty="0">
                <a:solidFill>
                  <a:schemeClr val="tx1"/>
                </a:solidFill>
                <a:latin typeface="Garamond" pitchFamily="18" charset="0"/>
              </a:rPr>
              <a:t>those conflicts and the impact they may have on the plan and its participants;</a:t>
            </a:r>
          </a:p>
          <a:p>
            <a:pPr marL="502920">
              <a:lnSpc>
                <a:spcPct val="90000"/>
              </a:lnSpc>
              <a:spcBef>
                <a:spcPts val="0"/>
              </a:spcBef>
              <a:spcAft>
                <a:spcPts val="1800"/>
              </a:spcAft>
              <a:defRPr/>
            </a:pPr>
            <a:r>
              <a:rPr lang="en-US" sz="2400" b="1" dirty="0">
                <a:solidFill>
                  <a:srgbClr val="C00000"/>
                </a:solidFill>
                <a:latin typeface="Garamond" pitchFamily="18" charset="0"/>
              </a:rPr>
              <a:t>Determine</a:t>
            </a:r>
            <a:r>
              <a:rPr lang="en-US" sz="2400" dirty="0">
                <a:latin typeface="Garamond" pitchFamily="18" charset="0"/>
              </a:rPr>
              <a:t> </a:t>
            </a:r>
            <a:r>
              <a:rPr lang="en-US" sz="2400" dirty="0">
                <a:solidFill>
                  <a:schemeClr val="tx1"/>
                </a:solidFill>
                <a:latin typeface="Garamond" pitchFamily="18" charset="0"/>
              </a:rPr>
              <a:t>whether the conflicts will adversely affect the plan;</a:t>
            </a:r>
          </a:p>
          <a:p>
            <a:pPr marL="502920">
              <a:lnSpc>
                <a:spcPct val="90000"/>
              </a:lnSpc>
              <a:spcBef>
                <a:spcPts val="0"/>
              </a:spcBef>
              <a:spcAft>
                <a:spcPts val="1800"/>
              </a:spcAft>
              <a:defRPr/>
            </a:pPr>
            <a:r>
              <a:rPr lang="en-US" sz="2400" b="1" dirty="0">
                <a:solidFill>
                  <a:srgbClr val="C00000"/>
                </a:solidFill>
                <a:latin typeface="Garamond" pitchFamily="18" charset="0"/>
              </a:rPr>
              <a:t>Consider</a:t>
            </a:r>
            <a:r>
              <a:rPr lang="en-US" sz="2400" dirty="0">
                <a:latin typeface="Garamond" pitchFamily="18" charset="0"/>
              </a:rPr>
              <a:t> </a:t>
            </a:r>
            <a:r>
              <a:rPr lang="en-US" sz="2400" dirty="0">
                <a:solidFill>
                  <a:schemeClr val="tx1"/>
                </a:solidFill>
                <a:latin typeface="Garamond" pitchFamily="18" charset="0"/>
              </a:rPr>
              <a:t>protections that would protect the plan and participants from any potential adverse affects;</a:t>
            </a:r>
          </a:p>
          <a:p>
            <a:pPr marL="502920">
              <a:lnSpc>
                <a:spcPct val="90000"/>
              </a:lnSpc>
              <a:spcBef>
                <a:spcPts val="0"/>
              </a:spcBef>
              <a:defRPr/>
            </a:pPr>
            <a:r>
              <a:rPr lang="en-US" sz="2400" b="1" dirty="0" smtClean="0">
                <a:solidFill>
                  <a:srgbClr val="C00000"/>
                </a:solidFill>
                <a:latin typeface="Garamond" pitchFamily="18" charset="0"/>
              </a:rPr>
              <a:t>Take action </a:t>
            </a:r>
            <a:r>
              <a:rPr lang="en-US" sz="2400" dirty="0" smtClean="0">
                <a:solidFill>
                  <a:schemeClr val="tx1"/>
                </a:solidFill>
                <a:latin typeface="Garamond" pitchFamily="18" charset="0"/>
              </a:rPr>
              <a:t>to address conflicts that adversely affect </a:t>
            </a:r>
            <a:r>
              <a:rPr lang="en-US" sz="2400" dirty="0">
                <a:solidFill>
                  <a:schemeClr val="tx1"/>
                </a:solidFill>
                <a:latin typeface="Garamond" pitchFamily="18" charset="0"/>
              </a:rPr>
              <a:t>the </a:t>
            </a:r>
            <a:r>
              <a:rPr lang="en-US" sz="2400" dirty="0" smtClean="0">
                <a:solidFill>
                  <a:schemeClr val="tx1"/>
                </a:solidFill>
                <a:latin typeface="Garamond" pitchFamily="18" charset="0"/>
              </a:rPr>
              <a:t>welfare of the plan </a:t>
            </a:r>
            <a:r>
              <a:rPr lang="en-US" sz="2400" dirty="0">
                <a:solidFill>
                  <a:schemeClr val="tx1"/>
                </a:solidFill>
                <a:latin typeface="Garamond" pitchFamily="18" charset="0"/>
              </a:rPr>
              <a:t>and its </a:t>
            </a:r>
            <a:r>
              <a:rPr lang="en-US" sz="2400" dirty="0" smtClean="0">
                <a:solidFill>
                  <a:schemeClr val="tx1"/>
                </a:solidFill>
                <a:latin typeface="Garamond" pitchFamily="18" charset="0"/>
              </a:rPr>
              <a:t>participants. </a:t>
            </a:r>
          </a:p>
          <a:p>
            <a:pPr marL="502920">
              <a:lnSpc>
                <a:spcPct val="90000"/>
              </a:lnSpc>
              <a:spcBef>
                <a:spcPts val="0"/>
              </a:spcBef>
              <a:defRPr/>
            </a:pPr>
            <a:endParaRPr lang="en-US" sz="2400" dirty="0">
              <a:latin typeface="Garamond" pitchFamily="18" charset="0"/>
            </a:endParaRPr>
          </a:p>
          <a:p>
            <a:pPr marL="274320" lvl="1" indent="0" algn="r">
              <a:lnSpc>
                <a:spcPct val="90000"/>
              </a:lnSpc>
              <a:spcBef>
                <a:spcPts val="0"/>
              </a:spcBef>
              <a:spcAft>
                <a:spcPts val="600"/>
              </a:spcAft>
              <a:buNone/>
              <a:defRPr/>
            </a:pPr>
            <a:r>
              <a:rPr lang="en-US" sz="1600" b="1" i="1" dirty="0" smtClean="0">
                <a:solidFill>
                  <a:srgbClr val="000000"/>
                </a:solidFill>
                <a:latin typeface="Garamond" pitchFamily="18" charset="0"/>
              </a:rPr>
              <a:t>        </a:t>
            </a:r>
            <a:r>
              <a:rPr lang="en-US" sz="1600" b="1" i="1" u="sng" dirty="0" smtClean="0">
                <a:solidFill>
                  <a:srgbClr val="000000"/>
                </a:solidFill>
                <a:latin typeface="Garamond" pitchFamily="18" charset="0"/>
              </a:rPr>
              <a:t>The </a:t>
            </a:r>
            <a:r>
              <a:rPr lang="en-US" sz="1600" b="1" i="1" u="sng" dirty="0">
                <a:solidFill>
                  <a:srgbClr val="000000"/>
                </a:solidFill>
                <a:latin typeface="Garamond" pitchFamily="18" charset="0"/>
              </a:rPr>
              <a:t>Fiduciary Duty to Avoid Conflicts of Interest in Selecting Plan Service Providers</a:t>
            </a:r>
            <a:r>
              <a:rPr lang="en-US" sz="1600" b="1" i="1" dirty="0">
                <a:solidFill>
                  <a:srgbClr val="000000"/>
                </a:solidFill>
                <a:latin typeface="Garamond" pitchFamily="18" charset="0"/>
              </a:rPr>
              <a:t>, </a:t>
            </a:r>
            <a:r>
              <a:rPr lang="en-US" sz="1600" b="1" i="1" dirty="0" smtClean="0">
                <a:solidFill>
                  <a:srgbClr val="000000"/>
                </a:solidFill>
                <a:latin typeface="Garamond" pitchFamily="18" charset="0"/>
              </a:rPr>
              <a:t>C. Frederick Reish and Joseph C .</a:t>
            </a:r>
            <a:r>
              <a:rPr lang="en-US" sz="1600" b="1" i="1" dirty="0" err="1" smtClean="0">
                <a:solidFill>
                  <a:srgbClr val="000000"/>
                </a:solidFill>
                <a:latin typeface="Garamond" pitchFamily="18" charset="0"/>
              </a:rPr>
              <a:t>Faucher</a:t>
            </a:r>
            <a:r>
              <a:rPr lang="en-US" sz="1600" b="1" i="1" dirty="0" smtClean="0">
                <a:solidFill>
                  <a:srgbClr val="000000"/>
                </a:solidFill>
                <a:latin typeface="Garamond" pitchFamily="18" charset="0"/>
              </a:rPr>
              <a:t>, February 2009</a:t>
            </a:r>
          </a:p>
          <a:p>
            <a:pPr>
              <a:spcAft>
                <a:spcPts val="600"/>
              </a:spcAft>
              <a:defRPr/>
            </a:pPr>
            <a:endParaRPr lang="en-US" dirty="0"/>
          </a:p>
        </p:txBody>
      </p:sp>
      <p:sp>
        <p:nvSpPr>
          <p:cNvPr id="6" name="TextBox 5"/>
          <p:cNvSpPr txBox="1"/>
          <p:nvPr/>
        </p:nvSpPr>
        <p:spPr>
          <a:xfrm>
            <a:off x="1371600" y="103257"/>
            <a:ext cx="6400800" cy="707886"/>
          </a:xfrm>
          <a:prstGeom prst="rect">
            <a:avLst/>
          </a:prstGeom>
          <a:noFill/>
        </p:spPr>
        <p:txBody>
          <a:bodyPr wrap="square" rtlCol="0">
            <a:spAutoFit/>
          </a:bodyPr>
          <a:lstStyle/>
          <a:p>
            <a:pPr algn="ctr"/>
            <a:r>
              <a:rPr lang="en-US" sz="4000" b="1" dirty="0">
                <a:latin typeface="Garamond" pitchFamily="18" charset="0"/>
              </a:rPr>
              <a:t>Conflicts of Interest</a:t>
            </a:r>
            <a:endParaRPr lang="en-US" sz="4000" dirty="0"/>
          </a:p>
        </p:txBody>
      </p:sp>
    </p:spTree>
    <p:extLst>
      <p:ext uri="{BB962C8B-B14F-4D97-AF65-F5344CB8AC3E}">
        <p14:creationId xmlns:p14="http://schemas.microsoft.com/office/powerpoint/2010/main" val="3172883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955675"/>
          </a:xfrm>
        </p:spPr>
        <p:txBody>
          <a:bodyPr/>
          <a:lstStyle/>
          <a:p>
            <a:r>
              <a:rPr lang="en-US" sz="4000" b="1" dirty="0" smtClean="0">
                <a:solidFill>
                  <a:schemeClr val="tx1"/>
                </a:solidFill>
                <a:latin typeface="Garamond" pitchFamily="18" charset="0"/>
              </a:rPr>
              <a:t>Conflicts of Interest</a:t>
            </a:r>
            <a:endParaRPr lang="en-US" sz="4000" b="1" dirty="0">
              <a:solidFill>
                <a:schemeClr val="tx1"/>
              </a:solidFill>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57200" y="1371600"/>
            <a:ext cx="8229600" cy="3779837"/>
          </a:xfrm>
        </p:spPr>
        <p:txBody>
          <a:bodyPr/>
          <a:lstStyle/>
          <a:p>
            <a:pPr>
              <a:spcAft>
                <a:spcPts val="600"/>
              </a:spcAft>
            </a:pPr>
            <a:r>
              <a:rPr lang="en-US" sz="2400" b="1" dirty="0" smtClean="0">
                <a:solidFill>
                  <a:srgbClr val="C00000"/>
                </a:solidFill>
                <a:latin typeface="Garamond" pitchFamily="18" charset="0"/>
              </a:rPr>
              <a:t>Plan Sponsor </a:t>
            </a:r>
            <a:r>
              <a:rPr lang="en-US" sz="2400" dirty="0" smtClean="0">
                <a:solidFill>
                  <a:schemeClr val="tx1"/>
                </a:solidFill>
                <a:latin typeface="Garamond" pitchFamily="18" charset="0"/>
              </a:rPr>
              <a:t>– </a:t>
            </a:r>
            <a:r>
              <a:rPr lang="en-US" sz="2400" dirty="0" smtClean="0">
                <a:solidFill>
                  <a:srgbClr val="FF0000"/>
                </a:solidFill>
                <a:latin typeface="Garamond" pitchFamily="18" charset="0"/>
              </a:rPr>
              <a:t>“We aren’t changing our service provider; we’re with ABC Bank and we have our lending relationship there.”</a:t>
            </a:r>
          </a:p>
          <a:p>
            <a:pPr>
              <a:spcAft>
                <a:spcPts val="600"/>
              </a:spcAft>
            </a:pPr>
            <a:r>
              <a:rPr lang="en-US" sz="2400" b="1" dirty="0" smtClean="0">
                <a:solidFill>
                  <a:srgbClr val="C00000"/>
                </a:solidFill>
                <a:latin typeface="Garamond" pitchFamily="18" charset="0"/>
              </a:rPr>
              <a:t>Firm selling 401k products </a:t>
            </a:r>
            <a:r>
              <a:rPr lang="en-US" sz="2400" dirty="0" smtClean="0">
                <a:solidFill>
                  <a:schemeClr val="tx1"/>
                </a:solidFill>
                <a:latin typeface="Garamond" pitchFamily="18" charset="0"/>
              </a:rPr>
              <a:t>– We only provide our clients with 401k products that pay us for “shelf space.”</a:t>
            </a:r>
          </a:p>
          <a:p>
            <a:pPr>
              <a:spcAft>
                <a:spcPts val="600"/>
              </a:spcAft>
            </a:pPr>
            <a:r>
              <a:rPr lang="en-US" sz="2400" b="1" dirty="0" smtClean="0">
                <a:solidFill>
                  <a:srgbClr val="C00000"/>
                </a:solidFill>
                <a:latin typeface="Garamond" pitchFamily="18" charset="0"/>
              </a:rPr>
              <a:t>401k Product Provider </a:t>
            </a:r>
            <a:r>
              <a:rPr lang="en-US" sz="2400" dirty="0" smtClean="0">
                <a:solidFill>
                  <a:schemeClr val="tx1"/>
                </a:solidFill>
                <a:latin typeface="Garamond" pitchFamily="18" charset="0"/>
              </a:rPr>
              <a:t>– We only include mutual fund options on our platform that pay us for “shelf space.”</a:t>
            </a:r>
          </a:p>
          <a:p>
            <a:pPr>
              <a:spcAft>
                <a:spcPts val="600"/>
              </a:spcAft>
            </a:pPr>
            <a:r>
              <a:rPr lang="en-US" sz="2400" b="1" dirty="0" smtClean="0">
                <a:solidFill>
                  <a:srgbClr val="C00000"/>
                </a:solidFill>
                <a:latin typeface="Garamond" pitchFamily="18" charset="0"/>
              </a:rPr>
              <a:t>TPA</a:t>
            </a:r>
            <a:r>
              <a:rPr lang="en-US" sz="2400" dirty="0" smtClean="0">
                <a:solidFill>
                  <a:schemeClr val="tx1"/>
                </a:solidFill>
                <a:latin typeface="Garamond" pitchFamily="18" charset="0"/>
              </a:rPr>
              <a:t> – I recommend XYZ 401ks; once we have $25 million with them they pay us an additional 10 bps override</a:t>
            </a:r>
          </a:p>
          <a:p>
            <a:pPr>
              <a:spcAft>
                <a:spcPts val="600"/>
              </a:spcAft>
            </a:pPr>
            <a:r>
              <a:rPr lang="en-US" sz="2400" b="1" dirty="0" smtClean="0">
                <a:solidFill>
                  <a:srgbClr val="C00000"/>
                </a:solidFill>
                <a:latin typeface="Garamond" pitchFamily="18" charset="0"/>
              </a:rPr>
              <a:t>Salesperson</a:t>
            </a:r>
            <a:r>
              <a:rPr lang="en-US" sz="2400" dirty="0" smtClean="0">
                <a:solidFill>
                  <a:schemeClr val="tx1"/>
                </a:solidFill>
                <a:latin typeface="Garamond" pitchFamily="18" charset="0"/>
              </a:rPr>
              <a:t> – I recommend investment options that pay me a higher 12b-1 fee.</a:t>
            </a:r>
          </a:p>
          <a:p>
            <a:endParaRPr lang="en-US" sz="2300" dirty="0" smtClean="0">
              <a:latin typeface="Garamond" pitchFamily="18" charset="0"/>
            </a:endParaRPr>
          </a:p>
          <a:p>
            <a:endParaRPr lang="en-US" sz="2300" dirty="0">
              <a:latin typeface="Garamond" pitchFamily="18" charset="0"/>
            </a:endParaRPr>
          </a:p>
        </p:txBody>
      </p:sp>
    </p:spTree>
    <p:extLst>
      <p:ext uri="{BB962C8B-B14F-4D97-AF65-F5344CB8AC3E}">
        <p14:creationId xmlns:p14="http://schemas.microsoft.com/office/powerpoint/2010/main" val="12208050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tx1">
                    <a:lumMod val="75000"/>
                    <a:lumOff val="25000"/>
                  </a:schemeClr>
                </a:solidFill>
                <a:latin typeface="Garamond" pitchFamily="18" charset="0"/>
              </a:rPr>
              <a:t>Conflicts of Interest Cost</a:t>
            </a:r>
            <a:endParaRPr lang="en-US" sz="4000" dirty="0">
              <a:solidFill>
                <a:schemeClr val="tx1">
                  <a:lumMod val="75000"/>
                  <a:lumOff val="25000"/>
                </a:schemeClr>
              </a:solidFill>
              <a:latin typeface="Garamond" pitchFamily="18" charset="0"/>
            </a:endParaRPr>
          </a:p>
        </p:txBody>
      </p:sp>
      <p:sp>
        <p:nvSpPr>
          <p:cNvPr id="8" name="TextBox 7"/>
          <p:cNvSpPr txBox="1"/>
          <p:nvPr/>
        </p:nvSpPr>
        <p:spPr>
          <a:xfrm>
            <a:off x="1447800" y="1066800"/>
            <a:ext cx="6574877" cy="523220"/>
          </a:xfrm>
          <a:prstGeom prst="rect">
            <a:avLst/>
          </a:prstGeom>
          <a:noFill/>
        </p:spPr>
        <p:txBody>
          <a:bodyPr wrap="none" rtlCol="0">
            <a:spAutoFit/>
          </a:bodyPr>
          <a:lstStyle/>
          <a:p>
            <a:r>
              <a:rPr lang="en-US" sz="2800" b="1" dirty="0" smtClean="0">
                <a:latin typeface="Garamond" pitchFamily="18" charset="0"/>
              </a:rPr>
              <a:t>Not All S&amp;P 500 Funds are Created Equal</a:t>
            </a:r>
            <a:endParaRPr lang="en-US" sz="2800" b="1" dirty="0">
              <a:latin typeface="Garamond"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63619000"/>
              </p:ext>
            </p:extLst>
          </p:nvPr>
        </p:nvGraphicFramePr>
        <p:xfrm>
          <a:off x="380998" y="1752601"/>
          <a:ext cx="8382002" cy="4208808"/>
        </p:xfrm>
        <a:graphic>
          <a:graphicData uri="http://schemas.openxmlformats.org/drawingml/2006/table">
            <a:tbl>
              <a:tblPr firstRow="1" bandRow="1">
                <a:tableStyleId>{5C22544A-7EE6-4342-B048-85BDC9FD1C3A}</a:tableStyleId>
              </a:tblPr>
              <a:tblGrid>
                <a:gridCol w="1619251"/>
                <a:gridCol w="1619251"/>
                <a:gridCol w="1714500"/>
                <a:gridCol w="1714500"/>
                <a:gridCol w="1714500"/>
              </a:tblGrid>
              <a:tr h="957551">
                <a:tc>
                  <a:txBody>
                    <a:bodyPr/>
                    <a:lstStyle/>
                    <a:p>
                      <a:pPr algn="ctr"/>
                      <a:r>
                        <a:rPr lang="en-US" sz="2000" dirty="0" err="1" smtClean="0">
                          <a:latin typeface="Garamond" pitchFamily="18" charset="0"/>
                        </a:rPr>
                        <a:t>Munder</a:t>
                      </a:r>
                      <a:r>
                        <a:rPr lang="en-US" sz="2000" dirty="0" smtClean="0">
                          <a:latin typeface="Garamond" pitchFamily="18" charset="0"/>
                        </a:rPr>
                        <a:t> Index 500 </a:t>
                      </a:r>
                    </a:p>
                    <a:p>
                      <a:pPr algn="ctr"/>
                      <a:r>
                        <a:rPr lang="en-US" sz="2000" dirty="0" smtClean="0">
                          <a:latin typeface="Garamond" pitchFamily="18" charset="0"/>
                        </a:rPr>
                        <a:t>(R Shares)</a:t>
                      </a:r>
                    </a:p>
                  </a:txBody>
                  <a:tcPr>
                    <a:solidFill>
                      <a:srgbClr val="C00000"/>
                    </a:solidFill>
                  </a:tcPr>
                </a:tc>
                <a:tc>
                  <a:txBody>
                    <a:bodyPr/>
                    <a:lstStyle/>
                    <a:p>
                      <a:pPr algn="ctr"/>
                      <a:r>
                        <a:rPr lang="en-US" sz="2000" dirty="0" smtClean="0">
                          <a:latin typeface="Garamond" pitchFamily="18" charset="0"/>
                        </a:rPr>
                        <a:t>Nationwide S&amp;P 500 Index </a:t>
                      </a:r>
                    </a:p>
                    <a:p>
                      <a:pPr algn="ctr"/>
                      <a:r>
                        <a:rPr lang="en-US" sz="2000" dirty="0" smtClean="0">
                          <a:latin typeface="Garamond" pitchFamily="18" charset="0"/>
                        </a:rPr>
                        <a:t>(R2 Shares)</a:t>
                      </a:r>
                    </a:p>
                  </a:txBody>
                  <a:tcPr>
                    <a:solidFill>
                      <a:srgbClr val="C00000"/>
                    </a:solidFill>
                  </a:tcPr>
                </a:tc>
                <a:tc>
                  <a:txBody>
                    <a:bodyPr/>
                    <a:lstStyle/>
                    <a:p>
                      <a:pPr algn="ctr"/>
                      <a:r>
                        <a:rPr lang="en-US" sz="2000" dirty="0" smtClean="0">
                          <a:latin typeface="Garamond" pitchFamily="18" charset="0"/>
                        </a:rPr>
                        <a:t>Principal </a:t>
                      </a:r>
                      <a:r>
                        <a:rPr lang="en-US" sz="2000" dirty="0" err="1" smtClean="0">
                          <a:latin typeface="Garamond" pitchFamily="18" charset="0"/>
                        </a:rPr>
                        <a:t>LargeCap</a:t>
                      </a:r>
                      <a:r>
                        <a:rPr lang="en-US" sz="2000" dirty="0" smtClean="0">
                          <a:latin typeface="Garamond" pitchFamily="18" charset="0"/>
                        </a:rPr>
                        <a:t> S&amp;P 500 Index </a:t>
                      </a:r>
                    </a:p>
                    <a:p>
                      <a:pPr algn="ctr"/>
                      <a:r>
                        <a:rPr lang="en-US" sz="2000" dirty="0" smtClean="0">
                          <a:latin typeface="Garamond" pitchFamily="18" charset="0"/>
                        </a:rPr>
                        <a:t>(R5 Shares)</a:t>
                      </a:r>
                    </a:p>
                  </a:txBody>
                  <a:tcPr>
                    <a:solidFill>
                      <a:srgbClr val="C00000"/>
                    </a:solidFill>
                  </a:tcPr>
                </a:tc>
                <a:tc>
                  <a:txBody>
                    <a:bodyPr/>
                    <a:lstStyle/>
                    <a:p>
                      <a:pPr algn="ctr"/>
                      <a:r>
                        <a:rPr lang="en-US" sz="2000" dirty="0" smtClean="0">
                          <a:latin typeface="Garamond" pitchFamily="18" charset="0"/>
                        </a:rPr>
                        <a:t>Fidelity Spartan 500 Index</a:t>
                      </a:r>
                    </a:p>
                    <a:p>
                      <a:pPr algn="ctr"/>
                      <a:r>
                        <a:rPr lang="en-US" sz="2000" dirty="0" smtClean="0">
                          <a:latin typeface="Garamond" pitchFamily="18" charset="0"/>
                        </a:rPr>
                        <a:t>(Advantage</a:t>
                      </a:r>
                      <a:r>
                        <a:rPr lang="en-US" sz="2000" baseline="0" dirty="0" smtClean="0">
                          <a:latin typeface="Garamond" pitchFamily="18" charset="0"/>
                        </a:rPr>
                        <a:t> </a:t>
                      </a:r>
                      <a:r>
                        <a:rPr lang="en-US" sz="2000" baseline="0" dirty="0" err="1" smtClean="0">
                          <a:latin typeface="Garamond" pitchFamily="18" charset="0"/>
                        </a:rPr>
                        <a:t>Shrs</a:t>
                      </a:r>
                      <a:r>
                        <a:rPr lang="en-US" sz="2000" dirty="0" smtClean="0">
                          <a:latin typeface="Garamond" pitchFamily="18" charset="0"/>
                        </a:rPr>
                        <a:t>)</a:t>
                      </a:r>
                    </a:p>
                  </a:txBody>
                  <a:tcPr>
                    <a:solidFill>
                      <a:srgbClr val="C00000"/>
                    </a:solidFill>
                  </a:tcPr>
                </a:tc>
                <a:tc>
                  <a:txBody>
                    <a:bodyPr/>
                    <a:lstStyle/>
                    <a:p>
                      <a:pPr algn="ctr"/>
                      <a:r>
                        <a:rPr lang="en-US" sz="2000" dirty="0" smtClean="0">
                          <a:latin typeface="Garamond" pitchFamily="18" charset="0"/>
                        </a:rPr>
                        <a:t>Vanguard 500 Index</a:t>
                      </a:r>
                    </a:p>
                    <a:p>
                      <a:pPr algn="ctr"/>
                      <a:r>
                        <a:rPr lang="en-US" sz="2000" dirty="0" smtClean="0">
                          <a:latin typeface="Garamond" pitchFamily="18" charset="0"/>
                        </a:rPr>
                        <a:t>(Admiral Shares)</a:t>
                      </a:r>
                    </a:p>
                  </a:txBody>
                  <a:tcPr>
                    <a:solidFill>
                      <a:srgbClr val="C00000"/>
                    </a:solidFill>
                  </a:tcPr>
                </a:tc>
              </a:tr>
              <a:tr h="1236837">
                <a:tc>
                  <a:txBody>
                    <a:bodyPr/>
                    <a:lstStyle/>
                    <a:p>
                      <a:pPr algn="ctr"/>
                      <a:r>
                        <a:rPr lang="en-US" sz="2000" dirty="0" smtClean="0">
                          <a:latin typeface="Garamond" pitchFamily="18" charset="0"/>
                        </a:rPr>
                        <a:t>Expense Ratio</a:t>
                      </a:r>
                    </a:p>
                    <a:p>
                      <a:pPr algn="ctr"/>
                      <a:endParaRPr lang="en-US" sz="800" dirty="0" smtClean="0">
                        <a:latin typeface="Garamond" pitchFamily="18" charset="0"/>
                      </a:endParaRPr>
                    </a:p>
                    <a:p>
                      <a:pPr algn="ctr"/>
                      <a:r>
                        <a:rPr lang="en-US" sz="2000" b="1" dirty="0" smtClean="0">
                          <a:latin typeface="Garamond" pitchFamily="18" charset="0"/>
                        </a:rPr>
                        <a:t>1.16%</a:t>
                      </a:r>
                      <a:endParaRPr lang="en-US" sz="2000" b="1" dirty="0">
                        <a:latin typeface="Garamond" pitchFamily="18" charset="0"/>
                      </a:endParaRPr>
                    </a:p>
                  </a:txBody>
                  <a:tcPr anchor="ctr"/>
                </a:tc>
                <a:tc>
                  <a:txBody>
                    <a:bodyPr/>
                    <a:lstStyle/>
                    <a:p>
                      <a:pPr algn="ctr"/>
                      <a:r>
                        <a:rPr lang="en-US" sz="2000" dirty="0" smtClean="0">
                          <a:latin typeface="Garamond" pitchFamily="18" charset="0"/>
                        </a:rPr>
                        <a:t>Expense Ratio</a:t>
                      </a:r>
                    </a:p>
                    <a:p>
                      <a:pPr algn="ctr"/>
                      <a:endParaRPr lang="en-US" sz="800" dirty="0" smtClean="0">
                        <a:latin typeface="Garamond" pitchFamily="18" charset="0"/>
                      </a:endParaRPr>
                    </a:p>
                    <a:p>
                      <a:pPr algn="ctr"/>
                      <a:r>
                        <a:rPr lang="en-US" sz="2000" b="1" dirty="0" smtClean="0">
                          <a:latin typeface="Garamond" pitchFamily="18" charset="0"/>
                        </a:rPr>
                        <a:t>0.93%</a:t>
                      </a:r>
                      <a:endParaRPr lang="en-US" sz="2000" b="1" dirty="0">
                        <a:latin typeface="Garamond" pitchFamily="18" charset="0"/>
                      </a:endParaRPr>
                    </a:p>
                  </a:txBody>
                  <a:tcPr anchor="ctr"/>
                </a:tc>
                <a:tc>
                  <a:txBody>
                    <a:bodyPr/>
                    <a:lstStyle/>
                    <a:p>
                      <a:pPr algn="ctr"/>
                      <a:r>
                        <a:rPr lang="en-US" sz="2000" dirty="0" smtClean="0">
                          <a:latin typeface="Garamond" pitchFamily="18" charset="0"/>
                        </a:rPr>
                        <a:t>Expense </a:t>
                      </a:r>
                    </a:p>
                    <a:p>
                      <a:pPr algn="ctr"/>
                      <a:r>
                        <a:rPr lang="en-US" sz="2000" dirty="0" smtClean="0">
                          <a:latin typeface="Garamond" pitchFamily="18" charset="0"/>
                        </a:rPr>
                        <a:t>Ratio</a:t>
                      </a:r>
                    </a:p>
                    <a:p>
                      <a:pPr algn="ctr"/>
                      <a:endParaRPr lang="en-US" sz="800" dirty="0" smtClean="0">
                        <a:latin typeface="Garamond" pitchFamily="18" charset="0"/>
                      </a:endParaRPr>
                    </a:p>
                    <a:p>
                      <a:pPr algn="ctr"/>
                      <a:r>
                        <a:rPr lang="en-US" sz="2000" b="1" dirty="0" smtClean="0">
                          <a:latin typeface="Garamond" pitchFamily="18" charset="0"/>
                        </a:rPr>
                        <a:t>0.42%</a:t>
                      </a:r>
                      <a:endParaRPr lang="en-US" sz="2000" b="1" dirty="0">
                        <a:latin typeface="Garamond" pitchFamily="18" charset="0"/>
                      </a:endParaRPr>
                    </a:p>
                  </a:txBody>
                  <a:tcPr anchor="ctr"/>
                </a:tc>
                <a:tc>
                  <a:txBody>
                    <a:bodyPr/>
                    <a:lstStyle/>
                    <a:p>
                      <a:pPr algn="ctr"/>
                      <a:r>
                        <a:rPr lang="en-US" sz="2000" dirty="0" smtClean="0">
                          <a:latin typeface="Garamond" pitchFamily="18" charset="0"/>
                        </a:rPr>
                        <a:t>Expense </a:t>
                      </a:r>
                    </a:p>
                    <a:p>
                      <a:pPr algn="ctr"/>
                      <a:r>
                        <a:rPr lang="en-US" sz="2000" dirty="0" smtClean="0">
                          <a:latin typeface="Garamond" pitchFamily="18" charset="0"/>
                        </a:rPr>
                        <a:t>Ratio</a:t>
                      </a:r>
                    </a:p>
                    <a:p>
                      <a:pPr algn="ctr"/>
                      <a:endParaRPr lang="en-US" sz="800" dirty="0" smtClean="0">
                        <a:latin typeface="Garamond" pitchFamily="18" charset="0"/>
                      </a:endParaRPr>
                    </a:p>
                    <a:p>
                      <a:pPr algn="ctr"/>
                      <a:r>
                        <a:rPr lang="en-US" sz="2000" b="1" dirty="0" smtClean="0">
                          <a:latin typeface="Garamond" pitchFamily="18" charset="0"/>
                        </a:rPr>
                        <a:t>0.07%</a:t>
                      </a:r>
                      <a:endParaRPr lang="en-US" sz="2000" b="1" dirty="0">
                        <a:latin typeface="Garamond" pitchFamily="18" charset="0"/>
                      </a:endParaRPr>
                    </a:p>
                  </a:txBody>
                  <a:tcPr anchor="ctr"/>
                </a:tc>
                <a:tc>
                  <a:txBody>
                    <a:bodyPr/>
                    <a:lstStyle/>
                    <a:p>
                      <a:pPr algn="ctr"/>
                      <a:r>
                        <a:rPr lang="en-US" sz="2000" dirty="0" smtClean="0">
                          <a:latin typeface="Garamond" pitchFamily="18" charset="0"/>
                        </a:rPr>
                        <a:t>Expense </a:t>
                      </a:r>
                    </a:p>
                    <a:p>
                      <a:pPr algn="ctr"/>
                      <a:r>
                        <a:rPr lang="en-US" sz="2000" dirty="0" smtClean="0">
                          <a:latin typeface="Garamond" pitchFamily="18" charset="0"/>
                        </a:rPr>
                        <a:t>Ratio</a:t>
                      </a:r>
                    </a:p>
                    <a:p>
                      <a:pPr algn="ctr"/>
                      <a:endParaRPr lang="en-US" sz="800" dirty="0" smtClean="0">
                        <a:latin typeface="Garamond" pitchFamily="18" charset="0"/>
                      </a:endParaRPr>
                    </a:p>
                    <a:p>
                      <a:pPr algn="ctr"/>
                      <a:r>
                        <a:rPr lang="en-US" sz="2000" b="1" dirty="0" smtClean="0">
                          <a:latin typeface="Garamond" pitchFamily="18" charset="0"/>
                        </a:rPr>
                        <a:t>0.05%</a:t>
                      </a:r>
                      <a:endParaRPr lang="en-US" sz="2000" b="1" dirty="0">
                        <a:latin typeface="Garamond" pitchFamily="18" charset="0"/>
                      </a:endParaRPr>
                    </a:p>
                  </a:txBody>
                  <a:tcPr anchor="ctr"/>
                </a:tc>
              </a:tr>
              <a:tr h="1356531">
                <a:tc>
                  <a:txBody>
                    <a:bodyPr/>
                    <a:lstStyle/>
                    <a:p>
                      <a:pPr algn="ctr"/>
                      <a:r>
                        <a:rPr lang="en-US" sz="2000" b="1" dirty="0" smtClean="0">
                          <a:latin typeface="Garamond" pitchFamily="18" charset="0"/>
                        </a:rPr>
                        <a:t>Annual</a:t>
                      </a:r>
                      <a:r>
                        <a:rPr lang="en-US" sz="2000" b="1" baseline="0" dirty="0" smtClean="0">
                          <a:latin typeface="Garamond" pitchFamily="18" charset="0"/>
                        </a:rPr>
                        <a:t> </a:t>
                      </a:r>
                      <a:r>
                        <a:rPr lang="en-US" sz="2000" b="1" dirty="0" smtClean="0">
                          <a:latin typeface="Garamond" pitchFamily="18" charset="0"/>
                        </a:rPr>
                        <a:t>Cost per $1MM</a:t>
                      </a:r>
                    </a:p>
                    <a:p>
                      <a:pPr algn="ctr"/>
                      <a:endParaRPr lang="en-US" sz="2000" dirty="0" smtClean="0">
                        <a:latin typeface="Garamond" pitchFamily="18" charset="0"/>
                      </a:endParaRPr>
                    </a:p>
                    <a:p>
                      <a:pPr algn="ctr"/>
                      <a:r>
                        <a:rPr lang="en-US" sz="2000" b="1" dirty="0" smtClean="0">
                          <a:latin typeface="Garamond" pitchFamily="18" charset="0"/>
                        </a:rPr>
                        <a:t>$11,600</a:t>
                      </a:r>
                      <a:endParaRPr lang="en-US" sz="2000" b="1" dirty="0">
                        <a:latin typeface="Garamond" pitchFamily="18" charset="0"/>
                      </a:endParaRPr>
                    </a:p>
                  </a:txBody>
                  <a:tcPr anchor="ctr">
                    <a:solidFill>
                      <a:srgbClr val="FFFF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latin typeface="Garamond" pitchFamily="18" charset="0"/>
                        </a:rPr>
                        <a:t>Annual Cost per $1MM</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2000" dirty="0" smtClean="0">
                        <a:latin typeface="Garamond" pitchFamily="18" charset="0"/>
                      </a:endParaRPr>
                    </a:p>
                    <a:p>
                      <a:pPr algn="ctr"/>
                      <a:r>
                        <a:rPr lang="en-US" sz="2000" b="1" dirty="0" smtClean="0">
                          <a:latin typeface="Garamond" pitchFamily="18" charset="0"/>
                        </a:rPr>
                        <a:t>$9,300</a:t>
                      </a:r>
                      <a:endParaRPr lang="en-US" sz="2000" b="1" dirty="0">
                        <a:latin typeface="Garamond"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latin typeface="Garamond" pitchFamily="18" charset="0"/>
                        </a:rPr>
                        <a:t>Annual Cost per $1MM</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2000" dirty="0" smtClean="0">
                        <a:latin typeface="Garamond" pitchFamily="18" charset="0"/>
                      </a:endParaRPr>
                    </a:p>
                    <a:p>
                      <a:pPr algn="ctr"/>
                      <a:r>
                        <a:rPr lang="en-US" sz="2000" b="1" dirty="0" smtClean="0">
                          <a:latin typeface="Garamond" pitchFamily="18" charset="0"/>
                        </a:rPr>
                        <a:t>$4,200</a:t>
                      </a:r>
                      <a:endParaRPr lang="en-US" sz="2000" b="1" dirty="0">
                        <a:latin typeface="Garamond"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latin typeface="Garamond" pitchFamily="18" charset="0"/>
                        </a:rPr>
                        <a:t>Annual Cost per $1MM</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2000" dirty="0" smtClean="0">
                        <a:latin typeface="Garamond" pitchFamily="18" charset="0"/>
                      </a:endParaRPr>
                    </a:p>
                    <a:p>
                      <a:pPr algn="ctr"/>
                      <a:r>
                        <a:rPr lang="en-US" sz="2000" b="1" dirty="0" smtClean="0">
                          <a:latin typeface="Garamond" pitchFamily="18" charset="0"/>
                        </a:rPr>
                        <a:t>$700</a:t>
                      </a:r>
                      <a:endParaRPr lang="en-US" sz="2000" b="1" dirty="0">
                        <a:latin typeface="Garamond" pitchFamily="18"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1" dirty="0" smtClean="0">
                          <a:latin typeface="Garamond" pitchFamily="18" charset="0"/>
                        </a:rPr>
                        <a:t>Annual Cost per $1MM</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2000" dirty="0" smtClean="0">
                        <a:latin typeface="Garamond" pitchFamily="18" charset="0"/>
                      </a:endParaRPr>
                    </a:p>
                    <a:p>
                      <a:pPr algn="ctr"/>
                      <a:r>
                        <a:rPr lang="en-US" sz="2000" b="1" dirty="0" smtClean="0">
                          <a:latin typeface="Garamond" pitchFamily="18" charset="0"/>
                        </a:rPr>
                        <a:t>$500</a:t>
                      </a:r>
                      <a:endParaRPr lang="en-US" sz="2000" b="1" dirty="0">
                        <a:latin typeface="Garamond" pitchFamily="18" charset="0"/>
                      </a:endParaRPr>
                    </a:p>
                  </a:txBody>
                  <a:tcPr anchor="ctr">
                    <a:solidFill>
                      <a:srgbClr val="FFFF00"/>
                    </a:solidFill>
                  </a:tcPr>
                </a:tc>
              </a:tr>
            </a:tbl>
          </a:graphicData>
        </a:graphic>
      </p:graphicFrame>
    </p:spTree>
    <p:extLst>
      <p:ext uri="{BB962C8B-B14F-4D97-AF65-F5344CB8AC3E}">
        <p14:creationId xmlns:p14="http://schemas.microsoft.com/office/powerpoint/2010/main" val="38920093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4000" dirty="0">
                <a:solidFill>
                  <a:schemeClr val="tx1"/>
                </a:solidFill>
                <a:latin typeface="Garamond" pitchFamily="18" charset="0"/>
              </a:rPr>
              <a:t>V</a:t>
            </a:r>
            <a:r>
              <a:rPr lang="en-US" sz="4000" dirty="0" smtClean="0">
                <a:solidFill>
                  <a:schemeClr val="tx1"/>
                </a:solidFill>
                <a:latin typeface="Garamond" pitchFamily="18" charset="0"/>
              </a:rPr>
              <a:t>oluntary </a:t>
            </a:r>
            <a:r>
              <a:rPr lang="en-US" sz="4000" dirty="0">
                <a:solidFill>
                  <a:schemeClr val="tx1"/>
                </a:solidFill>
                <a:latin typeface="Garamond" pitchFamily="18" charset="0"/>
              </a:rPr>
              <a:t>Informed </a:t>
            </a:r>
            <a:r>
              <a:rPr lang="en-US" sz="4000" dirty="0" smtClean="0">
                <a:solidFill>
                  <a:schemeClr val="tx1"/>
                </a:solidFill>
                <a:latin typeface="Garamond" pitchFamily="18" charset="0"/>
              </a:rPr>
              <a:t>Consent</a:t>
            </a:r>
            <a:endParaRPr lang="en-US" sz="4000" dirty="0" smtClean="0">
              <a:solidFill>
                <a:schemeClr val="tx1"/>
              </a:solidFill>
            </a:endParaRPr>
          </a:p>
        </p:txBody>
      </p:sp>
      <p:sp>
        <p:nvSpPr>
          <p:cNvPr id="9219" name="Content Placeholder 2"/>
          <p:cNvSpPr>
            <a:spLocks noGrp="1"/>
          </p:cNvSpPr>
          <p:nvPr>
            <p:ph idx="1"/>
          </p:nvPr>
        </p:nvSpPr>
        <p:spPr>
          <a:xfrm>
            <a:off x="381000" y="1143000"/>
            <a:ext cx="8229600" cy="4724400"/>
          </a:xfrm>
        </p:spPr>
        <p:txBody>
          <a:bodyPr/>
          <a:lstStyle/>
          <a:p>
            <a:pPr marL="514350" indent="-514350">
              <a:buFont typeface="+mj-lt"/>
              <a:buAutoNum type="arabicPeriod"/>
            </a:pPr>
            <a:r>
              <a:rPr lang="en-US" sz="2600" dirty="0" smtClean="0">
                <a:solidFill>
                  <a:schemeClr val="tx1"/>
                </a:solidFill>
                <a:latin typeface="Garamond" pitchFamily="18" charset="0"/>
              </a:rPr>
              <a:t>“Nether </a:t>
            </a:r>
            <a:r>
              <a:rPr lang="en-US" sz="2600" dirty="0">
                <a:solidFill>
                  <a:schemeClr val="tx1"/>
                </a:solidFill>
                <a:latin typeface="Garamond" pitchFamily="18" charset="0"/>
              </a:rPr>
              <a:t>buyer nor seller is compelled to enter into the exchange as a result of </a:t>
            </a:r>
            <a:r>
              <a:rPr lang="en-US" sz="2600" b="1" i="1" dirty="0">
                <a:solidFill>
                  <a:srgbClr val="C00000"/>
                </a:solidFill>
                <a:latin typeface="Garamond" pitchFamily="18" charset="0"/>
              </a:rPr>
              <a:t>coercion, severely restricted alternatives, or other constraints </a:t>
            </a:r>
            <a:r>
              <a:rPr lang="en-US" sz="2600" dirty="0">
                <a:solidFill>
                  <a:schemeClr val="tx1"/>
                </a:solidFill>
                <a:latin typeface="Garamond" pitchFamily="18" charset="0"/>
              </a:rPr>
              <a:t>on their ability to </a:t>
            </a:r>
            <a:r>
              <a:rPr lang="en-US" sz="2600" dirty="0" smtClean="0">
                <a:solidFill>
                  <a:schemeClr val="tx1"/>
                </a:solidFill>
                <a:latin typeface="Garamond" pitchFamily="18" charset="0"/>
              </a:rPr>
              <a:t>choose.”</a:t>
            </a:r>
            <a:r>
              <a:rPr lang="en-US" sz="2600" dirty="0">
                <a:solidFill>
                  <a:schemeClr val="tx1"/>
                </a:solidFill>
                <a:latin typeface="Garamond" pitchFamily="18" charset="0"/>
              </a:rPr>
              <a:t> </a:t>
            </a:r>
            <a:endParaRPr lang="en-US" sz="2600" dirty="0" smtClean="0">
              <a:solidFill>
                <a:schemeClr val="tx1"/>
              </a:solidFill>
              <a:latin typeface="Garamond" pitchFamily="18" charset="0"/>
            </a:endParaRPr>
          </a:p>
          <a:p>
            <a:pPr marL="228600" indent="-228600">
              <a:buFont typeface="+mj-lt"/>
              <a:buAutoNum type="arabicPeriod"/>
            </a:pPr>
            <a:endParaRPr lang="en-US" sz="1000" dirty="0" smtClean="0">
              <a:solidFill>
                <a:schemeClr val="tx1"/>
              </a:solidFill>
              <a:latin typeface="Garamond" pitchFamily="18" charset="0"/>
            </a:endParaRPr>
          </a:p>
          <a:p>
            <a:pPr marL="514350" indent="-514350">
              <a:buFont typeface="+mj-lt"/>
              <a:buAutoNum type="arabicPeriod"/>
            </a:pPr>
            <a:r>
              <a:rPr lang="en-US" sz="2600" dirty="0" smtClean="0">
                <a:solidFill>
                  <a:schemeClr val="tx1"/>
                </a:solidFill>
                <a:latin typeface="Garamond" pitchFamily="18" charset="0"/>
              </a:rPr>
              <a:t>“</a:t>
            </a:r>
            <a:r>
              <a:rPr lang="en-US" sz="2600" dirty="0">
                <a:solidFill>
                  <a:schemeClr val="tx1"/>
                </a:solidFill>
                <a:latin typeface="Garamond" pitchFamily="18" charset="0"/>
              </a:rPr>
              <a:t>Both the buyer and the seller must </a:t>
            </a:r>
            <a:r>
              <a:rPr lang="en-US" sz="2600" b="1" i="1" dirty="0" smtClean="0">
                <a:solidFill>
                  <a:srgbClr val="C00000"/>
                </a:solidFill>
                <a:latin typeface="Garamond" pitchFamily="18" charset="0"/>
              </a:rPr>
              <a:t>understand</a:t>
            </a:r>
            <a:r>
              <a:rPr lang="en-US" sz="2600" dirty="0" smtClean="0">
                <a:solidFill>
                  <a:schemeClr val="tx1"/>
                </a:solidFill>
                <a:latin typeface="Garamond" pitchFamily="18" charset="0"/>
              </a:rPr>
              <a:t> </a:t>
            </a:r>
            <a:r>
              <a:rPr lang="en-US" sz="2600" dirty="0">
                <a:solidFill>
                  <a:schemeClr val="tx1"/>
                </a:solidFill>
                <a:latin typeface="Garamond" pitchFamily="18" charset="0"/>
              </a:rPr>
              <a:t>what they are giving up and what they are receiving in return</a:t>
            </a:r>
            <a:r>
              <a:rPr lang="en-US" sz="2600" dirty="0" smtClean="0">
                <a:solidFill>
                  <a:schemeClr val="tx1"/>
                </a:solidFill>
                <a:latin typeface="Garamond" pitchFamily="18" charset="0"/>
              </a:rPr>
              <a:t>.”</a:t>
            </a:r>
          </a:p>
          <a:p>
            <a:pPr marL="228600" indent="-228600">
              <a:buFont typeface="+mj-lt"/>
              <a:buAutoNum type="arabicPeriod"/>
            </a:pPr>
            <a:endParaRPr lang="en-US" sz="1000" dirty="0">
              <a:solidFill>
                <a:schemeClr val="tx1"/>
              </a:solidFill>
              <a:latin typeface="Garamond" pitchFamily="18" charset="0"/>
            </a:endParaRPr>
          </a:p>
          <a:p>
            <a:pPr marL="514350" indent="-514350">
              <a:buFont typeface="+mj-lt"/>
              <a:buAutoNum type="arabicPeriod"/>
            </a:pPr>
            <a:r>
              <a:rPr lang="en-US" sz="2600" dirty="0" smtClean="0">
                <a:solidFill>
                  <a:schemeClr val="tx1"/>
                </a:solidFill>
                <a:latin typeface="Garamond" pitchFamily="18" charset="0"/>
              </a:rPr>
              <a:t>“Both </a:t>
            </a:r>
            <a:r>
              <a:rPr lang="en-US" sz="2600" dirty="0">
                <a:solidFill>
                  <a:schemeClr val="tx1"/>
                </a:solidFill>
                <a:latin typeface="Garamond" pitchFamily="18" charset="0"/>
              </a:rPr>
              <a:t>buyer and seller are able at the time of the exchange to make </a:t>
            </a:r>
            <a:r>
              <a:rPr lang="en-US" sz="2600" b="1" i="1" dirty="0">
                <a:solidFill>
                  <a:srgbClr val="C00000"/>
                </a:solidFill>
                <a:latin typeface="Garamond" pitchFamily="18" charset="0"/>
              </a:rPr>
              <a:t>rational judgments</a:t>
            </a:r>
            <a:r>
              <a:rPr lang="en-US" sz="2600" b="1" i="1" dirty="0">
                <a:solidFill>
                  <a:schemeClr val="tx1"/>
                </a:solidFill>
                <a:latin typeface="Garamond" pitchFamily="18" charset="0"/>
              </a:rPr>
              <a:t> </a:t>
            </a:r>
            <a:r>
              <a:rPr lang="en-US" sz="2600" dirty="0">
                <a:solidFill>
                  <a:schemeClr val="tx1"/>
                </a:solidFill>
                <a:latin typeface="Garamond" pitchFamily="18" charset="0"/>
              </a:rPr>
              <a:t>about its </a:t>
            </a:r>
            <a:r>
              <a:rPr lang="en-US" sz="2600" b="1" i="1" dirty="0">
                <a:solidFill>
                  <a:srgbClr val="C00000"/>
                </a:solidFill>
                <a:latin typeface="Garamond" pitchFamily="18" charset="0"/>
              </a:rPr>
              <a:t>costs &amp; benefits</a:t>
            </a:r>
            <a:r>
              <a:rPr lang="en-US" sz="2600" b="1" i="1" dirty="0" smtClean="0">
                <a:solidFill>
                  <a:srgbClr val="C00000"/>
                </a:solidFill>
                <a:latin typeface="Garamond" pitchFamily="18" charset="0"/>
              </a:rPr>
              <a:t>.”</a:t>
            </a:r>
          </a:p>
          <a:p>
            <a:pPr marL="400050" lvl="1" indent="0" algn="r">
              <a:buNone/>
            </a:pPr>
            <a:r>
              <a:rPr lang="en-US" sz="1800" b="1" i="1" dirty="0">
                <a:solidFill>
                  <a:schemeClr val="tx1"/>
                </a:solidFill>
                <a:latin typeface="Garamond" pitchFamily="18" charset="0"/>
              </a:rPr>
              <a:t>A Modal Evaluation of Sales Practices</a:t>
            </a:r>
            <a:r>
              <a:rPr lang="en-US" sz="1800" b="1" dirty="0">
                <a:solidFill>
                  <a:schemeClr val="tx1"/>
                </a:solidFill>
                <a:latin typeface="Garamond" pitchFamily="18" charset="0"/>
              </a:rPr>
              <a:t>, David M. Holley </a:t>
            </a:r>
            <a:endParaRPr lang="en-US" sz="1800" b="1" dirty="0" smtClean="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D2462E6B-4B3C-43BA-B473-0E97A88E7AC0}" type="slidenum">
              <a:rPr lang="en-US" smtClean="0"/>
              <a:pPr>
                <a:defRPr/>
              </a:pPr>
              <a:t>34</a:t>
            </a:fld>
            <a:endParaRPr lang="en-US" dirty="0"/>
          </a:p>
        </p:txBody>
      </p:sp>
    </p:spTree>
    <p:extLst>
      <p:ext uri="{BB962C8B-B14F-4D97-AF65-F5344CB8AC3E}">
        <p14:creationId xmlns:p14="http://schemas.microsoft.com/office/powerpoint/2010/main" val="10084516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latin typeface="Garamond" pitchFamily="18" charset="0"/>
              </a:rPr>
              <a:t>Voluntary </a:t>
            </a:r>
            <a:r>
              <a:rPr lang="en-US" sz="4000" dirty="0" err="1" smtClean="0">
                <a:solidFill>
                  <a:srgbClr val="FF0000"/>
                </a:solidFill>
                <a:latin typeface="Garamond" pitchFamily="18" charset="0"/>
              </a:rPr>
              <a:t>UNinformed</a:t>
            </a:r>
            <a:r>
              <a:rPr lang="en-US" sz="4000" dirty="0" smtClean="0">
                <a:solidFill>
                  <a:schemeClr val="tx1"/>
                </a:solidFill>
                <a:latin typeface="Garamond" pitchFamily="18" charset="0"/>
              </a:rPr>
              <a:t> </a:t>
            </a:r>
            <a:r>
              <a:rPr lang="en-US" sz="4000" dirty="0">
                <a:solidFill>
                  <a:schemeClr val="tx1"/>
                </a:solidFill>
                <a:latin typeface="Garamond" pitchFamily="18" charset="0"/>
              </a:rPr>
              <a:t>Consent</a:t>
            </a:r>
            <a:endParaRPr lang="en-US" sz="4000" dirty="0"/>
          </a:p>
        </p:txBody>
      </p:sp>
      <p:sp>
        <p:nvSpPr>
          <p:cNvPr id="3" name="Content Placeholder 2"/>
          <p:cNvSpPr>
            <a:spLocks noGrp="1"/>
          </p:cNvSpPr>
          <p:nvPr>
            <p:ph idx="1"/>
          </p:nvPr>
        </p:nvSpPr>
        <p:spPr>
          <a:xfrm>
            <a:off x="457200" y="1295400"/>
            <a:ext cx="8229600" cy="4572000"/>
          </a:xfrm>
        </p:spPr>
        <p:txBody>
          <a:bodyPr/>
          <a:lstStyle/>
          <a:p>
            <a:pPr marL="0" indent="0">
              <a:buNone/>
            </a:pPr>
            <a:r>
              <a:rPr lang="en-US" sz="2600" dirty="0">
                <a:solidFill>
                  <a:schemeClr val="tx1"/>
                </a:solidFill>
                <a:latin typeface="Garamond" pitchFamily="18" charset="0"/>
              </a:rPr>
              <a:t>“Plan fees are eating up thousands of dollars of employees’ retirement savings </a:t>
            </a:r>
            <a:r>
              <a:rPr lang="en-US" sz="2600" b="1" i="1" dirty="0">
                <a:solidFill>
                  <a:srgbClr val="C00000"/>
                </a:solidFill>
                <a:latin typeface="Garamond" pitchFamily="18" charset="0"/>
              </a:rPr>
              <a:t>without them even knowing it.” </a:t>
            </a:r>
          </a:p>
          <a:p>
            <a:pPr>
              <a:buNone/>
            </a:pPr>
            <a:r>
              <a:rPr lang="en-US" dirty="0">
                <a:solidFill>
                  <a:schemeClr val="tx1"/>
                </a:solidFill>
                <a:latin typeface="Garamond" pitchFamily="18" charset="0"/>
              </a:rPr>
              <a:t>       </a:t>
            </a:r>
            <a:r>
              <a:rPr lang="en-US" sz="1800" b="1" i="1" dirty="0" smtClean="0">
                <a:solidFill>
                  <a:schemeClr val="tx1"/>
                </a:solidFill>
                <a:latin typeface="Garamond" pitchFamily="18" charset="0"/>
              </a:rPr>
              <a:t>Alison </a:t>
            </a:r>
            <a:r>
              <a:rPr lang="en-US" sz="1800" b="1" i="1" dirty="0">
                <a:solidFill>
                  <a:schemeClr val="tx1"/>
                </a:solidFill>
                <a:latin typeface="Garamond" pitchFamily="18" charset="0"/>
              </a:rPr>
              <a:t>Borland, retirement strategy leader at Hewitt Associates, </a:t>
            </a:r>
            <a:r>
              <a:rPr lang="en-US" sz="1800" b="1" i="1" dirty="0" smtClean="0">
                <a:solidFill>
                  <a:schemeClr val="tx1"/>
                </a:solidFill>
                <a:latin typeface="Garamond" pitchFamily="18" charset="0"/>
              </a:rPr>
              <a:t>LLC</a:t>
            </a:r>
            <a:r>
              <a:rPr lang="en-US" sz="1800" b="1" i="1" dirty="0">
                <a:solidFill>
                  <a:schemeClr val="tx1"/>
                </a:solidFill>
                <a:latin typeface="Garamond" pitchFamily="18" charset="0"/>
              </a:rPr>
              <a:t>.</a:t>
            </a:r>
          </a:p>
          <a:p>
            <a:pPr marL="0" indent="0">
              <a:buNone/>
            </a:pPr>
            <a:endParaRPr lang="en-US" sz="2600" dirty="0" smtClean="0">
              <a:solidFill>
                <a:schemeClr val="tx1"/>
              </a:solidFill>
              <a:latin typeface="Garamond" pitchFamily="18" charset="0"/>
            </a:endParaRPr>
          </a:p>
          <a:p>
            <a:pPr marL="0" indent="0">
              <a:buNone/>
            </a:pPr>
            <a:r>
              <a:rPr lang="en-US" sz="2600" dirty="0" smtClean="0">
                <a:solidFill>
                  <a:schemeClr val="tx1"/>
                </a:solidFill>
                <a:latin typeface="Garamond" pitchFamily="18" charset="0"/>
              </a:rPr>
              <a:t>“</a:t>
            </a:r>
            <a:r>
              <a:rPr lang="en-US" sz="2600" dirty="0">
                <a:solidFill>
                  <a:schemeClr val="tx1"/>
                </a:solidFill>
                <a:latin typeface="Garamond" pitchFamily="18" charset="0"/>
              </a:rPr>
              <a:t>Regulators and employers were unconcerned about pervasive conflicts of interest; excessive, </a:t>
            </a:r>
            <a:r>
              <a:rPr lang="en-US" sz="2600" b="1" i="1" dirty="0">
                <a:solidFill>
                  <a:srgbClr val="C00000"/>
                </a:solidFill>
                <a:latin typeface="Garamond" pitchFamily="18" charset="0"/>
              </a:rPr>
              <a:t>hidden fees </a:t>
            </a:r>
            <a:r>
              <a:rPr lang="en-US" sz="2600" dirty="0">
                <a:solidFill>
                  <a:schemeClr val="tx1"/>
                </a:solidFill>
                <a:latin typeface="Garamond" pitchFamily="18" charset="0"/>
              </a:rPr>
              <a:t>and wrongdoing that </a:t>
            </a:r>
            <a:r>
              <a:rPr lang="en-US" sz="2600" b="1" i="1" dirty="0">
                <a:solidFill>
                  <a:srgbClr val="C00000"/>
                </a:solidFill>
                <a:latin typeface="Garamond" pitchFamily="18" charset="0"/>
              </a:rPr>
              <a:t>resulted in billions being skimmed from 401k accounts</a:t>
            </a:r>
            <a:r>
              <a:rPr lang="en-US" sz="2600" dirty="0">
                <a:solidFill>
                  <a:srgbClr val="C00000"/>
                </a:solidFill>
                <a:latin typeface="Garamond" pitchFamily="18" charset="0"/>
              </a:rPr>
              <a:t>…. </a:t>
            </a:r>
            <a:r>
              <a:rPr lang="en-US" sz="2600" b="1" i="1" dirty="0">
                <a:solidFill>
                  <a:srgbClr val="C00000"/>
                </a:solidFill>
                <a:latin typeface="Garamond" pitchFamily="18" charset="0"/>
              </a:rPr>
              <a:t>Fraud of this magnitude, involving trillions, makes Madoff look like chicken feed.”</a:t>
            </a:r>
            <a:r>
              <a:rPr lang="en-US" sz="2600" b="1" i="1" dirty="0">
                <a:solidFill>
                  <a:srgbClr val="C00000"/>
                </a:solidFill>
              </a:rPr>
              <a:t>             </a:t>
            </a:r>
            <a:endParaRPr lang="en-US" sz="2600" b="1" i="1" dirty="0" smtClean="0">
              <a:solidFill>
                <a:srgbClr val="C00000"/>
              </a:solidFill>
            </a:endParaRPr>
          </a:p>
          <a:p>
            <a:pPr marL="0" indent="0">
              <a:buNone/>
            </a:pPr>
            <a:r>
              <a:rPr lang="en-US" sz="2000" b="1" i="1" dirty="0">
                <a:solidFill>
                  <a:schemeClr val="tx1"/>
                </a:solidFill>
                <a:latin typeface="Garamond" pitchFamily="18" charset="0"/>
              </a:rPr>
              <a:t>	 </a:t>
            </a:r>
            <a:r>
              <a:rPr lang="en-US" sz="2000" b="1" i="1" dirty="0" smtClean="0">
                <a:solidFill>
                  <a:schemeClr val="tx1"/>
                </a:solidFill>
                <a:latin typeface="Garamond" pitchFamily="18" charset="0"/>
              </a:rPr>
              <a:t>      </a:t>
            </a:r>
            <a:r>
              <a:rPr lang="en-US" sz="1800" b="1" i="1" dirty="0" smtClean="0">
                <a:solidFill>
                  <a:schemeClr val="tx1"/>
                </a:solidFill>
                <a:latin typeface="Garamond" pitchFamily="18" charset="0"/>
              </a:rPr>
              <a:t>Edward </a:t>
            </a:r>
            <a:r>
              <a:rPr lang="en-US" sz="1800" b="1" i="1" dirty="0">
                <a:solidFill>
                  <a:schemeClr val="tx1"/>
                </a:solidFill>
                <a:latin typeface="Garamond" pitchFamily="18" charset="0"/>
              </a:rPr>
              <a:t>Siedle, 401k industry critic and former SEC attorney</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35</a:t>
            </a:fld>
            <a:endParaRPr lang="en-US" dirty="0"/>
          </a:p>
        </p:txBody>
      </p:sp>
    </p:spTree>
    <p:extLst>
      <p:ext uri="{BB962C8B-B14F-4D97-AF65-F5344CB8AC3E}">
        <p14:creationId xmlns:p14="http://schemas.microsoft.com/office/powerpoint/2010/main" val="14325490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txBox="1">
            <a:spLocks noGrp="1"/>
          </p:cNvSpPr>
          <p:nvPr>
            <p:ph type="title"/>
          </p:nvPr>
        </p:nvSpPr>
        <p:spPr>
          <a:xfrm>
            <a:off x="457200" y="152400"/>
            <a:ext cx="8229600" cy="973138"/>
          </a:xfrm>
          <a:prstGeom prst="rect">
            <a:avLst/>
          </a:prstGeom>
        </p:spPr>
        <p:txBody>
          <a:bodyPr>
            <a:normAutofit fontScale="90000"/>
          </a:bodyPr>
          <a:lstStyle>
            <a:lvl1pPr algn="l" rtl="0" eaLnBrk="1" fontAlgn="base" hangingPunct="1">
              <a:lnSpc>
                <a:spcPct val="105000"/>
              </a:lnSpc>
              <a:spcBef>
                <a:spcPct val="0"/>
              </a:spcBef>
              <a:spcAft>
                <a:spcPct val="0"/>
              </a:spcAft>
              <a:defRPr sz="2800" b="1">
                <a:solidFill>
                  <a:srgbClr val="ED1A3B"/>
                </a:solidFill>
                <a:latin typeface="+mj-lt"/>
                <a:ea typeface="+mj-ea"/>
                <a:cs typeface="+mj-cs"/>
              </a:defRPr>
            </a:lvl1pPr>
            <a:lvl2pPr algn="l" rtl="0" eaLnBrk="1" fontAlgn="base" hangingPunct="1">
              <a:lnSpc>
                <a:spcPct val="105000"/>
              </a:lnSpc>
              <a:spcBef>
                <a:spcPct val="0"/>
              </a:spcBef>
              <a:spcAft>
                <a:spcPct val="0"/>
              </a:spcAft>
              <a:defRPr sz="2800" b="1">
                <a:solidFill>
                  <a:srgbClr val="ED1A3B"/>
                </a:solidFill>
                <a:latin typeface="Trebuchet MS" pitchFamily="34" charset="0"/>
              </a:defRPr>
            </a:lvl2pPr>
            <a:lvl3pPr algn="l" rtl="0" eaLnBrk="1" fontAlgn="base" hangingPunct="1">
              <a:lnSpc>
                <a:spcPct val="105000"/>
              </a:lnSpc>
              <a:spcBef>
                <a:spcPct val="0"/>
              </a:spcBef>
              <a:spcAft>
                <a:spcPct val="0"/>
              </a:spcAft>
              <a:defRPr sz="2800" b="1">
                <a:solidFill>
                  <a:srgbClr val="ED1A3B"/>
                </a:solidFill>
                <a:latin typeface="Trebuchet MS" pitchFamily="34" charset="0"/>
              </a:defRPr>
            </a:lvl3pPr>
            <a:lvl4pPr algn="l" rtl="0" eaLnBrk="1" fontAlgn="base" hangingPunct="1">
              <a:lnSpc>
                <a:spcPct val="105000"/>
              </a:lnSpc>
              <a:spcBef>
                <a:spcPct val="0"/>
              </a:spcBef>
              <a:spcAft>
                <a:spcPct val="0"/>
              </a:spcAft>
              <a:defRPr sz="2800" b="1">
                <a:solidFill>
                  <a:srgbClr val="ED1A3B"/>
                </a:solidFill>
                <a:latin typeface="Trebuchet MS" pitchFamily="34" charset="0"/>
              </a:defRPr>
            </a:lvl4pPr>
            <a:lvl5pPr algn="l" rtl="0" eaLnBrk="1" fontAlgn="base" hangingPunct="1">
              <a:lnSpc>
                <a:spcPct val="105000"/>
              </a:lnSpc>
              <a:spcBef>
                <a:spcPct val="0"/>
              </a:spcBef>
              <a:spcAft>
                <a:spcPct val="0"/>
              </a:spcAft>
              <a:defRPr sz="2800" b="1">
                <a:solidFill>
                  <a:srgbClr val="ED1A3B"/>
                </a:solidFill>
                <a:latin typeface="Trebuchet MS" pitchFamily="34" charset="0"/>
              </a:defRPr>
            </a:lvl5pPr>
            <a:lvl6pPr marL="457200" algn="l" rtl="0" eaLnBrk="1" fontAlgn="base" hangingPunct="1">
              <a:lnSpc>
                <a:spcPct val="105000"/>
              </a:lnSpc>
              <a:spcBef>
                <a:spcPct val="0"/>
              </a:spcBef>
              <a:spcAft>
                <a:spcPct val="0"/>
              </a:spcAft>
              <a:defRPr sz="2800" b="1">
                <a:solidFill>
                  <a:srgbClr val="ED1A3B"/>
                </a:solidFill>
                <a:latin typeface="Trebuchet MS" pitchFamily="34" charset="0"/>
              </a:defRPr>
            </a:lvl6pPr>
            <a:lvl7pPr marL="914400" algn="l" rtl="0" eaLnBrk="1" fontAlgn="base" hangingPunct="1">
              <a:lnSpc>
                <a:spcPct val="105000"/>
              </a:lnSpc>
              <a:spcBef>
                <a:spcPct val="0"/>
              </a:spcBef>
              <a:spcAft>
                <a:spcPct val="0"/>
              </a:spcAft>
              <a:defRPr sz="2800" b="1">
                <a:solidFill>
                  <a:srgbClr val="ED1A3B"/>
                </a:solidFill>
                <a:latin typeface="Trebuchet MS" pitchFamily="34" charset="0"/>
              </a:defRPr>
            </a:lvl7pPr>
            <a:lvl8pPr marL="1371600" algn="l" rtl="0" eaLnBrk="1" fontAlgn="base" hangingPunct="1">
              <a:lnSpc>
                <a:spcPct val="105000"/>
              </a:lnSpc>
              <a:spcBef>
                <a:spcPct val="0"/>
              </a:spcBef>
              <a:spcAft>
                <a:spcPct val="0"/>
              </a:spcAft>
              <a:defRPr sz="2800" b="1">
                <a:solidFill>
                  <a:srgbClr val="ED1A3B"/>
                </a:solidFill>
                <a:latin typeface="Trebuchet MS" pitchFamily="34" charset="0"/>
              </a:defRPr>
            </a:lvl8pPr>
            <a:lvl9pPr marL="1828800" algn="l" rtl="0" eaLnBrk="1" fontAlgn="base" hangingPunct="1">
              <a:lnSpc>
                <a:spcPct val="105000"/>
              </a:lnSpc>
              <a:spcBef>
                <a:spcPct val="0"/>
              </a:spcBef>
              <a:spcAft>
                <a:spcPct val="0"/>
              </a:spcAft>
              <a:defRPr sz="2800" b="1">
                <a:solidFill>
                  <a:srgbClr val="ED1A3B"/>
                </a:solidFill>
                <a:latin typeface="Trebuchet MS" pitchFamily="34" charset="0"/>
              </a:defRPr>
            </a:lvl9pPr>
          </a:lstStyle>
          <a:p>
            <a:pPr algn="ctr">
              <a:lnSpc>
                <a:spcPct val="100000"/>
              </a:lnSpc>
            </a:pPr>
            <a:r>
              <a:rPr lang="en-US" sz="4400" dirty="0" smtClean="0">
                <a:solidFill>
                  <a:schemeClr val="tx1"/>
                </a:solidFill>
                <a:latin typeface="Garamond" pitchFamily="18" charset="0"/>
              </a:rPr>
              <a:t>Voluntary </a:t>
            </a:r>
            <a:r>
              <a:rPr lang="en-US" sz="4400" dirty="0" smtClean="0">
                <a:solidFill>
                  <a:srgbClr val="FF0000"/>
                </a:solidFill>
                <a:latin typeface="Garamond" pitchFamily="18" charset="0"/>
              </a:rPr>
              <a:t>Uninformed</a:t>
            </a:r>
            <a:r>
              <a:rPr lang="en-US" sz="4400" dirty="0" smtClean="0">
                <a:solidFill>
                  <a:schemeClr val="tx1"/>
                </a:solidFill>
                <a:latin typeface="Garamond" pitchFamily="18" charset="0"/>
              </a:rPr>
              <a:t> Consent</a:t>
            </a:r>
            <a:r>
              <a:rPr lang="en-US" sz="3600" dirty="0" smtClean="0">
                <a:latin typeface="Garamond" pitchFamily="18" charset="0"/>
              </a:rPr>
              <a:t/>
            </a:r>
            <a:br>
              <a:rPr lang="en-US" sz="3600" dirty="0" smtClean="0">
                <a:latin typeface="Garamond" pitchFamily="18" charset="0"/>
              </a:rPr>
            </a:br>
            <a:endParaRPr lang="en-US" sz="3600" dirty="0">
              <a:latin typeface="Garamond" pitchFamily="18" charset="0"/>
            </a:endParaRPr>
          </a:p>
        </p:txBody>
      </p:sp>
      <p:sp>
        <p:nvSpPr>
          <p:cNvPr id="8" name="Content Placeholder 7"/>
          <p:cNvSpPr>
            <a:spLocks noGrp="1"/>
          </p:cNvSpPr>
          <p:nvPr>
            <p:ph idx="1"/>
          </p:nvPr>
        </p:nvSpPr>
        <p:spPr>
          <a:xfrm>
            <a:off x="457200" y="1219200"/>
            <a:ext cx="8229600" cy="4906963"/>
          </a:xfrm>
        </p:spPr>
        <p:txBody>
          <a:bodyPr>
            <a:normAutofit/>
          </a:bodyPr>
          <a:lstStyle/>
          <a:p>
            <a:pPr marL="365760" lvl="1" indent="-274320">
              <a:spcAft>
                <a:spcPct val="30000"/>
              </a:spcAft>
              <a:buFont typeface="Arial" pitchFamily="34" charset="0"/>
              <a:buChar char="•"/>
            </a:pPr>
            <a:r>
              <a:rPr lang="en-US" dirty="0" smtClean="0">
                <a:solidFill>
                  <a:schemeClr val="tx1"/>
                </a:solidFill>
                <a:latin typeface="Garamond" pitchFamily="18" charset="0"/>
              </a:rPr>
              <a:t>[Rule 408(b)(2)] “Regulations </a:t>
            </a:r>
            <a:r>
              <a:rPr lang="en-US" dirty="0">
                <a:solidFill>
                  <a:schemeClr val="tx1"/>
                </a:solidFill>
                <a:latin typeface="Garamond" pitchFamily="18" charset="0"/>
              </a:rPr>
              <a:t>permit </a:t>
            </a:r>
            <a:r>
              <a:rPr lang="en-US" b="1" i="1" dirty="0">
                <a:solidFill>
                  <a:srgbClr val="C00000"/>
                </a:solidFill>
                <a:latin typeface="Garamond" pitchFamily="18" charset="0"/>
              </a:rPr>
              <a:t>disclosures that are a patchwork</a:t>
            </a:r>
            <a:r>
              <a:rPr lang="en-US" dirty="0">
                <a:solidFill>
                  <a:srgbClr val="C00000"/>
                </a:solidFill>
                <a:latin typeface="Garamond" pitchFamily="18" charset="0"/>
              </a:rPr>
              <a:t>,</a:t>
            </a:r>
            <a:r>
              <a:rPr lang="en-US" dirty="0">
                <a:solidFill>
                  <a:schemeClr val="tx1"/>
                </a:solidFill>
                <a:latin typeface="Garamond" pitchFamily="18" charset="0"/>
              </a:rPr>
              <a:t> requiring plan sponsors and participants to do </a:t>
            </a:r>
            <a:r>
              <a:rPr lang="en-US" b="1" i="1" dirty="0">
                <a:solidFill>
                  <a:srgbClr val="C00000"/>
                </a:solidFill>
                <a:latin typeface="Garamond" pitchFamily="18" charset="0"/>
              </a:rPr>
              <a:t>a scavenger hunt without the clues to put the pieces together</a:t>
            </a:r>
            <a:r>
              <a:rPr lang="en-US" b="1" i="1" dirty="0" smtClean="0">
                <a:solidFill>
                  <a:srgbClr val="C00000"/>
                </a:solidFill>
                <a:latin typeface="Garamond" pitchFamily="18" charset="0"/>
              </a:rPr>
              <a:t>…”  </a:t>
            </a:r>
            <a:r>
              <a:rPr lang="en-US" b="1" i="1" dirty="0" smtClean="0">
                <a:solidFill>
                  <a:schemeClr val="tx1"/>
                </a:solidFill>
                <a:latin typeface="Garamond" pitchFamily="18" charset="0"/>
              </a:rPr>
              <a:t>  				</a:t>
            </a:r>
            <a:r>
              <a:rPr lang="en-US" sz="1800" b="1" i="1" dirty="0" smtClean="0">
                <a:solidFill>
                  <a:schemeClr val="tx1"/>
                </a:solidFill>
                <a:latin typeface="Garamond" pitchFamily="18" charset="0"/>
              </a:rPr>
              <a:t>Lou Harvey, Dalbar</a:t>
            </a:r>
            <a:r>
              <a:rPr lang="en-US" sz="1800" b="1" i="1" dirty="0">
                <a:solidFill>
                  <a:schemeClr val="tx1"/>
                </a:solidFill>
                <a:latin typeface="Garamond" pitchFamily="18" charset="0"/>
              </a:rPr>
              <a:t>, </a:t>
            </a:r>
            <a:r>
              <a:rPr lang="en-US" sz="1800" b="1" i="1" dirty="0" smtClean="0">
                <a:solidFill>
                  <a:schemeClr val="tx1"/>
                </a:solidFill>
                <a:latin typeface="Garamond" pitchFamily="18" charset="0"/>
              </a:rPr>
              <a:t>Inc.</a:t>
            </a:r>
          </a:p>
          <a:p>
            <a:pPr marL="342900" indent="-342900"/>
            <a:endParaRPr lang="en-US" sz="1200" dirty="0" smtClean="0">
              <a:solidFill>
                <a:schemeClr val="tx1"/>
              </a:solidFill>
              <a:latin typeface="Garamond" pitchFamily="18" charset="0"/>
            </a:endParaRPr>
          </a:p>
          <a:p>
            <a:pPr marL="342900" indent="-342900">
              <a:spcBef>
                <a:spcPts val="0"/>
              </a:spcBef>
            </a:pPr>
            <a:r>
              <a:rPr lang="en-US" sz="2400" dirty="0" smtClean="0">
                <a:solidFill>
                  <a:schemeClr val="tx1"/>
                </a:solidFill>
                <a:latin typeface="Garamond" pitchFamily="18" charset="0"/>
              </a:rPr>
              <a:t>“The </a:t>
            </a:r>
            <a:r>
              <a:rPr lang="en-US" sz="2400" b="1" i="1" dirty="0">
                <a:solidFill>
                  <a:srgbClr val="C00000"/>
                </a:solidFill>
                <a:latin typeface="Garamond" pitchFamily="18" charset="0"/>
              </a:rPr>
              <a:t>burden of having to reasonably believe </a:t>
            </a:r>
            <a:r>
              <a:rPr lang="en-US" sz="2400" dirty="0">
                <a:solidFill>
                  <a:schemeClr val="tx1"/>
                </a:solidFill>
                <a:latin typeface="Garamond" pitchFamily="18" charset="0"/>
              </a:rPr>
              <a:t>that service providers disclosed the requisite information </a:t>
            </a:r>
            <a:r>
              <a:rPr lang="en-US" sz="2400" b="1" i="1" dirty="0">
                <a:solidFill>
                  <a:srgbClr val="C00000"/>
                </a:solidFill>
                <a:latin typeface="Garamond" pitchFamily="18" charset="0"/>
              </a:rPr>
              <a:t>is of great concern</a:t>
            </a:r>
            <a:r>
              <a:rPr lang="en-US" sz="2400" b="1" i="1" dirty="0" smtClean="0">
                <a:solidFill>
                  <a:srgbClr val="C00000"/>
                </a:solidFill>
                <a:latin typeface="Garamond" pitchFamily="18" charset="0"/>
              </a:rPr>
              <a:t>.” </a:t>
            </a:r>
            <a:r>
              <a:rPr lang="en-US" dirty="0" smtClean="0">
                <a:solidFill>
                  <a:srgbClr val="C00000"/>
                </a:solidFill>
              </a:rPr>
              <a:t>                                             </a:t>
            </a:r>
            <a:r>
              <a:rPr lang="en-US" dirty="0">
                <a:solidFill>
                  <a:srgbClr val="C00000"/>
                </a:solidFill>
              </a:rPr>
              <a:t>	</a:t>
            </a:r>
            <a:r>
              <a:rPr lang="en-US" dirty="0">
                <a:solidFill>
                  <a:schemeClr val="tx1"/>
                </a:solidFill>
              </a:rPr>
              <a:t>	</a:t>
            </a:r>
            <a:r>
              <a:rPr lang="en-US" sz="1800" b="1" i="1" dirty="0" smtClean="0">
                <a:solidFill>
                  <a:schemeClr val="tx1"/>
                </a:solidFill>
                <a:latin typeface="Garamond" pitchFamily="18" charset="0"/>
              </a:rPr>
              <a:t>Jeff Mamorsky</a:t>
            </a:r>
          </a:p>
          <a:p>
            <a:pPr marL="0" indent="0" algn="r">
              <a:spcBef>
                <a:spcPts val="0"/>
              </a:spcBef>
              <a:buNone/>
            </a:pPr>
            <a:endParaRPr lang="en-US" sz="1200" dirty="0" smtClean="0">
              <a:solidFill>
                <a:schemeClr val="tx1"/>
              </a:solidFill>
              <a:latin typeface="Garamond" pitchFamily="18" charset="0"/>
            </a:endParaRPr>
          </a:p>
          <a:p>
            <a:r>
              <a:rPr lang="en-US" sz="2400" dirty="0" smtClean="0">
                <a:solidFill>
                  <a:schemeClr val="tx1"/>
                </a:solidFill>
                <a:latin typeface="Garamond" pitchFamily="18" charset="0"/>
              </a:rPr>
              <a:t>“That</a:t>
            </a:r>
            <a:r>
              <a:rPr lang="en-US" sz="2400" dirty="0">
                <a:solidFill>
                  <a:schemeClr val="tx1"/>
                </a:solidFill>
                <a:latin typeface="Garamond" pitchFamily="18" charset="0"/>
              </a:rPr>
              <a:t>, in effect, </a:t>
            </a:r>
            <a:r>
              <a:rPr lang="en-US" sz="2400" b="1" i="1" dirty="0">
                <a:solidFill>
                  <a:srgbClr val="C00000"/>
                </a:solidFill>
                <a:latin typeface="Garamond" pitchFamily="18" charset="0"/>
              </a:rPr>
              <a:t>requires the employer plan sponsor to retain experts to ascertain compliance </a:t>
            </a:r>
            <a:r>
              <a:rPr lang="en-US" sz="2400" dirty="0">
                <a:solidFill>
                  <a:srgbClr val="C00000"/>
                </a:solidFill>
                <a:latin typeface="Garamond" pitchFamily="18" charset="0"/>
              </a:rPr>
              <a:t>with the regulations and </a:t>
            </a:r>
            <a:r>
              <a:rPr lang="en-US" sz="2400" b="1" i="1" dirty="0">
                <a:solidFill>
                  <a:srgbClr val="C00000"/>
                </a:solidFill>
                <a:latin typeface="Garamond" pitchFamily="18" charset="0"/>
              </a:rPr>
              <a:t>identify all “hidden” fees</a:t>
            </a:r>
            <a:r>
              <a:rPr lang="en-US" sz="2400" b="1" i="1" dirty="0" smtClean="0">
                <a:solidFill>
                  <a:srgbClr val="C00000"/>
                </a:solidFill>
                <a:latin typeface="Garamond" pitchFamily="18" charset="0"/>
              </a:rPr>
              <a:t>.”  </a:t>
            </a:r>
            <a:r>
              <a:rPr lang="en-US" sz="2400" b="1" i="1" dirty="0" smtClean="0">
                <a:solidFill>
                  <a:schemeClr val="tx1"/>
                </a:solidFill>
                <a:latin typeface="Garamond" pitchFamily="18" charset="0"/>
              </a:rPr>
              <a:t>			</a:t>
            </a:r>
            <a:r>
              <a:rPr lang="en-US" sz="1800" b="1" i="1" dirty="0" smtClean="0">
                <a:solidFill>
                  <a:schemeClr val="tx1"/>
                </a:solidFill>
                <a:latin typeface="Garamond" pitchFamily="18" charset="0"/>
              </a:rPr>
              <a:t>Jeff </a:t>
            </a:r>
            <a:r>
              <a:rPr lang="en-US" sz="1800" b="1" i="1" dirty="0">
                <a:solidFill>
                  <a:schemeClr val="tx1"/>
                </a:solidFill>
                <a:latin typeface="Garamond" pitchFamily="18" charset="0"/>
              </a:rPr>
              <a:t>Mamorsky</a:t>
            </a:r>
          </a:p>
          <a:p>
            <a:pPr marL="0" indent="0">
              <a:buNone/>
            </a:pPr>
            <a:endParaRPr lang="en-US" sz="1800" dirty="0">
              <a:latin typeface="Garamond" pitchFamily="18" charset="0"/>
            </a:endParaRPr>
          </a:p>
          <a:p>
            <a:pPr marL="0" indent="0">
              <a:buNone/>
            </a:pPr>
            <a:endParaRPr lang="en-US" sz="2200" dirty="0">
              <a:latin typeface="Garamond" pitchFamily="18" charset="0"/>
            </a:endParaRPr>
          </a:p>
          <a:p>
            <a:pPr marL="365760" lvl="1" indent="-274320">
              <a:spcAft>
                <a:spcPct val="30000"/>
              </a:spcAft>
              <a:buFont typeface="Arial" pitchFamily="34" charset="0"/>
              <a:buChar char="•"/>
            </a:pPr>
            <a:endParaRPr lang="en-US" sz="2200" b="1" i="1" dirty="0">
              <a:solidFill>
                <a:srgbClr val="FF0000"/>
              </a:solidFill>
              <a:latin typeface="Garamond" pitchFamily="18" charset="0"/>
            </a:endParaRPr>
          </a:p>
        </p:txBody>
      </p:sp>
      <p:sp>
        <p:nvSpPr>
          <p:cNvPr id="2" name="TextBox 1"/>
          <p:cNvSpPr txBox="1"/>
          <p:nvPr/>
        </p:nvSpPr>
        <p:spPr>
          <a:xfrm>
            <a:off x="6604679" y="6086415"/>
            <a:ext cx="251992" cy="400110"/>
          </a:xfrm>
          <a:prstGeom prst="rect">
            <a:avLst/>
          </a:prstGeom>
          <a:noFill/>
        </p:spPr>
        <p:txBody>
          <a:bodyPr wrap="none" rtlCol="0">
            <a:spAutoFit/>
          </a:bodyPr>
          <a:lstStyle/>
          <a:p>
            <a:r>
              <a:rPr lang="en-US" sz="2000" i="1" dirty="0" smtClean="0">
                <a:solidFill>
                  <a:schemeClr val="tx1"/>
                </a:solidFill>
                <a:latin typeface="Garamond" pitchFamily="18" charset="0"/>
              </a:rPr>
              <a:t>.</a:t>
            </a:r>
            <a:endParaRPr lang="en-US" sz="2000" i="1" dirty="0">
              <a:solidFill>
                <a:schemeClr val="tx1"/>
              </a:solidFill>
              <a:latin typeface="Garamond" pitchFamily="18" charset="0"/>
            </a:endParaRPr>
          </a:p>
        </p:txBody>
      </p:sp>
    </p:spTree>
    <p:extLst>
      <p:ext uri="{BB962C8B-B14F-4D97-AF65-F5344CB8AC3E}">
        <p14:creationId xmlns:p14="http://schemas.microsoft.com/office/powerpoint/2010/main" val="26584844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914400"/>
          </a:xfrm>
        </p:spPr>
        <p:txBody>
          <a:bodyPr/>
          <a:lstStyle/>
          <a:p>
            <a:r>
              <a:rPr lang="en-US" sz="4000" dirty="0">
                <a:solidFill>
                  <a:schemeClr val="tx1"/>
                </a:solidFill>
                <a:latin typeface="Garamond" pitchFamily="18" charset="0"/>
              </a:rPr>
              <a:t>Voluntary </a:t>
            </a:r>
            <a:r>
              <a:rPr lang="en-US" sz="4000" dirty="0" err="1" smtClean="0">
                <a:solidFill>
                  <a:srgbClr val="FF0000"/>
                </a:solidFill>
                <a:latin typeface="Garamond" pitchFamily="18" charset="0"/>
              </a:rPr>
              <a:t>UNinformed</a:t>
            </a:r>
            <a:r>
              <a:rPr lang="en-US" sz="4000" dirty="0" smtClean="0">
                <a:solidFill>
                  <a:schemeClr val="tx1"/>
                </a:solidFill>
                <a:latin typeface="Garamond" pitchFamily="18" charset="0"/>
              </a:rPr>
              <a:t> </a:t>
            </a:r>
            <a:r>
              <a:rPr lang="en-US" sz="4000" dirty="0">
                <a:solidFill>
                  <a:schemeClr val="tx1"/>
                </a:solidFill>
                <a:latin typeface="Garamond" pitchFamily="18" charset="0"/>
              </a:rPr>
              <a:t>Consent</a:t>
            </a:r>
            <a:endParaRPr lang="en-US" sz="4000" dirty="0"/>
          </a:p>
        </p:txBody>
      </p:sp>
      <p:sp>
        <p:nvSpPr>
          <p:cNvPr id="3" name="Content Placeholder 2"/>
          <p:cNvSpPr>
            <a:spLocks noGrp="1"/>
          </p:cNvSpPr>
          <p:nvPr>
            <p:ph idx="1"/>
          </p:nvPr>
        </p:nvSpPr>
        <p:spPr>
          <a:xfrm>
            <a:off x="304800" y="1143000"/>
            <a:ext cx="8686800" cy="4724400"/>
          </a:xfrm>
        </p:spPr>
        <p:txBody>
          <a:bodyPr/>
          <a:lstStyle/>
          <a:p>
            <a:pPr marL="0" indent="0">
              <a:buNone/>
            </a:pPr>
            <a:endParaRPr lang="en-US" sz="1200" dirty="0" smtClean="0"/>
          </a:p>
          <a:p>
            <a:pPr marL="0" indent="0">
              <a:buNone/>
            </a:pPr>
            <a:r>
              <a:rPr lang="en-US" sz="2600" dirty="0" smtClean="0">
                <a:solidFill>
                  <a:schemeClr val="tx1"/>
                </a:solidFill>
                <a:latin typeface="Garamond" pitchFamily="18" charset="0"/>
              </a:rPr>
              <a:t>Regarding Rule 408(b)(2), </a:t>
            </a:r>
            <a:r>
              <a:rPr lang="en-US" sz="2600" dirty="0">
                <a:solidFill>
                  <a:schemeClr val="tx1"/>
                </a:solidFill>
                <a:latin typeface="Garamond" pitchFamily="18" charset="0"/>
              </a:rPr>
              <a:t>“it is amazing how much </a:t>
            </a:r>
            <a:r>
              <a:rPr lang="en-US" sz="2600" b="1" i="1" dirty="0">
                <a:solidFill>
                  <a:srgbClr val="C00000"/>
                </a:solidFill>
                <a:latin typeface="Garamond" pitchFamily="18" charset="0"/>
              </a:rPr>
              <a:t>effort and creativity</a:t>
            </a:r>
            <a:r>
              <a:rPr lang="en-US" sz="2600" dirty="0">
                <a:solidFill>
                  <a:schemeClr val="tx1"/>
                </a:solidFill>
                <a:latin typeface="Garamond" pitchFamily="18" charset="0"/>
              </a:rPr>
              <a:t> has been put into the creation of many fee disclosures </a:t>
            </a:r>
            <a:r>
              <a:rPr lang="en-US" sz="2600" b="1" i="1" dirty="0">
                <a:solidFill>
                  <a:srgbClr val="C00000"/>
                </a:solidFill>
                <a:latin typeface="Garamond" pitchFamily="18" charset="0"/>
              </a:rPr>
              <a:t>making it extremely difficult and in some cases impossible to understand what the fees are</a:t>
            </a:r>
            <a:r>
              <a:rPr lang="en-US" sz="2600" dirty="0">
                <a:solidFill>
                  <a:schemeClr val="tx1"/>
                </a:solidFill>
                <a:latin typeface="Garamond" pitchFamily="18" charset="0"/>
              </a:rPr>
              <a:t>, even for someone like myself who knows what to look for.” </a:t>
            </a:r>
            <a:endParaRPr lang="en-US" sz="2600" dirty="0" smtClean="0">
              <a:solidFill>
                <a:schemeClr val="tx1"/>
              </a:solidFill>
              <a:latin typeface="Garamond" pitchFamily="18" charset="0"/>
            </a:endParaRPr>
          </a:p>
          <a:p>
            <a:pPr marL="0" indent="0">
              <a:buNone/>
            </a:pPr>
            <a:endParaRPr lang="en-US" sz="1400" dirty="0" smtClean="0">
              <a:solidFill>
                <a:schemeClr val="tx1"/>
              </a:solidFill>
              <a:latin typeface="Garamond" pitchFamily="18" charset="0"/>
            </a:endParaRPr>
          </a:p>
          <a:p>
            <a:pPr marL="0" indent="0">
              <a:buNone/>
            </a:pPr>
            <a:r>
              <a:rPr lang="en-US" sz="2600" dirty="0" smtClean="0">
                <a:solidFill>
                  <a:schemeClr val="tx1"/>
                </a:solidFill>
                <a:latin typeface="Garamond" pitchFamily="18" charset="0"/>
              </a:rPr>
              <a:t>“Many </a:t>
            </a:r>
            <a:r>
              <a:rPr lang="en-US" sz="2600" dirty="0">
                <a:solidFill>
                  <a:schemeClr val="tx1"/>
                </a:solidFill>
                <a:latin typeface="Garamond" pitchFamily="18" charset="0"/>
              </a:rPr>
              <a:t>vendors are going to go down </a:t>
            </a:r>
            <a:r>
              <a:rPr lang="en-US" sz="2600" b="1" i="1" dirty="0">
                <a:solidFill>
                  <a:srgbClr val="C00000"/>
                </a:solidFill>
                <a:latin typeface="Garamond" pitchFamily="18" charset="0"/>
              </a:rPr>
              <a:t>kicking and screaming </a:t>
            </a:r>
            <a:r>
              <a:rPr lang="en-US" sz="2600" dirty="0">
                <a:solidFill>
                  <a:schemeClr val="tx1"/>
                </a:solidFill>
                <a:latin typeface="Garamond" pitchFamily="18" charset="0"/>
              </a:rPr>
              <a:t>before succumbing to full transparency.” </a:t>
            </a:r>
            <a:r>
              <a:rPr lang="en-US" sz="2600" dirty="0" smtClean="0">
                <a:solidFill>
                  <a:schemeClr val="tx1"/>
                </a:solidFill>
                <a:latin typeface="Garamond" pitchFamily="18" charset="0"/>
              </a:rPr>
              <a:t>	</a:t>
            </a:r>
            <a:r>
              <a:rPr lang="en-US" sz="2400" dirty="0" smtClean="0">
                <a:solidFill>
                  <a:schemeClr val="tx1"/>
                </a:solidFill>
                <a:latin typeface="Garamond" pitchFamily="18" charset="0"/>
              </a:rPr>
              <a:t>		       </a:t>
            </a:r>
          </a:p>
          <a:p>
            <a:pPr marL="0" indent="0">
              <a:buNone/>
            </a:pPr>
            <a:r>
              <a:rPr lang="en-US" sz="2400" b="1" i="1" dirty="0">
                <a:solidFill>
                  <a:schemeClr val="tx1"/>
                </a:solidFill>
                <a:latin typeface="Garamond" pitchFamily="18" charset="0"/>
              </a:rPr>
              <a:t>	</a:t>
            </a:r>
            <a:r>
              <a:rPr lang="en-US" sz="2400" b="1" i="1" dirty="0" smtClean="0">
                <a:solidFill>
                  <a:schemeClr val="tx1"/>
                </a:solidFill>
                <a:latin typeface="Garamond" pitchFamily="18" charset="0"/>
              </a:rPr>
              <a:t>		</a:t>
            </a:r>
            <a:r>
              <a:rPr lang="en-US" sz="1800" b="1" i="1" dirty="0" smtClean="0">
                <a:solidFill>
                  <a:schemeClr val="tx1"/>
                </a:solidFill>
                <a:latin typeface="Garamond" pitchFamily="18" charset="0"/>
              </a:rPr>
              <a:t>Craig </a:t>
            </a:r>
            <a:r>
              <a:rPr lang="en-US" sz="1800" b="1" i="1" dirty="0">
                <a:solidFill>
                  <a:schemeClr val="tx1"/>
                </a:solidFill>
                <a:latin typeface="Garamond" pitchFamily="18" charset="0"/>
              </a:rPr>
              <a:t>Freedman, Retirement Readiness </a:t>
            </a:r>
            <a:r>
              <a:rPr lang="en-US" sz="1800" b="1" i="1" dirty="0" smtClean="0">
                <a:solidFill>
                  <a:schemeClr val="tx1"/>
                </a:solidFill>
                <a:latin typeface="Garamond" pitchFamily="18" charset="0"/>
              </a:rPr>
              <a:t>Institute</a:t>
            </a:r>
            <a:endParaRPr lang="en-US" sz="1800" b="1" i="1" dirty="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37</a:t>
            </a:fld>
            <a:endParaRPr lang="en-US" dirty="0"/>
          </a:p>
        </p:txBody>
      </p:sp>
    </p:spTree>
    <p:extLst>
      <p:ext uri="{BB962C8B-B14F-4D97-AF65-F5344CB8AC3E}">
        <p14:creationId xmlns:p14="http://schemas.microsoft.com/office/powerpoint/2010/main" val="3175448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pPr algn="ctr"/>
            <a:r>
              <a:rPr lang="en-US" sz="3600" dirty="0" smtClean="0">
                <a:solidFill>
                  <a:schemeClr val="tx1"/>
                </a:solidFill>
                <a:latin typeface="Garamond" pitchFamily="18" charset="0"/>
              </a:rPr>
              <a:t>Disclosure ≠ Voluntary </a:t>
            </a:r>
            <a:r>
              <a:rPr lang="en-US" sz="3600" dirty="0" smtClean="0">
                <a:solidFill>
                  <a:srgbClr val="FF0000"/>
                </a:solidFill>
                <a:latin typeface="Garamond" pitchFamily="18" charset="0"/>
              </a:rPr>
              <a:t>Informed</a:t>
            </a:r>
            <a:r>
              <a:rPr lang="en-US" sz="3600" dirty="0" smtClean="0">
                <a:solidFill>
                  <a:schemeClr val="tx1"/>
                </a:solidFill>
                <a:latin typeface="Garamond" pitchFamily="18" charset="0"/>
              </a:rPr>
              <a:t> Consent</a:t>
            </a:r>
            <a:endParaRPr lang="en-US" sz="3600" dirty="0">
              <a:solidFill>
                <a:schemeClr val="tx1"/>
              </a:solidFill>
            </a:endParaRPr>
          </a:p>
        </p:txBody>
      </p:sp>
      <p:sp>
        <p:nvSpPr>
          <p:cNvPr id="9" name="Content Placeholder 8"/>
          <p:cNvSpPr txBox="1">
            <a:spLocks noGrp="1"/>
          </p:cNvSpPr>
          <p:nvPr>
            <p:ph idx="1"/>
          </p:nvPr>
        </p:nvSpPr>
        <p:spPr>
          <a:xfrm>
            <a:off x="228600" y="1143000"/>
            <a:ext cx="8915400" cy="4468916"/>
          </a:xfrm>
          <a:prstGeom prst="rect">
            <a:avLst/>
          </a:prstGeom>
          <a:noFill/>
        </p:spPr>
        <p:txBody>
          <a:bodyPr wrap="square" rtlCol="0">
            <a:spAutoFit/>
          </a:bodyPr>
          <a:lstStyle/>
          <a:p>
            <a:pPr marL="0" indent="0">
              <a:buNone/>
            </a:pPr>
            <a:r>
              <a:rPr lang="en-US" sz="2400" b="0" dirty="0" smtClean="0">
                <a:solidFill>
                  <a:schemeClr val="tx1"/>
                </a:solidFill>
                <a:latin typeface="Garamond" pitchFamily="18" charset="0"/>
              </a:rPr>
              <a:t>“</a:t>
            </a:r>
            <a:r>
              <a:rPr lang="en-US" sz="2400" b="0" dirty="0">
                <a:solidFill>
                  <a:schemeClr val="tx1"/>
                </a:solidFill>
                <a:latin typeface="Garamond" pitchFamily="18" charset="0"/>
              </a:rPr>
              <a:t>In 2011, when viewed in relation to total MSSB client assets of in </a:t>
            </a:r>
            <a:r>
              <a:rPr lang="en-US" sz="2400" b="0" dirty="0" smtClean="0">
                <a:solidFill>
                  <a:schemeClr val="tx1"/>
                </a:solidFill>
                <a:latin typeface="Garamond" pitchFamily="18" charset="0"/>
              </a:rPr>
              <a:t>excess of </a:t>
            </a:r>
            <a:r>
              <a:rPr lang="en-US" sz="2400" b="0" dirty="0">
                <a:solidFill>
                  <a:schemeClr val="tx1"/>
                </a:solidFill>
                <a:latin typeface="Garamond" pitchFamily="18" charset="0"/>
              </a:rPr>
              <a:t>$</a:t>
            </a:r>
            <a:r>
              <a:rPr lang="en-US" sz="2400" b="0" dirty="0" smtClean="0">
                <a:solidFill>
                  <a:schemeClr val="tx1"/>
                </a:solidFill>
                <a:latin typeface="Garamond" pitchFamily="18" charset="0"/>
              </a:rPr>
              <a:t>1.6 trillion</a:t>
            </a:r>
            <a:r>
              <a:rPr lang="en-US" sz="2400" b="0" dirty="0">
                <a:solidFill>
                  <a:schemeClr val="tx1"/>
                </a:solidFill>
                <a:latin typeface="Garamond" pitchFamily="18" charset="0"/>
              </a:rPr>
              <a:t>, </a:t>
            </a:r>
            <a:r>
              <a:rPr lang="en-US" sz="2400" b="1" i="1" dirty="0">
                <a:solidFill>
                  <a:srgbClr val="FF0000"/>
                </a:solidFill>
                <a:latin typeface="Garamond" pitchFamily="18" charset="0"/>
              </a:rPr>
              <a:t>the payment made by </a:t>
            </a:r>
            <a:r>
              <a:rPr lang="en-US" sz="2400" b="1" i="1" dirty="0" smtClean="0">
                <a:solidFill>
                  <a:srgbClr val="FF0000"/>
                </a:solidFill>
                <a:latin typeface="Garamond" pitchFamily="18" charset="0"/>
              </a:rPr>
              <a:t>each* </a:t>
            </a:r>
            <a:r>
              <a:rPr lang="en-US" sz="2400" b="1" i="1" dirty="0">
                <a:solidFill>
                  <a:srgbClr val="FF0000"/>
                </a:solidFill>
                <a:latin typeface="Garamond" pitchFamily="18" charset="0"/>
              </a:rPr>
              <a:t>such service </a:t>
            </a:r>
            <a:r>
              <a:rPr lang="en-US" sz="2400" b="1" i="1" dirty="0" smtClean="0">
                <a:solidFill>
                  <a:srgbClr val="FF0000"/>
                </a:solidFill>
                <a:latin typeface="Garamond" pitchFamily="18" charset="0"/>
              </a:rPr>
              <a:t>provider…equaled an </a:t>
            </a:r>
            <a:r>
              <a:rPr lang="en-US" sz="2400" b="1" i="1" dirty="0">
                <a:solidFill>
                  <a:srgbClr val="FF0000"/>
                </a:solidFill>
                <a:latin typeface="Garamond" pitchFamily="18" charset="0"/>
              </a:rPr>
              <a:t>amount </a:t>
            </a:r>
            <a:r>
              <a:rPr lang="en-US" sz="2400" b="1" i="1" dirty="0" smtClean="0">
                <a:solidFill>
                  <a:srgbClr val="FF0000"/>
                </a:solidFill>
                <a:latin typeface="Garamond" pitchFamily="18" charset="0"/>
              </a:rPr>
              <a:t>of not </a:t>
            </a:r>
            <a:r>
              <a:rPr lang="en-US" sz="2400" b="1" i="1" dirty="0">
                <a:solidFill>
                  <a:srgbClr val="FF0000"/>
                </a:solidFill>
                <a:latin typeface="Garamond" pitchFamily="18" charset="0"/>
              </a:rPr>
              <a:t>more than 31/10,000 of one basis point </a:t>
            </a:r>
            <a:r>
              <a:rPr lang="en-US" sz="2400" b="1" i="1" dirty="0" smtClean="0">
                <a:solidFill>
                  <a:srgbClr val="FF0000"/>
                </a:solidFill>
                <a:latin typeface="Garamond" pitchFamily="18" charset="0"/>
              </a:rPr>
              <a:t>(</a:t>
            </a:r>
            <a:r>
              <a:rPr lang="en-US" sz="2400" b="1" i="1" dirty="0">
                <a:solidFill>
                  <a:srgbClr val="FF0000"/>
                </a:solidFill>
                <a:latin typeface="Garamond" pitchFamily="18" charset="0"/>
              </a:rPr>
              <a:t>otherwise expressed, </a:t>
            </a:r>
            <a:r>
              <a:rPr lang="en-US" sz="2400" b="1" i="1" dirty="0" smtClean="0">
                <a:solidFill>
                  <a:srgbClr val="FF0000"/>
                </a:solidFill>
                <a:latin typeface="Garamond" pitchFamily="18" charset="0"/>
              </a:rPr>
              <a:t>31/1,000,000 of </a:t>
            </a:r>
            <a:r>
              <a:rPr lang="en-US" sz="2400" b="1" i="1" dirty="0">
                <a:solidFill>
                  <a:srgbClr val="FF0000"/>
                </a:solidFill>
                <a:latin typeface="Garamond" pitchFamily="18" charset="0"/>
              </a:rPr>
              <a:t>one percent). </a:t>
            </a:r>
            <a:r>
              <a:rPr lang="en-US" sz="2400" dirty="0" smtClean="0">
                <a:solidFill>
                  <a:schemeClr val="tx1"/>
                </a:solidFill>
                <a:latin typeface="Garamond" pitchFamily="18" charset="0"/>
              </a:rPr>
              <a:t>We </a:t>
            </a:r>
            <a:r>
              <a:rPr lang="en-US" sz="2400" dirty="0">
                <a:solidFill>
                  <a:schemeClr val="tx1"/>
                </a:solidFill>
                <a:latin typeface="Garamond" pitchFamily="18" charset="0"/>
              </a:rPr>
              <a:t>do not believe that such payments were made in </a:t>
            </a:r>
            <a:r>
              <a:rPr lang="en-US" sz="2400" dirty="0" smtClean="0">
                <a:solidFill>
                  <a:schemeClr val="tx1"/>
                </a:solidFill>
                <a:latin typeface="Garamond" pitchFamily="18" charset="0"/>
              </a:rPr>
              <a:t>connection </a:t>
            </a:r>
            <a:r>
              <a:rPr lang="en-US" sz="2400" dirty="0">
                <a:solidFill>
                  <a:schemeClr val="tx1"/>
                </a:solidFill>
                <a:latin typeface="Garamond" pitchFamily="18" charset="0"/>
              </a:rPr>
              <a:t>with </a:t>
            </a:r>
            <a:r>
              <a:rPr lang="en-US" sz="2400" dirty="0" smtClean="0">
                <a:solidFill>
                  <a:schemeClr val="tx1"/>
                </a:solidFill>
                <a:latin typeface="Garamond" pitchFamily="18" charset="0"/>
              </a:rPr>
              <a:t>retirement </a:t>
            </a:r>
            <a:r>
              <a:rPr lang="en-US" sz="2400" dirty="0">
                <a:solidFill>
                  <a:schemeClr val="tx1"/>
                </a:solidFill>
                <a:latin typeface="Garamond" pitchFamily="18" charset="0"/>
              </a:rPr>
              <a:t>plan business specifically, </a:t>
            </a:r>
            <a:r>
              <a:rPr lang="en-US" sz="2400" dirty="0" smtClean="0">
                <a:solidFill>
                  <a:schemeClr val="tx1"/>
                </a:solidFill>
                <a:latin typeface="Garamond" pitchFamily="18" charset="0"/>
              </a:rPr>
              <a:t>and </a:t>
            </a:r>
            <a:r>
              <a:rPr lang="en-US" sz="2400" dirty="0">
                <a:solidFill>
                  <a:schemeClr val="tx1"/>
                </a:solidFill>
                <a:latin typeface="Garamond" pitchFamily="18" charset="0"/>
              </a:rPr>
              <a:t>were certainly not made in connection with any </a:t>
            </a:r>
            <a:r>
              <a:rPr lang="en-US" sz="2400" dirty="0" smtClean="0">
                <a:solidFill>
                  <a:schemeClr val="tx1"/>
                </a:solidFill>
                <a:latin typeface="Garamond" pitchFamily="18" charset="0"/>
              </a:rPr>
              <a:t>particular </a:t>
            </a:r>
            <a:r>
              <a:rPr lang="en-US" sz="2400" dirty="0">
                <a:solidFill>
                  <a:schemeClr val="tx1"/>
                </a:solidFill>
                <a:latin typeface="Garamond" pitchFamily="18" charset="0"/>
              </a:rPr>
              <a:t>retirement plan, </a:t>
            </a:r>
            <a:r>
              <a:rPr lang="en-US" sz="2400" b="0" dirty="0">
                <a:solidFill>
                  <a:schemeClr val="tx1"/>
                </a:solidFill>
                <a:latin typeface="Garamond" pitchFamily="18" charset="0"/>
              </a:rPr>
              <a:t>but, for perspective, </a:t>
            </a:r>
            <a:r>
              <a:rPr lang="en-US" sz="2400" b="0" dirty="0" smtClean="0">
                <a:solidFill>
                  <a:schemeClr val="tx1"/>
                </a:solidFill>
                <a:latin typeface="Garamond" pitchFamily="18" charset="0"/>
              </a:rPr>
              <a:t>the </a:t>
            </a:r>
            <a:r>
              <a:rPr lang="en-US" sz="2400" b="0" dirty="0">
                <a:solidFill>
                  <a:schemeClr val="tx1"/>
                </a:solidFill>
                <a:latin typeface="Garamond" pitchFamily="18" charset="0"/>
              </a:rPr>
              <a:t>amount of </a:t>
            </a:r>
            <a:r>
              <a:rPr lang="en-US" sz="2400" b="0" dirty="0" smtClean="0">
                <a:solidFill>
                  <a:schemeClr val="tx1"/>
                </a:solidFill>
                <a:latin typeface="Garamond" pitchFamily="18" charset="0"/>
              </a:rPr>
              <a:t>retirement plan assets included </a:t>
            </a:r>
            <a:r>
              <a:rPr lang="en-US" sz="2400" b="0" dirty="0">
                <a:solidFill>
                  <a:schemeClr val="tx1"/>
                </a:solidFill>
                <a:latin typeface="Garamond" pitchFamily="18" charset="0"/>
              </a:rPr>
              <a:t>in the total MSSB client asset number set forth above is </a:t>
            </a:r>
            <a:r>
              <a:rPr lang="en-US" sz="2400" b="0" dirty="0" smtClean="0">
                <a:solidFill>
                  <a:schemeClr val="tx1"/>
                </a:solidFill>
                <a:latin typeface="Garamond" pitchFamily="18" charset="0"/>
              </a:rPr>
              <a:t>approximately $</a:t>
            </a:r>
            <a:r>
              <a:rPr lang="en-US" sz="2400" b="0" dirty="0">
                <a:solidFill>
                  <a:schemeClr val="tx1"/>
                </a:solidFill>
                <a:latin typeface="Garamond" pitchFamily="18" charset="0"/>
              </a:rPr>
              <a:t>112 billion</a:t>
            </a:r>
            <a:r>
              <a:rPr lang="en-US" sz="2400" b="0" dirty="0" smtClean="0">
                <a:solidFill>
                  <a:schemeClr val="tx1"/>
                </a:solidFill>
                <a:latin typeface="Garamond" pitchFamily="18" charset="0"/>
              </a:rPr>
              <a:t>.”</a:t>
            </a:r>
          </a:p>
          <a:p>
            <a:pPr marL="0" indent="0" algn="r">
              <a:buNone/>
            </a:pPr>
            <a:r>
              <a:rPr lang="en-US" sz="1800" b="1" i="1" dirty="0" smtClean="0">
                <a:solidFill>
                  <a:schemeClr val="tx1"/>
                </a:solidFill>
                <a:latin typeface="Garamond" pitchFamily="18" charset="0"/>
              </a:rPr>
              <a:t>*28 service providers listed below this paragraph</a:t>
            </a:r>
          </a:p>
          <a:p>
            <a:pPr marL="0" indent="0" algn="r">
              <a:buNone/>
            </a:pPr>
            <a:endParaRPr lang="en-US" sz="1800" b="1" i="1" dirty="0" smtClean="0">
              <a:solidFill>
                <a:schemeClr val="tx1"/>
              </a:solidFill>
              <a:latin typeface="Garamond" pitchFamily="18" charset="0"/>
            </a:endParaRPr>
          </a:p>
          <a:p>
            <a:pPr marL="0" indent="0">
              <a:buNone/>
            </a:pPr>
            <a:r>
              <a:rPr lang="en-US" sz="2100" b="1" i="1" dirty="0" smtClean="0">
                <a:solidFill>
                  <a:srgbClr val="FF0000"/>
                </a:solidFill>
                <a:latin typeface="Garamond" pitchFamily="18" charset="0"/>
              </a:rPr>
              <a:t>Could a plan sponsor adhere to Rule 408(b)(2) using this  disclosure?</a:t>
            </a:r>
            <a:endParaRPr lang="en-US" sz="2100" b="1" i="1" dirty="0">
              <a:solidFill>
                <a:srgbClr val="FF0000"/>
              </a:solidFill>
              <a:latin typeface="Garamond" pitchFamily="18" charset="0"/>
            </a:endParaRPr>
          </a:p>
        </p:txBody>
      </p:sp>
    </p:spTree>
    <p:extLst>
      <p:ext uri="{BB962C8B-B14F-4D97-AF65-F5344CB8AC3E}">
        <p14:creationId xmlns:p14="http://schemas.microsoft.com/office/powerpoint/2010/main" val="23627901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0"/>
            <a:ext cx="8610600" cy="914400"/>
          </a:xfrm>
        </p:spPr>
        <p:txBody>
          <a:bodyPr>
            <a:noAutofit/>
          </a:bodyPr>
          <a:lstStyle/>
          <a:p>
            <a:r>
              <a:rPr lang="en-US" sz="3600" dirty="0">
                <a:solidFill>
                  <a:schemeClr val="tx1"/>
                </a:solidFill>
                <a:latin typeface="Garamond" pitchFamily="18" charset="0"/>
              </a:rPr>
              <a:t>Disclosure ≠ Voluntary </a:t>
            </a:r>
            <a:r>
              <a:rPr lang="en-US" sz="3600" dirty="0">
                <a:solidFill>
                  <a:srgbClr val="FF0000"/>
                </a:solidFill>
                <a:latin typeface="Garamond" pitchFamily="18" charset="0"/>
              </a:rPr>
              <a:t>Informed</a:t>
            </a:r>
            <a:r>
              <a:rPr lang="en-US" sz="3600" dirty="0">
                <a:solidFill>
                  <a:schemeClr val="tx1"/>
                </a:solidFill>
                <a:latin typeface="Garamond" pitchFamily="18" charset="0"/>
              </a:rPr>
              <a:t> Consent</a:t>
            </a:r>
          </a:p>
        </p:txBody>
      </p:sp>
      <p:sp>
        <p:nvSpPr>
          <p:cNvPr id="6" name="TextBox 5"/>
          <p:cNvSpPr txBox="1"/>
          <p:nvPr/>
        </p:nvSpPr>
        <p:spPr>
          <a:xfrm>
            <a:off x="228600" y="1295400"/>
            <a:ext cx="8763000" cy="4524315"/>
          </a:xfrm>
          <a:prstGeom prst="rect">
            <a:avLst/>
          </a:prstGeom>
          <a:noFill/>
        </p:spPr>
        <p:txBody>
          <a:bodyPr wrap="square" rtlCol="0">
            <a:spAutoFit/>
          </a:bodyPr>
          <a:lstStyle/>
          <a:p>
            <a:pPr marL="0" indent="0" algn="l">
              <a:buNone/>
            </a:pPr>
            <a:r>
              <a:rPr lang="en-US" sz="2400" b="0" dirty="0">
                <a:solidFill>
                  <a:schemeClr val="tx1"/>
                </a:solidFill>
                <a:latin typeface="Garamond" pitchFamily="18" charset="0"/>
              </a:rPr>
              <a:t>“In 2011, when viewed in relation to total MSSB client assets of in </a:t>
            </a:r>
            <a:r>
              <a:rPr lang="en-US" sz="2400" b="0" dirty="0" smtClean="0">
                <a:solidFill>
                  <a:schemeClr val="tx1"/>
                </a:solidFill>
                <a:latin typeface="Garamond" pitchFamily="18" charset="0"/>
              </a:rPr>
              <a:t>excess of </a:t>
            </a:r>
            <a:r>
              <a:rPr lang="en-US" sz="2400" b="0" dirty="0">
                <a:solidFill>
                  <a:schemeClr val="tx1"/>
                </a:solidFill>
                <a:latin typeface="Garamond" pitchFamily="18" charset="0"/>
              </a:rPr>
              <a:t>$1.6 trillion, the payment made by </a:t>
            </a:r>
            <a:r>
              <a:rPr lang="en-US" sz="2400" b="0" dirty="0" smtClean="0">
                <a:solidFill>
                  <a:schemeClr val="tx1"/>
                </a:solidFill>
                <a:latin typeface="Garamond" pitchFamily="18" charset="0"/>
              </a:rPr>
              <a:t>each </a:t>
            </a:r>
            <a:r>
              <a:rPr lang="en-US" sz="2400" b="0" dirty="0">
                <a:solidFill>
                  <a:schemeClr val="tx1"/>
                </a:solidFill>
                <a:latin typeface="Garamond" pitchFamily="18" charset="0"/>
              </a:rPr>
              <a:t>such service </a:t>
            </a:r>
            <a:r>
              <a:rPr lang="en-US" sz="2400" b="0" dirty="0" smtClean="0">
                <a:solidFill>
                  <a:schemeClr val="tx1"/>
                </a:solidFill>
                <a:latin typeface="Garamond" pitchFamily="18" charset="0"/>
              </a:rPr>
              <a:t>provider…equaled an </a:t>
            </a:r>
            <a:r>
              <a:rPr lang="en-US" sz="2400" b="0" dirty="0">
                <a:solidFill>
                  <a:schemeClr val="tx1"/>
                </a:solidFill>
                <a:latin typeface="Garamond" pitchFamily="18" charset="0"/>
              </a:rPr>
              <a:t>amount of not more than 31/10,000 of one basis point </a:t>
            </a:r>
            <a:r>
              <a:rPr lang="en-US" sz="2400" b="0" dirty="0" smtClean="0">
                <a:solidFill>
                  <a:schemeClr val="tx1"/>
                </a:solidFill>
                <a:latin typeface="Garamond" pitchFamily="18" charset="0"/>
              </a:rPr>
              <a:t>(</a:t>
            </a:r>
            <a:r>
              <a:rPr lang="en-US" sz="2400" b="0" dirty="0">
                <a:solidFill>
                  <a:schemeClr val="tx1"/>
                </a:solidFill>
                <a:latin typeface="Garamond" pitchFamily="18" charset="0"/>
              </a:rPr>
              <a:t>otherwise expressed, 31/1,000,000 of one percent</a:t>
            </a:r>
            <a:r>
              <a:rPr lang="en-US" sz="2400" b="0" dirty="0" smtClean="0">
                <a:solidFill>
                  <a:schemeClr val="tx1"/>
                </a:solidFill>
                <a:latin typeface="Garamond" pitchFamily="18" charset="0"/>
              </a:rPr>
              <a:t>).”</a:t>
            </a:r>
          </a:p>
          <a:p>
            <a:pPr marL="0" indent="0" algn="l">
              <a:buNone/>
            </a:pPr>
            <a:endParaRPr lang="en-US" sz="2400" b="0" dirty="0">
              <a:solidFill>
                <a:schemeClr val="tx1"/>
              </a:solidFill>
              <a:latin typeface="Garamond" pitchFamily="18" charset="0"/>
            </a:endParaRPr>
          </a:p>
          <a:p>
            <a:pPr marL="0" indent="0" algn="ctr">
              <a:buNone/>
            </a:pPr>
            <a:r>
              <a:rPr lang="en-US" sz="2400" b="0" dirty="0" smtClean="0">
                <a:solidFill>
                  <a:schemeClr val="tx1"/>
                </a:solidFill>
                <a:latin typeface="Garamond" pitchFamily="18" charset="0"/>
              </a:rPr>
              <a:t> </a:t>
            </a:r>
            <a:r>
              <a:rPr lang="en-US" sz="2400" b="0" dirty="0">
                <a:solidFill>
                  <a:schemeClr val="tx1"/>
                </a:solidFill>
                <a:latin typeface="Garamond" pitchFamily="18" charset="0"/>
              </a:rPr>
              <a:t>31/10,000 = 0.0031%  or 0.00000031</a:t>
            </a:r>
          </a:p>
          <a:p>
            <a:pPr algn="ctr">
              <a:lnSpc>
                <a:spcPct val="150000"/>
              </a:lnSpc>
            </a:pPr>
            <a:r>
              <a:rPr lang="en-US" sz="2400" b="0" dirty="0">
                <a:solidFill>
                  <a:schemeClr val="tx1"/>
                </a:solidFill>
                <a:latin typeface="Garamond" pitchFamily="18" charset="0"/>
              </a:rPr>
              <a:t>$1,600,000,000,000 x 0.00000031 = $496,000</a:t>
            </a:r>
          </a:p>
          <a:p>
            <a:pPr algn="ctr">
              <a:lnSpc>
                <a:spcPct val="150000"/>
              </a:lnSpc>
            </a:pPr>
            <a:r>
              <a:rPr lang="en-US" sz="2400" b="1" dirty="0">
                <a:solidFill>
                  <a:srgbClr val="FF0000"/>
                </a:solidFill>
                <a:latin typeface="Garamond" pitchFamily="18" charset="0"/>
              </a:rPr>
              <a:t>$496,000 from EACH</a:t>
            </a:r>
          </a:p>
          <a:p>
            <a:pPr algn="ctr">
              <a:lnSpc>
                <a:spcPct val="150000"/>
              </a:lnSpc>
            </a:pPr>
            <a:r>
              <a:rPr lang="en-US" sz="2400" b="0" dirty="0">
                <a:solidFill>
                  <a:schemeClr val="tx1"/>
                </a:solidFill>
                <a:latin typeface="Garamond" pitchFamily="18" charset="0"/>
              </a:rPr>
              <a:t>28 listed (“but other providers may have made similar payments.”)</a:t>
            </a:r>
          </a:p>
          <a:p>
            <a:pPr algn="ctr">
              <a:lnSpc>
                <a:spcPct val="150000"/>
              </a:lnSpc>
            </a:pPr>
            <a:r>
              <a:rPr lang="en-US" sz="2400" b="0" dirty="0">
                <a:solidFill>
                  <a:schemeClr val="tx1"/>
                </a:solidFill>
                <a:latin typeface="Garamond" pitchFamily="18" charset="0"/>
              </a:rPr>
              <a:t>28 x $496,000 = </a:t>
            </a:r>
            <a:r>
              <a:rPr lang="en-US" sz="2400" dirty="0">
                <a:solidFill>
                  <a:schemeClr val="tx1"/>
                </a:solidFill>
                <a:latin typeface="Garamond" pitchFamily="18" charset="0"/>
              </a:rPr>
              <a:t>$</a:t>
            </a:r>
            <a:r>
              <a:rPr lang="en-US" sz="2400" dirty="0" smtClean="0">
                <a:solidFill>
                  <a:schemeClr val="tx1"/>
                </a:solidFill>
                <a:latin typeface="Garamond" pitchFamily="18" charset="0"/>
              </a:rPr>
              <a:t>13,888,000?</a:t>
            </a:r>
            <a:endParaRPr lang="en-US" sz="2400" dirty="0">
              <a:solidFill>
                <a:schemeClr val="tx1"/>
              </a:solidFill>
              <a:latin typeface="Garamond" pitchFamily="18" charset="0"/>
            </a:endParaRPr>
          </a:p>
        </p:txBody>
      </p:sp>
    </p:spTree>
    <p:extLst>
      <p:ext uri="{BB962C8B-B14F-4D97-AF65-F5344CB8AC3E}">
        <p14:creationId xmlns:p14="http://schemas.microsoft.com/office/powerpoint/2010/main" val="37158931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0933" y="20877"/>
            <a:ext cx="8763000" cy="973138"/>
          </a:xfrm>
        </p:spPr>
        <p:txBody>
          <a:bodyPr>
            <a:noAutofit/>
          </a:bodyPr>
          <a:lstStyle/>
          <a:p>
            <a:r>
              <a:rPr lang="en-US" sz="3600" dirty="0">
                <a:solidFill>
                  <a:schemeClr val="tx1"/>
                </a:solidFill>
                <a:latin typeface="Garamond" pitchFamily="18" charset="0"/>
              </a:rPr>
              <a:t>Disclosure ≠ Voluntary </a:t>
            </a:r>
            <a:r>
              <a:rPr lang="en-US" sz="3600" dirty="0">
                <a:solidFill>
                  <a:srgbClr val="FF0000"/>
                </a:solidFill>
                <a:latin typeface="Garamond" pitchFamily="18" charset="0"/>
              </a:rPr>
              <a:t>Informed</a:t>
            </a:r>
            <a:r>
              <a:rPr lang="en-US" sz="3600" dirty="0">
                <a:solidFill>
                  <a:schemeClr val="tx1"/>
                </a:solidFill>
                <a:latin typeface="Garamond" pitchFamily="18" charset="0"/>
              </a:rPr>
              <a:t> Consent</a:t>
            </a:r>
            <a:endParaRPr lang="en-US" sz="3600" dirty="0"/>
          </a:p>
        </p:txBody>
      </p:sp>
      <p:sp>
        <p:nvSpPr>
          <p:cNvPr id="3" name="Content Placeholder 2"/>
          <p:cNvSpPr>
            <a:spLocks noGrp="1"/>
          </p:cNvSpPr>
          <p:nvPr>
            <p:ph idx="1"/>
          </p:nvPr>
        </p:nvSpPr>
        <p:spPr/>
        <p:txBody>
          <a:bodyPr/>
          <a:lstStyle/>
          <a:p>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42" y="1143562"/>
            <a:ext cx="9117058" cy="570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82711" y="1676400"/>
            <a:ext cx="589689" cy="307777"/>
          </a:xfrm>
          <a:prstGeom prst="rect">
            <a:avLst/>
          </a:prstGeom>
          <a:solidFill>
            <a:schemeClr val="tx1"/>
          </a:solidFill>
        </p:spPr>
        <p:txBody>
          <a:bodyPr wrap="square" rtlCol="0">
            <a:spAutoFit/>
          </a:bodyPr>
          <a:lstStyle/>
          <a:p>
            <a:endParaRPr lang="en-US" dirty="0"/>
          </a:p>
        </p:txBody>
      </p:sp>
      <p:sp>
        <p:nvSpPr>
          <p:cNvPr id="5" name="TextBox 4"/>
          <p:cNvSpPr txBox="1"/>
          <p:nvPr/>
        </p:nvSpPr>
        <p:spPr>
          <a:xfrm>
            <a:off x="5425516" y="6423530"/>
            <a:ext cx="1689265" cy="369332"/>
          </a:xfrm>
          <a:prstGeom prst="rect">
            <a:avLst/>
          </a:prstGeom>
          <a:noFill/>
        </p:spPr>
        <p:txBody>
          <a:bodyPr wrap="square" rtlCol="0">
            <a:spAutoFit/>
          </a:bodyPr>
          <a:lstStyle/>
          <a:p>
            <a:r>
              <a:rPr lang="en-US" b="1" dirty="0" smtClean="0">
                <a:solidFill>
                  <a:schemeClr val="tx1"/>
                </a:solidFill>
                <a:latin typeface="Garamond" pitchFamily="18" charset="0"/>
              </a:rPr>
              <a:t>Page 66 of 68</a:t>
            </a:r>
            <a:endParaRPr lang="en-US" b="1" dirty="0">
              <a:solidFill>
                <a:schemeClr val="tx1"/>
              </a:solidFill>
              <a:latin typeface="Garamond" pitchFamily="18" charset="0"/>
            </a:endParaRPr>
          </a:p>
        </p:txBody>
      </p:sp>
      <p:sp>
        <p:nvSpPr>
          <p:cNvPr id="6" name="Right Arrow 5"/>
          <p:cNvSpPr/>
          <p:nvPr/>
        </p:nvSpPr>
        <p:spPr bwMode="auto">
          <a:xfrm>
            <a:off x="7174750" y="6365880"/>
            <a:ext cx="978408" cy="484632"/>
          </a:xfrm>
          <a:prstGeom prst="rightArrow">
            <a:avLst/>
          </a:prstGeom>
          <a:solidFill>
            <a:schemeClr val="accent2"/>
          </a:solidFill>
          <a:ln w="25400" cap="flat" cmpd="sng" algn="ctr">
            <a:solidFill>
              <a:srgbClr val="9D8D85"/>
            </a:solidFill>
            <a:prstDash val="solid"/>
            <a:round/>
            <a:headEnd type="none" w="med" len="med"/>
            <a:tailEnd type="triangle" w="lg"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bg1"/>
              </a:solidFill>
              <a:effectLst/>
              <a:latin typeface="Trebuchet MS" pitchFamily="34" charset="0"/>
            </a:endParaRPr>
          </a:p>
        </p:txBody>
      </p:sp>
      <p:sp>
        <p:nvSpPr>
          <p:cNvPr id="9" name="TextBox 8"/>
          <p:cNvSpPr txBox="1"/>
          <p:nvPr/>
        </p:nvSpPr>
        <p:spPr>
          <a:xfrm>
            <a:off x="4588883" y="4014691"/>
            <a:ext cx="3903313" cy="369332"/>
          </a:xfrm>
          <a:prstGeom prst="rect">
            <a:avLst/>
          </a:prstGeom>
          <a:solidFill>
            <a:srgbClr val="EEE8E5"/>
          </a:solidFill>
        </p:spPr>
        <p:txBody>
          <a:bodyPr wrap="none" rtlCol="0">
            <a:spAutoFit/>
          </a:bodyPr>
          <a:lstStyle/>
          <a:p>
            <a:r>
              <a:rPr lang="en-US" sz="1800" b="1" dirty="0" smtClean="0">
                <a:solidFill>
                  <a:srgbClr val="FF0000"/>
                </a:solidFill>
                <a:latin typeface="Garamond" pitchFamily="18" charset="0"/>
              </a:rPr>
              <a:t>The IM and Admin Charges are 1.11%</a:t>
            </a:r>
            <a:endParaRPr lang="en-US" sz="1800" b="1" dirty="0">
              <a:solidFill>
                <a:srgbClr val="FF0000"/>
              </a:solidFill>
              <a:latin typeface="Garamond" pitchFamily="18" charset="0"/>
            </a:endParaRPr>
          </a:p>
        </p:txBody>
      </p:sp>
      <p:sp>
        <p:nvSpPr>
          <p:cNvPr id="10" name="TextBox 9"/>
          <p:cNvSpPr txBox="1"/>
          <p:nvPr/>
        </p:nvSpPr>
        <p:spPr>
          <a:xfrm>
            <a:off x="4614216" y="4525665"/>
            <a:ext cx="3956212" cy="369332"/>
          </a:xfrm>
          <a:prstGeom prst="rect">
            <a:avLst/>
          </a:prstGeom>
          <a:solidFill>
            <a:srgbClr val="EEE8E5"/>
          </a:solidFill>
        </p:spPr>
        <p:txBody>
          <a:bodyPr wrap="none" rtlCol="0">
            <a:spAutoFit/>
          </a:bodyPr>
          <a:lstStyle/>
          <a:p>
            <a:r>
              <a:rPr lang="en-US" sz="1800" b="1" dirty="0">
                <a:solidFill>
                  <a:srgbClr val="FF0000"/>
                </a:solidFill>
                <a:latin typeface="Garamond" pitchFamily="18" charset="0"/>
              </a:rPr>
              <a:t>The IM and Admin Charges are </a:t>
            </a:r>
            <a:r>
              <a:rPr lang="en-US" sz="1800" b="1" dirty="0" smtClean="0">
                <a:solidFill>
                  <a:srgbClr val="FF0000"/>
                </a:solidFill>
                <a:latin typeface="Garamond" pitchFamily="18" charset="0"/>
              </a:rPr>
              <a:t>0.97%</a:t>
            </a:r>
            <a:endParaRPr lang="en-US" sz="1800" b="1" dirty="0"/>
          </a:p>
        </p:txBody>
      </p:sp>
      <p:sp>
        <p:nvSpPr>
          <p:cNvPr id="11" name="TextBox 10"/>
          <p:cNvSpPr txBox="1"/>
          <p:nvPr/>
        </p:nvSpPr>
        <p:spPr>
          <a:xfrm>
            <a:off x="4729184" y="5086009"/>
            <a:ext cx="3920946" cy="369332"/>
          </a:xfrm>
          <a:prstGeom prst="rect">
            <a:avLst/>
          </a:prstGeom>
          <a:solidFill>
            <a:srgbClr val="EEE8E5"/>
          </a:solidFill>
          <a:ln>
            <a:solidFill>
              <a:srgbClr val="EEE8E5"/>
            </a:solidFill>
          </a:ln>
        </p:spPr>
        <p:txBody>
          <a:bodyPr wrap="none" rtlCol="0">
            <a:spAutoFit/>
          </a:bodyPr>
          <a:lstStyle/>
          <a:p>
            <a:r>
              <a:rPr lang="en-US" sz="1800" b="1" dirty="0">
                <a:solidFill>
                  <a:srgbClr val="FF0000"/>
                </a:solidFill>
                <a:latin typeface="Garamond" pitchFamily="18" charset="0"/>
              </a:rPr>
              <a:t>The IM and Admin Charges are </a:t>
            </a:r>
            <a:r>
              <a:rPr lang="en-US" sz="1800" b="1" dirty="0" smtClean="0">
                <a:solidFill>
                  <a:srgbClr val="FF0000"/>
                </a:solidFill>
                <a:latin typeface="Garamond" pitchFamily="18" charset="0"/>
              </a:rPr>
              <a:t>1.21%</a:t>
            </a:r>
            <a:endParaRPr lang="en-US" sz="1800" b="1" dirty="0"/>
          </a:p>
        </p:txBody>
      </p:sp>
      <p:sp>
        <p:nvSpPr>
          <p:cNvPr id="12" name="TextBox 11"/>
          <p:cNvSpPr txBox="1"/>
          <p:nvPr/>
        </p:nvSpPr>
        <p:spPr>
          <a:xfrm>
            <a:off x="4592295" y="3379249"/>
            <a:ext cx="3956212" cy="369332"/>
          </a:xfrm>
          <a:prstGeom prst="rect">
            <a:avLst/>
          </a:prstGeom>
          <a:solidFill>
            <a:srgbClr val="EEE8E5"/>
          </a:solidFill>
        </p:spPr>
        <p:txBody>
          <a:bodyPr wrap="none" rtlCol="0">
            <a:spAutoFit/>
          </a:bodyPr>
          <a:lstStyle/>
          <a:p>
            <a:r>
              <a:rPr lang="en-US" sz="1800" b="1" dirty="0">
                <a:solidFill>
                  <a:srgbClr val="FF0000"/>
                </a:solidFill>
                <a:latin typeface="Garamond" pitchFamily="18" charset="0"/>
              </a:rPr>
              <a:t>The IM and Admin Charges are </a:t>
            </a:r>
            <a:r>
              <a:rPr lang="en-US" sz="1800" b="1" dirty="0" smtClean="0">
                <a:solidFill>
                  <a:srgbClr val="FF0000"/>
                </a:solidFill>
                <a:latin typeface="Garamond" pitchFamily="18" charset="0"/>
              </a:rPr>
              <a:t>0.94%</a:t>
            </a:r>
            <a:endParaRPr lang="en-US" sz="1800" b="1" dirty="0"/>
          </a:p>
        </p:txBody>
      </p:sp>
      <p:sp>
        <p:nvSpPr>
          <p:cNvPr id="13" name="TextBox 12"/>
          <p:cNvSpPr txBox="1"/>
          <p:nvPr/>
        </p:nvSpPr>
        <p:spPr>
          <a:xfrm>
            <a:off x="4562433" y="2849870"/>
            <a:ext cx="3956212" cy="369332"/>
          </a:xfrm>
          <a:prstGeom prst="rect">
            <a:avLst/>
          </a:prstGeom>
          <a:solidFill>
            <a:srgbClr val="EEE8E5"/>
          </a:solidFill>
        </p:spPr>
        <p:txBody>
          <a:bodyPr wrap="none" rtlCol="0">
            <a:spAutoFit/>
          </a:bodyPr>
          <a:lstStyle/>
          <a:p>
            <a:r>
              <a:rPr lang="en-US" sz="1800" b="1" dirty="0">
                <a:solidFill>
                  <a:srgbClr val="FF0000"/>
                </a:solidFill>
                <a:latin typeface="Garamond" pitchFamily="18" charset="0"/>
              </a:rPr>
              <a:t>The IM and Admin Charges are </a:t>
            </a:r>
            <a:r>
              <a:rPr lang="en-US" sz="1800" b="1" dirty="0" smtClean="0">
                <a:solidFill>
                  <a:srgbClr val="FF0000"/>
                </a:solidFill>
                <a:latin typeface="Garamond" pitchFamily="18" charset="0"/>
              </a:rPr>
              <a:t>0.93%</a:t>
            </a:r>
            <a:endParaRPr lang="en-US" sz="1800" b="1" dirty="0"/>
          </a:p>
        </p:txBody>
      </p:sp>
      <p:sp>
        <p:nvSpPr>
          <p:cNvPr id="14" name="Rectangle 13"/>
          <p:cNvSpPr/>
          <p:nvPr/>
        </p:nvSpPr>
        <p:spPr bwMode="auto">
          <a:xfrm>
            <a:off x="1668483" y="2987035"/>
            <a:ext cx="1947553" cy="95003"/>
          </a:xfrm>
          <a:prstGeom prst="rect">
            <a:avLst/>
          </a:prstGeom>
          <a:noFill/>
          <a:ln w="25400" cap="flat" cmpd="sng" algn="ctr">
            <a:solidFill>
              <a:srgbClr val="ED1A3B"/>
            </a:solidFill>
            <a:prstDash val="solid"/>
            <a:round/>
            <a:headEnd type="none" w="med" len="med"/>
            <a:tailEnd type="triangle" w="lg"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bg1"/>
              </a:solidFill>
              <a:effectLst/>
              <a:latin typeface="Trebuchet MS" pitchFamily="34" charset="0"/>
            </a:endParaRPr>
          </a:p>
        </p:txBody>
      </p:sp>
      <p:sp>
        <p:nvSpPr>
          <p:cNvPr id="16" name="Rectangle 15"/>
          <p:cNvSpPr/>
          <p:nvPr/>
        </p:nvSpPr>
        <p:spPr bwMode="auto">
          <a:xfrm>
            <a:off x="2381756" y="3472933"/>
            <a:ext cx="1828800" cy="162915"/>
          </a:xfrm>
          <a:prstGeom prst="rect">
            <a:avLst/>
          </a:prstGeom>
          <a:noFill/>
          <a:ln w="25400" cap="flat" cmpd="sng" algn="ctr">
            <a:solidFill>
              <a:srgbClr val="ED1A3B"/>
            </a:solidFill>
            <a:prstDash val="solid"/>
            <a:round/>
            <a:headEnd type="none" w="med" len="med"/>
            <a:tailEnd type="triangle" w="lg"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bg1"/>
              </a:solidFill>
              <a:effectLst/>
              <a:latin typeface="Trebuchet MS" pitchFamily="34" charset="0"/>
            </a:endParaRPr>
          </a:p>
        </p:txBody>
      </p:sp>
      <p:sp>
        <p:nvSpPr>
          <p:cNvPr id="17" name="Rectangle 16"/>
          <p:cNvSpPr/>
          <p:nvPr/>
        </p:nvSpPr>
        <p:spPr bwMode="auto">
          <a:xfrm>
            <a:off x="1699811" y="4107024"/>
            <a:ext cx="1864426" cy="184666"/>
          </a:xfrm>
          <a:prstGeom prst="rect">
            <a:avLst/>
          </a:prstGeom>
          <a:noFill/>
          <a:ln w="25400" cap="flat" cmpd="sng" algn="ctr">
            <a:solidFill>
              <a:srgbClr val="ED1A3B"/>
            </a:solidFill>
            <a:prstDash val="solid"/>
            <a:round/>
            <a:headEnd type="none" w="med" len="med"/>
            <a:tailEnd type="triangle" w="lg"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bg1"/>
              </a:solidFill>
              <a:effectLst/>
              <a:latin typeface="Trebuchet MS" pitchFamily="34" charset="0"/>
            </a:endParaRPr>
          </a:p>
        </p:txBody>
      </p:sp>
      <p:sp>
        <p:nvSpPr>
          <p:cNvPr id="18" name="Rectangle 17"/>
          <p:cNvSpPr/>
          <p:nvPr/>
        </p:nvSpPr>
        <p:spPr bwMode="auto">
          <a:xfrm>
            <a:off x="1697521" y="4689930"/>
            <a:ext cx="1864426" cy="184666"/>
          </a:xfrm>
          <a:prstGeom prst="rect">
            <a:avLst/>
          </a:prstGeom>
          <a:noFill/>
          <a:ln w="25400" cap="flat" cmpd="sng" algn="ctr">
            <a:solidFill>
              <a:srgbClr val="ED1A3B"/>
            </a:solidFill>
            <a:prstDash val="solid"/>
            <a:round/>
            <a:headEnd type="none" w="med" len="med"/>
            <a:tailEnd type="triangle" w="lg"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bg1"/>
              </a:solidFill>
              <a:effectLst/>
              <a:latin typeface="Trebuchet MS" pitchFamily="34" charset="0"/>
            </a:endParaRPr>
          </a:p>
        </p:txBody>
      </p:sp>
      <p:sp>
        <p:nvSpPr>
          <p:cNvPr id="19" name="Rectangle 18"/>
          <p:cNvSpPr/>
          <p:nvPr/>
        </p:nvSpPr>
        <p:spPr bwMode="auto">
          <a:xfrm>
            <a:off x="1719530" y="5270675"/>
            <a:ext cx="1864426" cy="139525"/>
          </a:xfrm>
          <a:prstGeom prst="rect">
            <a:avLst/>
          </a:prstGeom>
          <a:noFill/>
          <a:ln w="25400" cap="flat" cmpd="sng" algn="ctr">
            <a:solidFill>
              <a:srgbClr val="ED1A3B"/>
            </a:solidFill>
            <a:prstDash val="solid"/>
            <a:round/>
            <a:headEnd type="none" w="med" len="med"/>
            <a:tailEnd type="triangle" w="lg"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bg1"/>
              </a:solidFill>
              <a:effectLst/>
              <a:latin typeface="Trebuchet MS" pitchFamily="34" charset="0"/>
            </a:endParaRPr>
          </a:p>
        </p:txBody>
      </p:sp>
    </p:spTree>
    <p:extLst>
      <p:ext uri="{BB962C8B-B14F-4D97-AF65-F5344CB8AC3E}">
        <p14:creationId xmlns:p14="http://schemas.microsoft.com/office/powerpoint/2010/main" val="29290954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prstClr val="black"/>
                </a:solidFill>
                <a:latin typeface="Garamond" pitchFamily="18" charset="0"/>
              </a:rPr>
              <a:t>Disclosure ≠ Voluntary </a:t>
            </a:r>
            <a:r>
              <a:rPr lang="en-US" sz="3600" dirty="0">
                <a:solidFill>
                  <a:srgbClr val="FF0000"/>
                </a:solidFill>
                <a:latin typeface="Garamond" pitchFamily="18" charset="0"/>
              </a:rPr>
              <a:t>Informed</a:t>
            </a:r>
            <a:r>
              <a:rPr lang="en-US" sz="3600" dirty="0">
                <a:solidFill>
                  <a:prstClr val="black"/>
                </a:solidFill>
                <a:latin typeface="Garamond" pitchFamily="18" charset="0"/>
              </a:rPr>
              <a:t> Consent</a:t>
            </a:r>
            <a:r>
              <a:rPr lang="en-US" dirty="0" smtClean="0"/>
              <a:t/>
            </a:r>
            <a:br>
              <a:rPr lang="en-US" dirty="0" smtClean="0"/>
            </a:br>
            <a:r>
              <a:rPr lang="en-US" sz="2700" dirty="0" smtClean="0">
                <a:solidFill>
                  <a:schemeClr val="tx1"/>
                </a:solidFill>
                <a:latin typeface="Garamond" pitchFamily="18" charset="0"/>
              </a:rPr>
              <a:t>Revenue Sharing</a:t>
            </a:r>
            <a:endParaRPr lang="en-US" sz="2700" dirty="0">
              <a:solidFill>
                <a:schemeClr val="tx1"/>
              </a:solidFill>
              <a:latin typeface="Garamond" pitchFamily="18"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0811393"/>
              </p:ext>
            </p:extLst>
          </p:nvPr>
        </p:nvGraphicFramePr>
        <p:xfrm>
          <a:off x="118726" y="1981200"/>
          <a:ext cx="8762999" cy="3902727"/>
        </p:xfrm>
        <a:graphic>
          <a:graphicData uri="http://schemas.openxmlformats.org/drawingml/2006/table">
            <a:tbl>
              <a:tblPr firstRow="1" bandRow="1">
                <a:tableStyleId>{5C22544A-7EE6-4342-B048-85BDC9FD1C3A}</a:tableStyleId>
              </a:tblPr>
              <a:tblGrid>
                <a:gridCol w="2271733"/>
                <a:gridCol w="938141"/>
                <a:gridCol w="912900"/>
                <a:gridCol w="925521"/>
                <a:gridCol w="925521"/>
                <a:gridCol w="925521"/>
                <a:gridCol w="925521"/>
                <a:gridCol w="938141"/>
              </a:tblGrid>
              <a:tr h="423352">
                <a:tc>
                  <a:txBody>
                    <a:bodyPr/>
                    <a:lstStyle/>
                    <a:p>
                      <a:r>
                        <a:rPr lang="en-US" sz="2000" dirty="0" smtClean="0">
                          <a:latin typeface="Garamond" pitchFamily="18" charset="0"/>
                        </a:rPr>
                        <a:t>Fee   /  Share Class</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A</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R-1</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R-2</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R-3</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R-4</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R-5</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R-6</a:t>
                      </a:r>
                      <a:endParaRPr lang="en-US" sz="2000" dirty="0">
                        <a:latin typeface="Garamond" pitchFamily="18" charset="0"/>
                      </a:endParaRPr>
                    </a:p>
                  </a:txBody>
                  <a:tcPr>
                    <a:solidFill>
                      <a:srgbClr val="C00000"/>
                    </a:solidFill>
                  </a:tcPr>
                </a:tc>
              </a:tr>
              <a:tr h="680334">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r>
              <a:tr h="661125">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1600" dirty="0" smtClean="0">
                          <a:solidFill>
                            <a:schemeClr val="bg1"/>
                          </a:solidFill>
                        </a:rPr>
                        <a:t>1.00%</a:t>
                      </a:r>
                      <a:endParaRPr lang="en-US" sz="1600" dirty="0">
                        <a:solidFill>
                          <a:schemeClr val="bg1"/>
                        </a:solidFill>
                      </a:endParaRPr>
                    </a:p>
                  </a:txBody>
                  <a:tcPr anchor="ctr">
                    <a:noFill/>
                  </a:tcPr>
                </a:tc>
                <a:tc>
                  <a:txBody>
                    <a:bodyPr/>
                    <a:lstStyle/>
                    <a:p>
                      <a:pPr algn="ctr"/>
                      <a:r>
                        <a:rPr lang="en-US" sz="1600" dirty="0" smtClean="0">
                          <a:solidFill>
                            <a:schemeClr val="bg1"/>
                          </a:solidFill>
                        </a:rPr>
                        <a:t>0.75%</a:t>
                      </a:r>
                      <a:endParaRPr lang="en-US" sz="1600" dirty="0">
                        <a:solidFill>
                          <a:schemeClr val="bg1"/>
                        </a:solidFill>
                      </a:endParaRPr>
                    </a:p>
                  </a:txBody>
                  <a:tcPr anchor="ctr">
                    <a:noFill/>
                  </a:tcPr>
                </a:tc>
                <a:tc>
                  <a:txBody>
                    <a:bodyPr/>
                    <a:lstStyle/>
                    <a:p>
                      <a:pPr algn="ctr"/>
                      <a:r>
                        <a:rPr lang="en-US" sz="1600" dirty="0" smtClean="0">
                          <a:solidFill>
                            <a:schemeClr val="bg1"/>
                          </a:solidFill>
                        </a:rPr>
                        <a:t>0.50%</a:t>
                      </a:r>
                      <a:endParaRPr lang="en-US" sz="1600" dirty="0">
                        <a:solidFill>
                          <a:schemeClr val="bg1"/>
                        </a:solidFill>
                      </a:endParaRPr>
                    </a:p>
                  </a:txBody>
                  <a:tcPr anchor="ctr">
                    <a:noFill/>
                  </a:tcPr>
                </a:tc>
                <a:tc>
                  <a:txBody>
                    <a:bodyPr/>
                    <a:lstStyle/>
                    <a:p>
                      <a:pPr algn="ctr"/>
                      <a:r>
                        <a:rPr lang="en-US" sz="1600" dirty="0" smtClean="0">
                          <a:solidFill>
                            <a:schemeClr val="bg1"/>
                          </a:solidFill>
                        </a:rPr>
                        <a:t>0.25%</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r>
              <a:tr h="643726">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1600" dirty="0" smtClean="0">
                          <a:solidFill>
                            <a:schemeClr val="bg1"/>
                          </a:solidFill>
                        </a:rPr>
                        <a:t>0.21%</a:t>
                      </a:r>
                      <a:endParaRPr lang="en-US" sz="1600" dirty="0">
                        <a:solidFill>
                          <a:schemeClr val="bg1"/>
                        </a:solidFill>
                      </a:endParaRPr>
                    </a:p>
                  </a:txBody>
                  <a:tcPr anchor="ctr">
                    <a:noFill/>
                  </a:tcPr>
                </a:tc>
                <a:tc>
                  <a:txBody>
                    <a:bodyPr/>
                    <a:lstStyle/>
                    <a:p>
                      <a:pPr algn="ctr"/>
                      <a:r>
                        <a:rPr lang="en-US" sz="1600" dirty="0" smtClean="0">
                          <a:solidFill>
                            <a:schemeClr val="bg1"/>
                          </a:solidFill>
                        </a:rPr>
                        <a:t>0.48%</a:t>
                      </a:r>
                      <a:endParaRPr lang="en-US" sz="1600" dirty="0">
                        <a:solidFill>
                          <a:schemeClr val="bg1"/>
                        </a:solidFill>
                      </a:endParaRPr>
                    </a:p>
                  </a:txBody>
                  <a:tcPr anchor="ctr">
                    <a:noFill/>
                  </a:tcPr>
                </a:tc>
                <a:tc>
                  <a:txBody>
                    <a:bodyPr/>
                    <a:lstStyle/>
                    <a:p>
                      <a:pPr algn="ctr"/>
                      <a:r>
                        <a:rPr lang="en-US" sz="1600" dirty="0" smtClean="0">
                          <a:solidFill>
                            <a:schemeClr val="bg1"/>
                          </a:solidFill>
                        </a:rPr>
                        <a:t>0.22%</a:t>
                      </a:r>
                      <a:endParaRPr lang="en-US" sz="1600" dirty="0">
                        <a:solidFill>
                          <a:schemeClr val="bg1"/>
                        </a:solidFill>
                      </a:endParaRPr>
                    </a:p>
                  </a:txBody>
                  <a:tcPr anchor="ctr">
                    <a:noFill/>
                  </a:tcPr>
                </a:tc>
                <a:tc>
                  <a:txBody>
                    <a:bodyPr/>
                    <a:lstStyle/>
                    <a:p>
                      <a:pPr algn="ctr"/>
                      <a:r>
                        <a:rPr lang="en-US" sz="1600" dirty="0" smtClean="0">
                          <a:solidFill>
                            <a:schemeClr val="bg1"/>
                          </a:solidFill>
                        </a:rPr>
                        <a:t>0.18%</a:t>
                      </a:r>
                      <a:endParaRPr lang="en-US" sz="1600" dirty="0">
                        <a:solidFill>
                          <a:schemeClr val="bg1"/>
                        </a:solidFill>
                      </a:endParaRPr>
                    </a:p>
                  </a:txBody>
                  <a:tcPr anchor="ctr">
                    <a:noFill/>
                  </a:tcPr>
                </a:tc>
                <a:tc>
                  <a:txBody>
                    <a:bodyPr/>
                    <a:lstStyle/>
                    <a:p>
                      <a:pPr algn="ctr"/>
                      <a:r>
                        <a:rPr lang="en-US" sz="1600" dirty="0" smtClean="0">
                          <a:solidFill>
                            <a:schemeClr val="bg1"/>
                          </a:solidFill>
                        </a:rPr>
                        <a:t>0.13%</a:t>
                      </a:r>
                      <a:endParaRPr lang="en-US" sz="1600" dirty="0">
                        <a:solidFill>
                          <a:schemeClr val="bg1"/>
                        </a:solidFill>
                      </a:endParaRPr>
                    </a:p>
                  </a:txBody>
                  <a:tcPr anchor="ctr">
                    <a:noFill/>
                  </a:tcPr>
                </a:tc>
                <a:tc>
                  <a:txBody>
                    <a:bodyPr/>
                    <a:lstStyle/>
                    <a:p>
                      <a:pPr algn="ctr"/>
                      <a:r>
                        <a:rPr lang="en-US" sz="1600" dirty="0" smtClean="0">
                          <a:solidFill>
                            <a:schemeClr val="bg1"/>
                          </a:solidFill>
                        </a:rPr>
                        <a:t>0.09%</a:t>
                      </a:r>
                      <a:endParaRPr lang="en-US" sz="1600" dirty="0">
                        <a:solidFill>
                          <a:schemeClr val="bg1"/>
                        </a:solidFill>
                      </a:endParaRPr>
                    </a:p>
                  </a:txBody>
                  <a:tcPr anchor="ctr">
                    <a:noFill/>
                  </a:tcPr>
                </a:tc>
              </a:tr>
              <a:tr h="695921">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1600" b="1" dirty="0" smtClean="0">
                          <a:solidFill>
                            <a:schemeClr val="bg1"/>
                          </a:solidFill>
                        </a:rPr>
                        <a:t>1.64%</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a:t>
                      </a:r>
                      <a:endParaRPr lang="en-US" sz="1600" b="1" dirty="0">
                        <a:solidFill>
                          <a:schemeClr val="bg1"/>
                        </a:solidFill>
                      </a:endParaRPr>
                    </a:p>
                  </a:txBody>
                  <a:tcPr anchor="ctr">
                    <a:noFill/>
                  </a:tcPr>
                </a:tc>
                <a:tc>
                  <a:txBody>
                    <a:bodyPr/>
                    <a:lstStyle/>
                    <a:p>
                      <a:pPr algn="ctr"/>
                      <a:r>
                        <a:rPr lang="en-US" sz="1600" b="1" dirty="0" smtClean="0">
                          <a:solidFill>
                            <a:schemeClr val="bg1"/>
                          </a:solidFill>
                        </a:rPr>
                        <a:t>0.86%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0.52%</a:t>
                      </a:r>
                      <a:endParaRPr lang="en-US" sz="1600" b="1" dirty="0">
                        <a:solidFill>
                          <a:schemeClr val="bg1"/>
                        </a:solidFill>
                      </a:endParaRPr>
                    </a:p>
                  </a:txBody>
                  <a:tcPr anchor="ctr">
                    <a:noFill/>
                  </a:tcPr>
                </a:tc>
              </a:tr>
              <a:tr h="695921">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1219200" y="990600"/>
            <a:ext cx="6562053" cy="584775"/>
          </a:xfrm>
          <a:prstGeom prst="rect">
            <a:avLst/>
          </a:prstGeom>
          <a:noFill/>
        </p:spPr>
        <p:txBody>
          <a:bodyPr wrap="none" rtlCol="0">
            <a:spAutoFit/>
          </a:bodyPr>
          <a:lstStyle/>
          <a:p>
            <a:r>
              <a:rPr lang="en-US" sz="3200" b="1" dirty="0" smtClean="0">
                <a:latin typeface="Garamond" pitchFamily="18" charset="0"/>
              </a:rPr>
              <a:t>American Funds – </a:t>
            </a:r>
            <a:r>
              <a:rPr lang="en-US" sz="3200" b="1" dirty="0" err="1" smtClean="0">
                <a:latin typeface="Garamond" pitchFamily="18" charset="0"/>
              </a:rPr>
              <a:t>EuroPacific</a:t>
            </a:r>
            <a:r>
              <a:rPr lang="en-US" sz="3200" b="1" dirty="0" smtClean="0">
                <a:latin typeface="Garamond" pitchFamily="18" charset="0"/>
              </a:rPr>
              <a:t> Fund</a:t>
            </a:r>
            <a:endParaRPr lang="en-US" sz="3200" b="1" dirty="0">
              <a:latin typeface="Garamond" pitchFamily="18" charset="0"/>
            </a:endParaRPr>
          </a:p>
        </p:txBody>
      </p:sp>
    </p:spTree>
    <p:extLst>
      <p:ext uri="{BB962C8B-B14F-4D97-AF65-F5344CB8AC3E}">
        <p14:creationId xmlns:p14="http://schemas.microsoft.com/office/powerpoint/2010/main" val="22060098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26" y="76200"/>
            <a:ext cx="85344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lumMod val="75000"/>
                    <a:lumOff val="25000"/>
                  </a:schemeClr>
                </a:solidFill>
                <a:latin typeface="Garamond" pitchFamily="18" charset="0"/>
              </a:rPr>
              <a:t>Revenue Sharing</a:t>
            </a:r>
            <a:endParaRPr lang="en-US" sz="2700" i="1" dirty="0">
              <a:solidFill>
                <a:schemeClr val="tx1">
                  <a:lumMod val="75000"/>
                  <a:lumOff val="2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185206067"/>
              </p:ext>
            </p:extLst>
          </p:nvPr>
        </p:nvGraphicFramePr>
        <p:xfrm>
          <a:off x="228600" y="1828800"/>
          <a:ext cx="8762999" cy="3907284"/>
        </p:xfrm>
        <a:graphic>
          <a:graphicData uri="http://schemas.openxmlformats.org/drawingml/2006/table">
            <a:tbl>
              <a:tblPr firstRow="1" bandRow="1">
                <a:tableStyleId>{5C22544A-7EE6-4342-B048-85BDC9FD1C3A}</a:tableStyleId>
              </a:tblPr>
              <a:tblGrid>
                <a:gridCol w="2271733"/>
                <a:gridCol w="938141"/>
                <a:gridCol w="912900"/>
                <a:gridCol w="925521"/>
                <a:gridCol w="925521"/>
                <a:gridCol w="925521"/>
                <a:gridCol w="925521"/>
                <a:gridCol w="938141"/>
              </a:tblGrid>
              <a:tr h="424424">
                <a:tc>
                  <a:txBody>
                    <a:bodyPr/>
                    <a:lstStyle/>
                    <a:p>
                      <a:r>
                        <a:rPr lang="en-US" sz="1800" dirty="0" smtClean="0">
                          <a:latin typeface="Garamond" pitchFamily="18" charset="0"/>
                        </a:rPr>
                        <a:t>Fee   /   Share Class </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A</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R-1</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R-2</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R-3</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R-4</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R-5</a:t>
                      </a:r>
                      <a:endParaRPr lang="en-US" sz="1800" dirty="0">
                        <a:latin typeface="Garamond" pitchFamily="18" charset="0"/>
                      </a:endParaRPr>
                    </a:p>
                  </a:txBody>
                  <a:tcPr>
                    <a:solidFill>
                      <a:srgbClr val="C00000"/>
                    </a:solidFill>
                  </a:tcPr>
                </a:tc>
                <a:tc>
                  <a:txBody>
                    <a:bodyPr/>
                    <a:lstStyle/>
                    <a:p>
                      <a:pPr algn="ctr"/>
                      <a:r>
                        <a:rPr lang="en-US" sz="1800" dirty="0" smtClean="0">
                          <a:latin typeface="Garamond" pitchFamily="18" charset="0"/>
                        </a:rPr>
                        <a:t>R-6</a:t>
                      </a:r>
                      <a:endParaRPr lang="en-US" sz="1800" dirty="0">
                        <a:latin typeface="Garamond" pitchFamily="18" charset="0"/>
                      </a:endParaRPr>
                    </a:p>
                  </a:txBody>
                  <a:tcPr>
                    <a:solidFill>
                      <a:srgbClr val="C00000"/>
                    </a:solidFill>
                  </a:tcPr>
                </a:tc>
              </a:tr>
              <a:tr h="682057">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r>
              <a:tr h="662798">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1600" dirty="0" smtClean="0">
                          <a:solidFill>
                            <a:schemeClr val="bg1"/>
                          </a:solidFill>
                        </a:rPr>
                        <a:t>0.75%</a:t>
                      </a:r>
                      <a:endParaRPr lang="en-US" sz="1600" dirty="0">
                        <a:solidFill>
                          <a:schemeClr val="bg1"/>
                        </a:solidFill>
                      </a:endParaRPr>
                    </a:p>
                  </a:txBody>
                  <a:tcPr anchor="ctr">
                    <a:noFill/>
                  </a:tcPr>
                </a:tc>
                <a:tc>
                  <a:txBody>
                    <a:bodyPr/>
                    <a:lstStyle/>
                    <a:p>
                      <a:pPr algn="ctr"/>
                      <a:r>
                        <a:rPr lang="en-US" sz="1600" dirty="0" smtClean="0">
                          <a:solidFill>
                            <a:schemeClr val="bg1"/>
                          </a:solidFill>
                        </a:rPr>
                        <a:t>0.50%</a:t>
                      </a:r>
                      <a:endParaRPr lang="en-US" sz="1600" dirty="0">
                        <a:solidFill>
                          <a:schemeClr val="bg1"/>
                        </a:solidFill>
                      </a:endParaRPr>
                    </a:p>
                  </a:txBody>
                  <a:tcPr anchor="ctr">
                    <a:noFill/>
                  </a:tcPr>
                </a:tc>
                <a:tc>
                  <a:txBody>
                    <a:bodyPr/>
                    <a:lstStyle/>
                    <a:p>
                      <a:pPr algn="ctr"/>
                      <a:r>
                        <a:rPr lang="en-US" sz="1600" dirty="0" smtClean="0">
                          <a:solidFill>
                            <a:schemeClr val="bg1"/>
                          </a:solidFill>
                        </a:rPr>
                        <a:t>0.25%</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r>
              <a:tr h="645356">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1600" dirty="0" smtClean="0">
                          <a:solidFill>
                            <a:schemeClr val="bg1"/>
                          </a:solidFill>
                        </a:rPr>
                        <a:t>0.48%</a:t>
                      </a:r>
                      <a:endParaRPr lang="en-US" sz="1600" dirty="0">
                        <a:solidFill>
                          <a:schemeClr val="bg1"/>
                        </a:solidFill>
                      </a:endParaRPr>
                    </a:p>
                  </a:txBody>
                  <a:tcPr anchor="ctr">
                    <a:noFill/>
                  </a:tcPr>
                </a:tc>
                <a:tc>
                  <a:txBody>
                    <a:bodyPr/>
                    <a:lstStyle/>
                    <a:p>
                      <a:pPr algn="ctr"/>
                      <a:r>
                        <a:rPr lang="en-US" sz="1600" dirty="0" smtClean="0">
                          <a:solidFill>
                            <a:schemeClr val="bg1"/>
                          </a:solidFill>
                        </a:rPr>
                        <a:t>0.22%</a:t>
                      </a:r>
                      <a:endParaRPr lang="en-US" sz="1600" dirty="0">
                        <a:solidFill>
                          <a:schemeClr val="bg1"/>
                        </a:solidFill>
                      </a:endParaRPr>
                    </a:p>
                  </a:txBody>
                  <a:tcPr anchor="ctr">
                    <a:noFill/>
                  </a:tcPr>
                </a:tc>
                <a:tc>
                  <a:txBody>
                    <a:bodyPr/>
                    <a:lstStyle/>
                    <a:p>
                      <a:pPr algn="ctr"/>
                      <a:r>
                        <a:rPr lang="en-US" sz="1600" dirty="0" smtClean="0">
                          <a:solidFill>
                            <a:schemeClr val="bg1"/>
                          </a:solidFill>
                        </a:rPr>
                        <a:t>0.18%</a:t>
                      </a:r>
                      <a:endParaRPr lang="en-US" sz="1600" dirty="0">
                        <a:solidFill>
                          <a:schemeClr val="bg1"/>
                        </a:solidFill>
                      </a:endParaRPr>
                    </a:p>
                  </a:txBody>
                  <a:tcPr anchor="ctr">
                    <a:noFill/>
                  </a:tcPr>
                </a:tc>
                <a:tc>
                  <a:txBody>
                    <a:bodyPr/>
                    <a:lstStyle/>
                    <a:p>
                      <a:pPr algn="ctr"/>
                      <a:r>
                        <a:rPr lang="en-US" sz="1600" dirty="0" smtClean="0">
                          <a:solidFill>
                            <a:schemeClr val="bg1"/>
                          </a:solidFill>
                        </a:rPr>
                        <a:t>0.13%</a:t>
                      </a:r>
                      <a:endParaRPr lang="en-US" sz="1600" dirty="0">
                        <a:solidFill>
                          <a:schemeClr val="bg1"/>
                        </a:solidFill>
                      </a:endParaRPr>
                    </a:p>
                  </a:txBody>
                  <a:tcPr anchor="ctr">
                    <a:noFill/>
                  </a:tcPr>
                </a:tc>
                <a:tc>
                  <a:txBody>
                    <a:bodyPr/>
                    <a:lstStyle/>
                    <a:p>
                      <a:pPr algn="ctr"/>
                      <a:r>
                        <a:rPr lang="en-US" sz="1600" dirty="0" smtClean="0">
                          <a:solidFill>
                            <a:schemeClr val="bg1"/>
                          </a:solidFill>
                        </a:rPr>
                        <a:t>0.09%</a:t>
                      </a:r>
                      <a:endParaRPr lang="en-US" sz="1600" dirty="0">
                        <a:solidFill>
                          <a:schemeClr val="bg1"/>
                        </a:solidFill>
                      </a:endParaRPr>
                    </a:p>
                  </a:txBody>
                  <a:tcPr anchor="ctr">
                    <a:noFill/>
                  </a:tcPr>
                </a:tc>
              </a:tr>
              <a:tr h="697683">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1600" b="1" dirty="0" smtClean="0">
                          <a:solidFill>
                            <a:schemeClr val="bg1"/>
                          </a:solidFill>
                        </a:rPr>
                        <a:t>1.66%</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a:t>
                      </a:r>
                      <a:endParaRPr lang="en-US" sz="1600" b="1" dirty="0">
                        <a:solidFill>
                          <a:schemeClr val="bg1"/>
                        </a:solidFill>
                      </a:endParaRPr>
                    </a:p>
                  </a:txBody>
                  <a:tcPr anchor="ctr">
                    <a:noFill/>
                  </a:tcPr>
                </a:tc>
                <a:tc>
                  <a:txBody>
                    <a:bodyPr/>
                    <a:lstStyle/>
                    <a:p>
                      <a:pPr algn="ctr"/>
                      <a:r>
                        <a:rPr lang="en-US" sz="1600" b="1" dirty="0" smtClean="0">
                          <a:solidFill>
                            <a:schemeClr val="bg1"/>
                          </a:solidFill>
                        </a:rPr>
                        <a:t>0.86%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0.52%</a:t>
                      </a:r>
                      <a:endParaRPr lang="en-US" sz="1600" b="1" dirty="0">
                        <a:solidFill>
                          <a:schemeClr val="bg1"/>
                        </a:solidFill>
                      </a:endParaRPr>
                    </a:p>
                  </a:txBody>
                  <a:tcPr anchor="ctr">
                    <a:noFill/>
                  </a:tcPr>
                </a:tc>
              </a:tr>
              <a:tr h="697683">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1219200" y="990600"/>
            <a:ext cx="6562053" cy="584775"/>
          </a:xfrm>
          <a:prstGeom prst="rect">
            <a:avLst/>
          </a:prstGeom>
          <a:noFill/>
        </p:spPr>
        <p:txBody>
          <a:bodyPr wrap="none" rtlCol="0">
            <a:spAutoFit/>
          </a:bodyPr>
          <a:lstStyle/>
          <a:p>
            <a:r>
              <a:rPr lang="en-US" sz="3200" b="1" dirty="0">
                <a:latin typeface="Garamond" pitchFamily="18" charset="0"/>
              </a:rPr>
              <a:t>American Funds – </a:t>
            </a:r>
            <a:r>
              <a:rPr lang="en-US" sz="3200" b="1" dirty="0" err="1">
                <a:latin typeface="Garamond" pitchFamily="18" charset="0"/>
              </a:rPr>
              <a:t>EuroPacific</a:t>
            </a:r>
            <a:r>
              <a:rPr lang="en-US" sz="3200" b="1" dirty="0">
                <a:latin typeface="Garamond" pitchFamily="18" charset="0"/>
              </a:rPr>
              <a:t> Fund</a:t>
            </a:r>
          </a:p>
        </p:txBody>
      </p:sp>
    </p:spTree>
    <p:extLst>
      <p:ext uri="{BB962C8B-B14F-4D97-AF65-F5344CB8AC3E}">
        <p14:creationId xmlns:p14="http://schemas.microsoft.com/office/powerpoint/2010/main" val="18559069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lumMod val="75000"/>
                    <a:lumOff val="25000"/>
                  </a:schemeClr>
                </a:solidFill>
                <a:latin typeface="Garamond" pitchFamily="18" charset="0"/>
              </a:rPr>
              <a:t>Revenue Sharing</a:t>
            </a:r>
            <a:endParaRPr lang="en-US" sz="2700" i="1" dirty="0">
              <a:solidFill>
                <a:schemeClr val="tx1">
                  <a:lumMod val="75000"/>
                  <a:lumOff val="2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213235794"/>
              </p:ext>
            </p:extLst>
          </p:nvPr>
        </p:nvGraphicFramePr>
        <p:xfrm>
          <a:off x="152400" y="2133600"/>
          <a:ext cx="8762999" cy="3938027"/>
        </p:xfrm>
        <a:graphic>
          <a:graphicData uri="http://schemas.openxmlformats.org/drawingml/2006/table">
            <a:tbl>
              <a:tblPr firstRow="1" bandRow="1">
                <a:tableStyleId>{5C22544A-7EE6-4342-B048-85BDC9FD1C3A}</a:tableStyleId>
              </a:tblPr>
              <a:tblGrid>
                <a:gridCol w="2271733"/>
                <a:gridCol w="938141"/>
                <a:gridCol w="912900"/>
                <a:gridCol w="925521"/>
                <a:gridCol w="925521"/>
                <a:gridCol w="925521"/>
                <a:gridCol w="925521"/>
                <a:gridCol w="938141"/>
              </a:tblGrid>
              <a:tr h="430209">
                <a:tc>
                  <a:txBody>
                    <a:bodyPr/>
                    <a:lstStyle/>
                    <a:p>
                      <a:r>
                        <a:rPr lang="en-US" sz="2000" dirty="0" smtClean="0">
                          <a:latin typeface="Garamond" pitchFamily="18" charset="0"/>
                        </a:rPr>
                        <a:t>Fee   /  Share Class </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A</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R-1</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R-2</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R-3</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R-4</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R-5</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R-6</a:t>
                      </a:r>
                      <a:endParaRPr lang="en-US" sz="2000" dirty="0">
                        <a:latin typeface="Garamond" pitchFamily="18" charset="0"/>
                      </a:endParaRPr>
                    </a:p>
                  </a:txBody>
                  <a:tcPr>
                    <a:solidFill>
                      <a:srgbClr val="C00000"/>
                    </a:solidFill>
                  </a:tcPr>
                </a:tc>
              </a:tr>
              <a:tr h="691354">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r>
              <a:tr h="671833">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2000" dirty="0" smtClean="0">
                          <a:latin typeface="Garamond" pitchFamily="18" charset="0"/>
                        </a:rPr>
                        <a:t>0.75%</a:t>
                      </a:r>
                      <a:endParaRPr lang="en-US" sz="2000" dirty="0">
                        <a:latin typeface="Garamond" pitchFamily="18" charset="0"/>
                      </a:endParaRPr>
                    </a:p>
                  </a:txBody>
                  <a:tcPr anchor="ctr"/>
                </a:tc>
                <a:tc>
                  <a:txBody>
                    <a:bodyPr/>
                    <a:lstStyle/>
                    <a:p>
                      <a:pPr algn="ctr"/>
                      <a:r>
                        <a:rPr lang="en-US" sz="1600" dirty="0" smtClean="0">
                          <a:solidFill>
                            <a:schemeClr val="bg1"/>
                          </a:solidFill>
                        </a:rPr>
                        <a:t>0.50%</a:t>
                      </a:r>
                      <a:endParaRPr lang="en-US" sz="1600" dirty="0">
                        <a:solidFill>
                          <a:schemeClr val="bg1"/>
                        </a:solidFill>
                      </a:endParaRPr>
                    </a:p>
                  </a:txBody>
                  <a:tcPr anchor="ctr">
                    <a:noFill/>
                  </a:tcPr>
                </a:tc>
                <a:tc>
                  <a:txBody>
                    <a:bodyPr/>
                    <a:lstStyle/>
                    <a:p>
                      <a:pPr algn="ctr"/>
                      <a:r>
                        <a:rPr lang="en-US" sz="1600" dirty="0" smtClean="0">
                          <a:solidFill>
                            <a:schemeClr val="bg1"/>
                          </a:solidFill>
                        </a:rPr>
                        <a:t>0.25%</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r>
              <a:tr h="654153">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2000" dirty="0" smtClean="0">
                          <a:latin typeface="Garamond" pitchFamily="18" charset="0"/>
                        </a:rPr>
                        <a:t>0.48%</a:t>
                      </a:r>
                      <a:endParaRPr lang="en-US" sz="2000" dirty="0">
                        <a:latin typeface="Garamond" pitchFamily="18" charset="0"/>
                      </a:endParaRPr>
                    </a:p>
                  </a:txBody>
                  <a:tcPr anchor="ctr"/>
                </a:tc>
                <a:tc>
                  <a:txBody>
                    <a:bodyPr/>
                    <a:lstStyle/>
                    <a:p>
                      <a:pPr algn="ctr"/>
                      <a:r>
                        <a:rPr lang="en-US" sz="1600" dirty="0" smtClean="0">
                          <a:solidFill>
                            <a:schemeClr val="bg1"/>
                          </a:solidFill>
                        </a:rPr>
                        <a:t>0.22%</a:t>
                      </a:r>
                      <a:endParaRPr lang="en-US" sz="1600" dirty="0">
                        <a:solidFill>
                          <a:schemeClr val="bg1"/>
                        </a:solidFill>
                      </a:endParaRPr>
                    </a:p>
                  </a:txBody>
                  <a:tcPr anchor="ctr">
                    <a:noFill/>
                  </a:tcPr>
                </a:tc>
                <a:tc>
                  <a:txBody>
                    <a:bodyPr/>
                    <a:lstStyle/>
                    <a:p>
                      <a:pPr algn="ctr"/>
                      <a:r>
                        <a:rPr lang="en-US" sz="1600" dirty="0" smtClean="0">
                          <a:solidFill>
                            <a:schemeClr val="bg1"/>
                          </a:solidFill>
                        </a:rPr>
                        <a:t>0.18%</a:t>
                      </a:r>
                      <a:endParaRPr lang="en-US" sz="1600" dirty="0">
                        <a:solidFill>
                          <a:schemeClr val="bg1"/>
                        </a:solidFill>
                      </a:endParaRPr>
                    </a:p>
                  </a:txBody>
                  <a:tcPr anchor="ctr">
                    <a:noFill/>
                  </a:tcPr>
                </a:tc>
                <a:tc>
                  <a:txBody>
                    <a:bodyPr/>
                    <a:lstStyle/>
                    <a:p>
                      <a:pPr algn="ctr"/>
                      <a:r>
                        <a:rPr lang="en-US" sz="1600" dirty="0" smtClean="0">
                          <a:solidFill>
                            <a:schemeClr val="bg1"/>
                          </a:solidFill>
                        </a:rPr>
                        <a:t>0.13%</a:t>
                      </a:r>
                      <a:endParaRPr lang="en-US" sz="1600" dirty="0">
                        <a:solidFill>
                          <a:schemeClr val="bg1"/>
                        </a:solidFill>
                      </a:endParaRPr>
                    </a:p>
                  </a:txBody>
                  <a:tcPr anchor="ctr">
                    <a:noFill/>
                  </a:tcPr>
                </a:tc>
                <a:tc>
                  <a:txBody>
                    <a:bodyPr/>
                    <a:lstStyle/>
                    <a:p>
                      <a:pPr algn="ctr"/>
                      <a:r>
                        <a:rPr lang="en-US" sz="1600" dirty="0" smtClean="0">
                          <a:solidFill>
                            <a:schemeClr val="bg1"/>
                          </a:solidFill>
                        </a:rPr>
                        <a:t>0.09%</a:t>
                      </a:r>
                      <a:endParaRPr lang="en-US" sz="1600" dirty="0">
                        <a:solidFill>
                          <a:schemeClr val="bg1"/>
                        </a:solidFill>
                      </a:endParaRPr>
                    </a:p>
                  </a:txBody>
                  <a:tcPr anchor="ctr">
                    <a:noFill/>
                  </a:tcPr>
                </a:tc>
              </a:tr>
              <a:tr h="707192">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1.66%</a:t>
                      </a:r>
                      <a:endParaRPr lang="en-US" sz="2000" b="1" dirty="0">
                        <a:latin typeface="Garamond" pitchFamily="18" charset="0"/>
                      </a:endParaRPr>
                    </a:p>
                  </a:txBody>
                  <a:tcPr anchor="ctr"/>
                </a:tc>
                <a:tc>
                  <a:txBody>
                    <a:bodyPr/>
                    <a:lstStyle/>
                    <a:p>
                      <a:pPr algn="ctr"/>
                      <a:r>
                        <a:rPr lang="en-US" sz="1600" b="1" dirty="0" smtClean="0">
                          <a:solidFill>
                            <a:schemeClr val="bg1"/>
                          </a:solidFill>
                        </a:rPr>
                        <a:t>1.15%</a:t>
                      </a:r>
                      <a:endParaRPr lang="en-US" sz="1600" b="1" dirty="0">
                        <a:solidFill>
                          <a:schemeClr val="bg1"/>
                        </a:solidFill>
                      </a:endParaRPr>
                    </a:p>
                  </a:txBody>
                  <a:tcPr anchor="ctr">
                    <a:noFill/>
                  </a:tcPr>
                </a:tc>
                <a:tc>
                  <a:txBody>
                    <a:bodyPr/>
                    <a:lstStyle/>
                    <a:p>
                      <a:pPr algn="ctr"/>
                      <a:r>
                        <a:rPr lang="en-US" sz="1600" b="1" dirty="0" smtClean="0">
                          <a:solidFill>
                            <a:schemeClr val="bg1"/>
                          </a:solidFill>
                        </a:rPr>
                        <a:t>0.86%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0.52%</a:t>
                      </a:r>
                      <a:endParaRPr lang="en-US" sz="1600" b="1" dirty="0">
                        <a:solidFill>
                          <a:schemeClr val="bg1"/>
                        </a:solidFill>
                      </a:endParaRPr>
                    </a:p>
                  </a:txBody>
                  <a:tcPr anchor="ctr">
                    <a:noFill/>
                  </a:tcPr>
                </a:tc>
              </a:tr>
              <a:tr h="707192">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1066800" y="1066800"/>
            <a:ext cx="6934200" cy="523220"/>
          </a:xfrm>
          <a:prstGeom prst="rect">
            <a:avLst/>
          </a:prstGeom>
          <a:noFill/>
        </p:spPr>
        <p:txBody>
          <a:bodyPr wrap="square" rtlCol="0">
            <a:spAutoFit/>
          </a:bodyPr>
          <a:lstStyle/>
          <a:p>
            <a:pPr algn="ctr"/>
            <a:r>
              <a:rPr lang="en-US" sz="2800" b="1" dirty="0">
                <a:latin typeface="Garamond" pitchFamily="18" charset="0"/>
              </a:rPr>
              <a:t>American Funds – </a:t>
            </a:r>
            <a:r>
              <a:rPr lang="en-US" sz="2800" b="1" dirty="0" err="1">
                <a:latin typeface="Garamond" pitchFamily="18" charset="0"/>
              </a:rPr>
              <a:t>EuroPacific</a:t>
            </a:r>
            <a:r>
              <a:rPr lang="en-US" sz="2800" b="1" dirty="0">
                <a:latin typeface="Garamond" pitchFamily="18" charset="0"/>
              </a:rPr>
              <a:t> Fund</a:t>
            </a:r>
          </a:p>
        </p:txBody>
      </p:sp>
    </p:spTree>
    <p:extLst>
      <p:ext uri="{BB962C8B-B14F-4D97-AF65-F5344CB8AC3E}">
        <p14:creationId xmlns:p14="http://schemas.microsoft.com/office/powerpoint/2010/main" val="22451041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6106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lumMod val="75000"/>
                    <a:lumOff val="25000"/>
                  </a:schemeClr>
                </a:solidFill>
                <a:latin typeface="Garamond" pitchFamily="18" charset="0"/>
              </a:rPr>
              <a:t>Revenue Sharing</a:t>
            </a:r>
            <a:endParaRPr lang="en-US" sz="2700" i="1" dirty="0">
              <a:solidFill>
                <a:schemeClr val="tx1">
                  <a:lumMod val="75000"/>
                  <a:lumOff val="2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16156791"/>
              </p:ext>
            </p:extLst>
          </p:nvPr>
        </p:nvGraphicFramePr>
        <p:xfrm>
          <a:off x="152400" y="2057400"/>
          <a:ext cx="8762999" cy="3895792"/>
        </p:xfrm>
        <a:graphic>
          <a:graphicData uri="http://schemas.openxmlformats.org/drawingml/2006/table">
            <a:tbl>
              <a:tblPr firstRow="1" bandRow="1">
                <a:tableStyleId>{5C22544A-7EE6-4342-B048-85BDC9FD1C3A}</a:tableStyleId>
              </a:tblPr>
              <a:tblGrid>
                <a:gridCol w="2271733"/>
                <a:gridCol w="938141"/>
                <a:gridCol w="912900"/>
                <a:gridCol w="925521"/>
                <a:gridCol w="925521"/>
                <a:gridCol w="925521"/>
                <a:gridCol w="925521"/>
                <a:gridCol w="938141"/>
              </a:tblGrid>
              <a:tr h="421720">
                <a:tc>
                  <a:txBody>
                    <a:bodyPr/>
                    <a:lstStyle/>
                    <a:p>
                      <a:r>
                        <a:rPr lang="en-US" sz="2000" dirty="0" smtClean="0">
                          <a:latin typeface="Garamond" pitchFamily="18" charset="0"/>
                        </a:rPr>
                        <a:t>Fee   /  Share Class</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A</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R-1</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R-2</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R-3</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R-4</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R-5</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R-6</a:t>
                      </a:r>
                      <a:endParaRPr lang="en-US" sz="2000" dirty="0">
                        <a:latin typeface="Garamond" pitchFamily="18" charset="0"/>
                      </a:endParaRPr>
                    </a:p>
                  </a:txBody>
                  <a:tcPr>
                    <a:solidFill>
                      <a:srgbClr val="C00000"/>
                    </a:solidFill>
                  </a:tcPr>
                </a:tc>
              </a:tr>
              <a:tr h="677713">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r>
              <a:tr h="658577">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2000" dirty="0" smtClean="0">
                          <a:latin typeface="Garamond" pitchFamily="18" charset="0"/>
                        </a:rPr>
                        <a:t>0.75%</a:t>
                      </a:r>
                      <a:endParaRPr lang="en-US" sz="2000" dirty="0">
                        <a:latin typeface="Garamond" pitchFamily="18" charset="0"/>
                      </a:endParaRPr>
                    </a:p>
                  </a:txBody>
                  <a:tcPr anchor="ctr"/>
                </a:tc>
                <a:tc>
                  <a:txBody>
                    <a:bodyPr/>
                    <a:lstStyle/>
                    <a:p>
                      <a:pPr algn="ctr"/>
                      <a:r>
                        <a:rPr lang="en-US" sz="2000" dirty="0" smtClean="0">
                          <a:latin typeface="Garamond" pitchFamily="18" charset="0"/>
                        </a:rPr>
                        <a:t>0.50%</a:t>
                      </a:r>
                      <a:endParaRPr lang="en-US" sz="2000" dirty="0">
                        <a:latin typeface="Garamond" pitchFamily="18" charset="0"/>
                      </a:endParaRPr>
                    </a:p>
                  </a:txBody>
                  <a:tcPr anchor="ctr"/>
                </a:tc>
                <a:tc>
                  <a:txBody>
                    <a:bodyPr/>
                    <a:lstStyle/>
                    <a:p>
                      <a:pPr algn="ctr"/>
                      <a:r>
                        <a:rPr lang="en-US" sz="1600" dirty="0" smtClean="0">
                          <a:solidFill>
                            <a:schemeClr val="bg1"/>
                          </a:solidFill>
                        </a:rPr>
                        <a:t>0.25%</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r>
              <a:tr h="641246">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2000" dirty="0" smtClean="0">
                          <a:latin typeface="Garamond" pitchFamily="18" charset="0"/>
                        </a:rPr>
                        <a:t>0.48%</a:t>
                      </a:r>
                      <a:endParaRPr lang="en-US" sz="2000" dirty="0">
                        <a:latin typeface="Garamond" pitchFamily="18" charset="0"/>
                      </a:endParaRPr>
                    </a:p>
                  </a:txBody>
                  <a:tcPr anchor="ctr"/>
                </a:tc>
                <a:tc>
                  <a:txBody>
                    <a:bodyPr/>
                    <a:lstStyle/>
                    <a:p>
                      <a:pPr algn="ctr"/>
                      <a:r>
                        <a:rPr lang="en-US" sz="2000" dirty="0" smtClean="0">
                          <a:latin typeface="Garamond" pitchFamily="18" charset="0"/>
                        </a:rPr>
                        <a:t>0.22%</a:t>
                      </a:r>
                      <a:endParaRPr lang="en-US" sz="2000" dirty="0">
                        <a:latin typeface="Garamond" pitchFamily="18" charset="0"/>
                      </a:endParaRPr>
                    </a:p>
                  </a:txBody>
                  <a:tcPr anchor="ctr"/>
                </a:tc>
                <a:tc>
                  <a:txBody>
                    <a:bodyPr/>
                    <a:lstStyle/>
                    <a:p>
                      <a:pPr algn="ctr"/>
                      <a:r>
                        <a:rPr lang="en-US" sz="1600" dirty="0" smtClean="0">
                          <a:solidFill>
                            <a:schemeClr val="bg1"/>
                          </a:solidFill>
                        </a:rPr>
                        <a:t>0.18%</a:t>
                      </a:r>
                      <a:endParaRPr lang="en-US" sz="1600" dirty="0">
                        <a:solidFill>
                          <a:schemeClr val="bg1"/>
                        </a:solidFill>
                      </a:endParaRPr>
                    </a:p>
                  </a:txBody>
                  <a:tcPr anchor="ctr">
                    <a:noFill/>
                  </a:tcPr>
                </a:tc>
                <a:tc>
                  <a:txBody>
                    <a:bodyPr/>
                    <a:lstStyle/>
                    <a:p>
                      <a:pPr algn="ctr"/>
                      <a:r>
                        <a:rPr lang="en-US" sz="1600" dirty="0" smtClean="0">
                          <a:solidFill>
                            <a:schemeClr val="bg1"/>
                          </a:solidFill>
                        </a:rPr>
                        <a:t>0.13%</a:t>
                      </a:r>
                      <a:endParaRPr lang="en-US" sz="1600" dirty="0">
                        <a:solidFill>
                          <a:schemeClr val="bg1"/>
                        </a:solidFill>
                      </a:endParaRPr>
                    </a:p>
                  </a:txBody>
                  <a:tcPr anchor="ctr">
                    <a:noFill/>
                  </a:tcPr>
                </a:tc>
                <a:tc>
                  <a:txBody>
                    <a:bodyPr/>
                    <a:lstStyle/>
                    <a:p>
                      <a:pPr algn="ctr"/>
                      <a:r>
                        <a:rPr lang="en-US" sz="1600" dirty="0" smtClean="0">
                          <a:solidFill>
                            <a:schemeClr val="bg1"/>
                          </a:solidFill>
                        </a:rPr>
                        <a:t>0.09%</a:t>
                      </a:r>
                      <a:endParaRPr lang="en-US" sz="1600" dirty="0">
                        <a:solidFill>
                          <a:schemeClr val="bg1"/>
                        </a:solidFill>
                      </a:endParaRPr>
                    </a:p>
                  </a:txBody>
                  <a:tcPr anchor="ctr">
                    <a:noFill/>
                  </a:tcPr>
                </a:tc>
              </a:tr>
              <a:tr h="693239">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1.66%</a:t>
                      </a:r>
                      <a:endParaRPr lang="en-US" sz="2000" b="1" dirty="0">
                        <a:latin typeface="Garamond" pitchFamily="18" charset="0"/>
                      </a:endParaRPr>
                    </a:p>
                  </a:txBody>
                  <a:tcPr anchor="ctr"/>
                </a:tc>
                <a:tc>
                  <a:txBody>
                    <a:bodyPr/>
                    <a:lstStyle/>
                    <a:p>
                      <a:pPr algn="ctr"/>
                      <a:r>
                        <a:rPr lang="en-US" sz="2000" b="1" dirty="0" smtClean="0">
                          <a:latin typeface="Garamond" pitchFamily="18" charset="0"/>
                        </a:rPr>
                        <a:t>1.15%</a:t>
                      </a:r>
                      <a:endParaRPr lang="en-US" sz="2000" b="1" dirty="0">
                        <a:latin typeface="Garamond" pitchFamily="18" charset="0"/>
                      </a:endParaRPr>
                    </a:p>
                  </a:txBody>
                  <a:tcPr anchor="ctr"/>
                </a:tc>
                <a:tc>
                  <a:txBody>
                    <a:bodyPr/>
                    <a:lstStyle/>
                    <a:p>
                      <a:pPr algn="ctr"/>
                      <a:r>
                        <a:rPr lang="en-US" sz="1600" b="1" dirty="0" smtClean="0">
                          <a:solidFill>
                            <a:schemeClr val="bg1"/>
                          </a:solidFill>
                        </a:rPr>
                        <a:t>0.86%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0.52%</a:t>
                      </a:r>
                      <a:endParaRPr lang="en-US" sz="1600" b="1" dirty="0">
                        <a:solidFill>
                          <a:schemeClr val="bg1"/>
                        </a:solidFill>
                      </a:endParaRPr>
                    </a:p>
                  </a:txBody>
                  <a:tcPr anchor="ctr">
                    <a:noFill/>
                  </a:tcPr>
                </a:tc>
              </a:tr>
              <a:tr h="693239">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914400" y="1066800"/>
            <a:ext cx="6705600" cy="523220"/>
          </a:xfrm>
          <a:prstGeom prst="rect">
            <a:avLst/>
          </a:prstGeom>
          <a:noFill/>
        </p:spPr>
        <p:txBody>
          <a:bodyPr wrap="square" rtlCol="0">
            <a:spAutoFit/>
          </a:bodyPr>
          <a:lstStyle/>
          <a:p>
            <a:pPr algn="ctr"/>
            <a:r>
              <a:rPr lang="en-US" sz="2800" b="1" dirty="0">
                <a:latin typeface="Garamond" pitchFamily="18" charset="0"/>
              </a:rPr>
              <a:t>American Funds – </a:t>
            </a:r>
            <a:r>
              <a:rPr lang="en-US" sz="2800" b="1" dirty="0" err="1">
                <a:latin typeface="Garamond" pitchFamily="18" charset="0"/>
              </a:rPr>
              <a:t>EuroPacific</a:t>
            </a:r>
            <a:r>
              <a:rPr lang="en-US" sz="2800" b="1" dirty="0">
                <a:latin typeface="Garamond" pitchFamily="18" charset="0"/>
              </a:rPr>
              <a:t> Fund</a:t>
            </a:r>
          </a:p>
        </p:txBody>
      </p:sp>
    </p:spTree>
    <p:extLst>
      <p:ext uri="{BB962C8B-B14F-4D97-AF65-F5344CB8AC3E}">
        <p14:creationId xmlns:p14="http://schemas.microsoft.com/office/powerpoint/2010/main" val="24295616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lumMod val="75000"/>
                    <a:lumOff val="25000"/>
                  </a:schemeClr>
                </a:solidFill>
                <a:latin typeface="Garamond" pitchFamily="18" charset="0"/>
              </a:rPr>
              <a:t>Revenue Sharing</a:t>
            </a:r>
            <a:endParaRPr lang="en-US" sz="2700" i="1" dirty="0">
              <a:solidFill>
                <a:schemeClr val="tx1">
                  <a:lumMod val="75000"/>
                  <a:lumOff val="2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26146967"/>
              </p:ext>
            </p:extLst>
          </p:nvPr>
        </p:nvGraphicFramePr>
        <p:xfrm>
          <a:off x="80897" y="2057400"/>
          <a:ext cx="8906005" cy="3946252"/>
        </p:xfrm>
        <a:graphic>
          <a:graphicData uri="http://schemas.openxmlformats.org/drawingml/2006/table">
            <a:tbl>
              <a:tblPr firstRow="1" bandRow="1">
                <a:tableStyleId>{5C22544A-7EE6-4342-B048-85BDC9FD1C3A}</a:tableStyleId>
              </a:tblPr>
              <a:tblGrid>
                <a:gridCol w="2308805"/>
                <a:gridCol w="953451"/>
                <a:gridCol w="927798"/>
                <a:gridCol w="940625"/>
                <a:gridCol w="940625"/>
                <a:gridCol w="940625"/>
                <a:gridCol w="940625"/>
                <a:gridCol w="953451"/>
              </a:tblGrid>
              <a:tr h="431604">
                <a:tc>
                  <a:txBody>
                    <a:bodyPr/>
                    <a:lstStyle/>
                    <a:p>
                      <a:r>
                        <a:rPr lang="en-US" sz="2000" dirty="0" smtClean="0">
                          <a:latin typeface="Garamond" pitchFamily="18" charset="0"/>
                        </a:rPr>
                        <a:t>Fee   /  Share Class</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A</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R-1</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R-2</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R-3</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R-4</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R-5</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R-6</a:t>
                      </a:r>
                      <a:endParaRPr lang="en-US" sz="2000" dirty="0">
                        <a:latin typeface="Garamond" pitchFamily="18" charset="0"/>
                      </a:endParaRPr>
                    </a:p>
                  </a:txBody>
                  <a:tcPr>
                    <a:solidFill>
                      <a:srgbClr val="C00000"/>
                    </a:solidFill>
                  </a:tcPr>
                </a:tc>
              </a:tr>
              <a:tr h="693596">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r>
              <a:tr h="674012">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2000" dirty="0" smtClean="0">
                          <a:latin typeface="Garamond" pitchFamily="18" charset="0"/>
                        </a:rPr>
                        <a:t>0.75%</a:t>
                      </a:r>
                      <a:endParaRPr lang="en-US" sz="2000" dirty="0">
                        <a:latin typeface="Garamond" pitchFamily="18" charset="0"/>
                      </a:endParaRPr>
                    </a:p>
                  </a:txBody>
                  <a:tcPr anchor="ctr"/>
                </a:tc>
                <a:tc>
                  <a:txBody>
                    <a:bodyPr/>
                    <a:lstStyle/>
                    <a:p>
                      <a:pPr algn="ctr"/>
                      <a:r>
                        <a:rPr lang="en-US" sz="2000" dirty="0" smtClean="0">
                          <a:latin typeface="Garamond" pitchFamily="18" charset="0"/>
                        </a:rPr>
                        <a:t>0.50%</a:t>
                      </a:r>
                      <a:endParaRPr lang="en-US" sz="2000" dirty="0">
                        <a:latin typeface="Garamond" pitchFamily="18" charset="0"/>
                      </a:endParaRPr>
                    </a:p>
                  </a:txBody>
                  <a:tcPr anchor="ctr"/>
                </a:tc>
                <a:tc>
                  <a:txBody>
                    <a:bodyPr/>
                    <a:lstStyle/>
                    <a:p>
                      <a:pPr algn="ctr"/>
                      <a:r>
                        <a:rPr lang="en-US" sz="2000" dirty="0" smtClean="0">
                          <a:latin typeface="Garamond" pitchFamily="18" charset="0"/>
                        </a:rPr>
                        <a:t>0.25%</a:t>
                      </a:r>
                      <a:endParaRPr lang="en-US" sz="2000" dirty="0">
                        <a:latin typeface="Garamond" pitchFamily="18" charset="0"/>
                      </a:endParaRPr>
                    </a:p>
                  </a:txBody>
                  <a:tcPr anchor="ct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r>
              <a:tr h="656275">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2000" dirty="0" smtClean="0">
                          <a:latin typeface="Garamond" pitchFamily="18" charset="0"/>
                        </a:rPr>
                        <a:t>0.48%</a:t>
                      </a:r>
                      <a:endParaRPr lang="en-US" sz="2000" dirty="0">
                        <a:latin typeface="Garamond" pitchFamily="18" charset="0"/>
                      </a:endParaRPr>
                    </a:p>
                  </a:txBody>
                  <a:tcPr anchor="ctr"/>
                </a:tc>
                <a:tc>
                  <a:txBody>
                    <a:bodyPr/>
                    <a:lstStyle/>
                    <a:p>
                      <a:pPr algn="ctr"/>
                      <a:r>
                        <a:rPr lang="en-US" sz="2000" dirty="0" smtClean="0">
                          <a:latin typeface="Garamond" pitchFamily="18" charset="0"/>
                        </a:rPr>
                        <a:t>0.22%</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1600" dirty="0" smtClean="0">
                          <a:solidFill>
                            <a:schemeClr val="bg1"/>
                          </a:solidFill>
                        </a:rPr>
                        <a:t>0.13%</a:t>
                      </a:r>
                      <a:endParaRPr lang="en-US" sz="1600" dirty="0">
                        <a:solidFill>
                          <a:schemeClr val="bg1"/>
                        </a:solidFill>
                      </a:endParaRPr>
                    </a:p>
                  </a:txBody>
                  <a:tcPr anchor="ctr">
                    <a:noFill/>
                  </a:tcPr>
                </a:tc>
                <a:tc>
                  <a:txBody>
                    <a:bodyPr/>
                    <a:lstStyle/>
                    <a:p>
                      <a:pPr algn="ctr"/>
                      <a:r>
                        <a:rPr lang="en-US" sz="1600" dirty="0" smtClean="0">
                          <a:solidFill>
                            <a:schemeClr val="bg1"/>
                          </a:solidFill>
                        </a:rPr>
                        <a:t>0.09%</a:t>
                      </a:r>
                      <a:endParaRPr lang="en-US" sz="1600" dirty="0">
                        <a:solidFill>
                          <a:schemeClr val="bg1"/>
                        </a:solidFill>
                      </a:endParaRPr>
                    </a:p>
                  </a:txBody>
                  <a:tcPr anchor="ctr">
                    <a:noFill/>
                  </a:tcPr>
                </a:tc>
              </a:tr>
              <a:tr h="709486">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1.66%</a:t>
                      </a:r>
                      <a:endParaRPr lang="en-US" sz="2000" b="1" dirty="0">
                        <a:latin typeface="Garamond" pitchFamily="18" charset="0"/>
                      </a:endParaRPr>
                    </a:p>
                  </a:txBody>
                  <a:tcPr anchor="ctr"/>
                </a:tc>
                <a:tc>
                  <a:txBody>
                    <a:bodyPr/>
                    <a:lstStyle/>
                    <a:p>
                      <a:pPr algn="ctr"/>
                      <a:r>
                        <a:rPr lang="en-US" sz="2000" b="1" dirty="0" smtClean="0">
                          <a:latin typeface="Garamond" pitchFamily="18" charset="0"/>
                        </a:rPr>
                        <a:t>1.15%</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0.86%</a:t>
                      </a:r>
                      <a:endParaRPr lang="en-US" sz="2000" b="1" dirty="0">
                        <a:latin typeface="Garamond" pitchFamily="18" charset="0"/>
                      </a:endParaRPr>
                    </a:p>
                  </a:txBody>
                  <a:tcPr anchor="ctr"/>
                </a:tc>
                <a:tc>
                  <a:txBody>
                    <a:bodyPr/>
                    <a:lstStyle/>
                    <a:p>
                      <a:pPr algn="ctr"/>
                      <a:r>
                        <a:rPr lang="en-US" sz="1600" b="1" dirty="0" smtClean="0">
                          <a:solidFill>
                            <a:schemeClr val="bg1"/>
                          </a:solidFill>
                        </a:rPr>
                        <a:t>0.56%</a:t>
                      </a:r>
                      <a:endParaRPr lang="en-US" sz="1600" b="1" dirty="0">
                        <a:solidFill>
                          <a:schemeClr val="bg1"/>
                        </a:solidFill>
                      </a:endParaRPr>
                    </a:p>
                  </a:txBody>
                  <a:tcPr anchor="ctr">
                    <a:noFill/>
                  </a:tcPr>
                </a:tc>
                <a:tc>
                  <a:txBody>
                    <a:bodyPr/>
                    <a:lstStyle/>
                    <a:p>
                      <a:pPr algn="ctr"/>
                      <a:r>
                        <a:rPr lang="en-US" sz="1600" b="1" dirty="0" smtClean="0">
                          <a:solidFill>
                            <a:schemeClr val="bg1"/>
                          </a:solidFill>
                        </a:rPr>
                        <a:t>0.52%</a:t>
                      </a:r>
                      <a:endParaRPr lang="en-US" sz="1600" b="1" dirty="0">
                        <a:solidFill>
                          <a:schemeClr val="bg1"/>
                        </a:solidFill>
                      </a:endParaRPr>
                    </a:p>
                  </a:txBody>
                  <a:tcPr anchor="ctr">
                    <a:noFill/>
                  </a:tcPr>
                </a:tc>
              </a:tr>
              <a:tr h="709486">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762000" y="1066800"/>
            <a:ext cx="7543800" cy="523220"/>
          </a:xfrm>
          <a:prstGeom prst="rect">
            <a:avLst/>
          </a:prstGeom>
          <a:noFill/>
        </p:spPr>
        <p:txBody>
          <a:bodyPr wrap="square" rtlCol="0">
            <a:spAutoFit/>
          </a:bodyPr>
          <a:lstStyle/>
          <a:p>
            <a:pPr algn="ctr"/>
            <a:r>
              <a:rPr lang="en-US" sz="2800" b="1" dirty="0">
                <a:latin typeface="Garamond" pitchFamily="18" charset="0"/>
              </a:rPr>
              <a:t>American Funds – </a:t>
            </a:r>
            <a:r>
              <a:rPr lang="en-US" sz="2800" b="1" dirty="0" err="1">
                <a:latin typeface="Garamond" pitchFamily="18" charset="0"/>
              </a:rPr>
              <a:t>EuroPacific</a:t>
            </a:r>
            <a:r>
              <a:rPr lang="en-US" sz="2800" b="1" dirty="0">
                <a:latin typeface="Garamond" pitchFamily="18" charset="0"/>
              </a:rPr>
              <a:t> Fund</a:t>
            </a:r>
          </a:p>
        </p:txBody>
      </p:sp>
    </p:spTree>
    <p:extLst>
      <p:ext uri="{BB962C8B-B14F-4D97-AF65-F5344CB8AC3E}">
        <p14:creationId xmlns:p14="http://schemas.microsoft.com/office/powerpoint/2010/main" val="3038074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solidFill>
                <a:latin typeface="Garamond" pitchFamily="18" charset="0"/>
              </a:rPr>
              <a:t>Revenue Sharing</a:t>
            </a:r>
            <a:endParaRPr lang="en-US" sz="2700" i="1" dirty="0">
              <a:solidFill>
                <a:schemeClr val="tx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88208295"/>
              </p:ext>
            </p:extLst>
          </p:nvPr>
        </p:nvGraphicFramePr>
        <p:xfrm>
          <a:off x="76200" y="1981200"/>
          <a:ext cx="8906005" cy="3960646"/>
        </p:xfrm>
        <a:graphic>
          <a:graphicData uri="http://schemas.openxmlformats.org/drawingml/2006/table">
            <a:tbl>
              <a:tblPr firstRow="1" bandRow="1">
                <a:tableStyleId>{5C22544A-7EE6-4342-B048-85BDC9FD1C3A}</a:tableStyleId>
              </a:tblPr>
              <a:tblGrid>
                <a:gridCol w="2308805"/>
                <a:gridCol w="953451"/>
                <a:gridCol w="927798"/>
                <a:gridCol w="940625"/>
                <a:gridCol w="940625"/>
                <a:gridCol w="940625"/>
                <a:gridCol w="940625"/>
                <a:gridCol w="953451"/>
              </a:tblGrid>
              <a:tr h="434046">
                <a:tc>
                  <a:txBody>
                    <a:bodyPr/>
                    <a:lstStyle/>
                    <a:p>
                      <a:r>
                        <a:rPr lang="en-US" sz="2000" dirty="0" smtClean="0">
                          <a:latin typeface="Garamond" pitchFamily="18" charset="0"/>
                        </a:rPr>
                        <a:t>Fee   /  Share Class</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A</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R-1</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R-2</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R-3</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R-4</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R-5</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R-6</a:t>
                      </a:r>
                      <a:endParaRPr lang="en-US" sz="2000" dirty="0">
                        <a:latin typeface="Garamond" pitchFamily="18" charset="0"/>
                      </a:endParaRPr>
                    </a:p>
                  </a:txBody>
                  <a:tcPr>
                    <a:solidFill>
                      <a:srgbClr val="C00000"/>
                    </a:solidFill>
                  </a:tcPr>
                </a:tc>
              </a:tr>
              <a:tr h="697520">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1600" dirty="0" smtClean="0">
                          <a:solidFill>
                            <a:schemeClr val="bg1"/>
                          </a:solidFill>
                        </a:rPr>
                        <a:t>0.43%</a:t>
                      </a:r>
                      <a:endParaRPr lang="en-US" sz="1600" dirty="0">
                        <a:solidFill>
                          <a:schemeClr val="bg1"/>
                        </a:solidFill>
                      </a:endParaRPr>
                    </a:p>
                  </a:txBody>
                  <a:tcPr anchor="ctr">
                    <a:noFill/>
                  </a:tcPr>
                </a:tc>
              </a:tr>
              <a:tr h="677825">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2000" dirty="0" smtClean="0">
                          <a:latin typeface="Garamond" pitchFamily="18" charset="0"/>
                        </a:rPr>
                        <a:t>0.75%</a:t>
                      </a:r>
                      <a:endParaRPr lang="en-US" sz="2000" dirty="0">
                        <a:latin typeface="Garamond" pitchFamily="18" charset="0"/>
                      </a:endParaRPr>
                    </a:p>
                  </a:txBody>
                  <a:tcPr anchor="ctr"/>
                </a:tc>
                <a:tc>
                  <a:txBody>
                    <a:bodyPr/>
                    <a:lstStyle/>
                    <a:p>
                      <a:pPr algn="ctr"/>
                      <a:r>
                        <a:rPr lang="en-US" sz="2000" dirty="0" smtClean="0">
                          <a:latin typeface="Garamond" pitchFamily="18" charset="0"/>
                        </a:rPr>
                        <a:t>0.50%</a:t>
                      </a:r>
                      <a:endParaRPr lang="en-US" sz="2000" dirty="0">
                        <a:latin typeface="Garamond" pitchFamily="18" charset="0"/>
                      </a:endParaRPr>
                    </a:p>
                  </a:txBody>
                  <a:tcPr anchor="ctr"/>
                </a:tc>
                <a:tc>
                  <a:txBody>
                    <a:bodyPr/>
                    <a:lstStyle/>
                    <a:p>
                      <a:pPr algn="ctr"/>
                      <a:r>
                        <a:rPr lang="en-US" sz="2000" dirty="0" smtClean="0">
                          <a:latin typeface="Garamond" pitchFamily="18" charset="0"/>
                        </a:rPr>
                        <a:t>0.25%</a:t>
                      </a:r>
                      <a:endParaRPr lang="en-US" sz="2000" dirty="0">
                        <a:latin typeface="Garamond" pitchFamily="18" charset="0"/>
                      </a:endParaRPr>
                    </a:p>
                  </a:txBody>
                  <a:tcPr anchor="ctr"/>
                </a:tc>
                <a:tc>
                  <a:txBody>
                    <a:bodyPr/>
                    <a:lstStyle/>
                    <a:p>
                      <a:pPr algn="ctr"/>
                      <a:r>
                        <a:rPr lang="en-US" sz="2000" dirty="0" smtClean="0">
                          <a:latin typeface="Garamond" pitchFamily="18" charset="0"/>
                        </a:rPr>
                        <a:t>none</a:t>
                      </a:r>
                      <a:endParaRPr lang="en-US" sz="2000" dirty="0">
                        <a:latin typeface="Garamond" pitchFamily="18" charset="0"/>
                      </a:endParaRPr>
                    </a:p>
                  </a:txBody>
                  <a:tcPr anchor="ctr"/>
                </a:tc>
                <a:tc>
                  <a:txBody>
                    <a:bodyPr/>
                    <a:lstStyle/>
                    <a:p>
                      <a:pPr algn="ctr"/>
                      <a:r>
                        <a:rPr lang="en-US" sz="1600" dirty="0" smtClean="0">
                          <a:solidFill>
                            <a:schemeClr val="bg1"/>
                          </a:solidFill>
                        </a:rPr>
                        <a:t>none</a:t>
                      </a:r>
                      <a:endParaRPr lang="en-US" sz="1600" dirty="0">
                        <a:solidFill>
                          <a:schemeClr val="bg1"/>
                        </a:solidFill>
                      </a:endParaRPr>
                    </a:p>
                  </a:txBody>
                  <a:tcPr anchor="ctr">
                    <a:noFill/>
                  </a:tcPr>
                </a:tc>
              </a:tr>
              <a:tr h="659988">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2000" dirty="0" smtClean="0">
                          <a:latin typeface="Garamond" pitchFamily="18" charset="0"/>
                        </a:rPr>
                        <a:t>0.48%</a:t>
                      </a:r>
                      <a:endParaRPr lang="en-US" sz="2000" dirty="0">
                        <a:latin typeface="Garamond" pitchFamily="18" charset="0"/>
                      </a:endParaRPr>
                    </a:p>
                  </a:txBody>
                  <a:tcPr anchor="ctr"/>
                </a:tc>
                <a:tc>
                  <a:txBody>
                    <a:bodyPr/>
                    <a:lstStyle/>
                    <a:p>
                      <a:pPr algn="ctr"/>
                      <a:r>
                        <a:rPr lang="en-US" sz="2000" dirty="0" smtClean="0">
                          <a:latin typeface="Garamond" pitchFamily="18" charset="0"/>
                        </a:rPr>
                        <a:t>0.22%</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0.13%</a:t>
                      </a:r>
                      <a:endParaRPr lang="en-US" sz="2000" dirty="0">
                        <a:latin typeface="Garamond" pitchFamily="18" charset="0"/>
                      </a:endParaRPr>
                    </a:p>
                  </a:txBody>
                  <a:tcPr anchor="ctr"/>
                </a:tc>
                <a:tc>
                  <a:txBody>
                    <a:bodyPr/>
                    <a:lstStyle/>
                    <a:p>
                      <a:pPr algn="ctr"/>
                      <a:r>
                        <a:rPr lang="en-US" sz="1600" dirty="0" smtClean="0">
                          <a:solidFill>
                            <a:schemeClr val="bg1"/>
                          </a:solidFill>
                        </a:rPr>
                        <a:t>0.09%</a:t>
                      </a:r>
                      <a:endParaRPr lang="en-US" sz="1600" dirty="0">
                        <a:solidFill>
                          <a:schemeClr val="bg1"/>
                        </a:solidFill>
                      </a:endParaRPr>
                    </a:p>
                  </a:txBody>
                  <a:tcPr anchor="ctr">
                    <a:noFill/>
                  </a:tcPr>
                </a:tc>
              </a:tr>
              <a:tr h="713500">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1.66%</a:t>
                      </a:r>
                      <a:endParaRPr lang="en-US" sz="2000" b="1" dirty="0">
                        <a:latin typeface="Garamond" pitchFamily="18" charset="0"/>
                      </a:endParaRPr>
                    </a:p>
                  </a:txBody>
                  <a:tcPr anchor="ctr"/>
                </a:tc>
                <a:tc>
                  <a:txBody>
                    <a:bodyPr/>
                    <a:lstStyle/>
                    <a:p>
                      <a:pPr algn="ctr"/>
                      <a:r>
                        <a:rPr lang="en-US" sz="2000" b="1" dirty="0" smtClean="0">
                          <a:latin typeface="Garamond" pitchFamily="18" charset="0"/>
                        </a:rPr>
                        <a:t>1.15%</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0.86%</a:t>
                      </a:r>
                      <a:endParaRPr lang="en-US" sz="2000" b="1" dirty="0">
                        <a:latin typeface="Garamond" pitchFamily="18" charset="0"/>
                      </a:endParaRPr>
                    </a:p>
                  </a:txBody>
                  <a:tcPr anchor="ctr"/>
                </a:tc>
                <a:tc>
                  <a:txBody>
                    <a:bodyPr/>
                    <a:lstStyle/>
                    <a:p>
                      <a:pPr algn="ctr"/>
                      <a:r>
                        <a:rPr lang="en-US" sz="2000" b="1" dirty="0" smtClean="0">
                          <a:latin typeface="Garamond" pitchFamily="18" charset="0"/>
                        </a:rPr>
                        <a:t>0.56%</a:t>
                      </a:r>
                      <a:endParaRPr lang="en-US" sz="2000" b="1" dirty="0">
                        <a:latin typeface="Garamond" pitchFamily="18" charset="0"/>
                      </a:endParaRPr>
                    </a:p>
                  </a:txBody>
                  <a:tcPr anchor="ctr"/>
                </a:tc>
                <a:tc>
                  <a:txBody>
                    <a:bodyPr/>
                    <a:lstStyle/>
                    <a:p>
                      <a:pPr algn="ctr"/>
                      <a:r>
                        <a:rPr lang="en-US" sz="1600" b="1" dirty="0" smtClean="0">
                          <a:solidFill>
                            <a:schemeClr val="bg1"/>
                          </a:solidFill>
                        </a:rPr>
                        <a:t>0.52%</a:t>
                      </a:r>
                      <a:endParaRPr lang="en-US" sz="1600" b="1" dirty="0">
                        <a:solidFill>
                          <a:schemeClr val="bg1"/>
                        </a:solidFill>
                      </a:endParaRPr>
                    </a:p>
                  </a:txBody>
                  <a:tcPr anchor="ctr">
                    <a:noFill/>
                  </a:tcPr>
                </a:tc>
              </a:tr>
              <a:tr h="713500">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762000" y="1066800"/>
            <a:ext cx="7315200" cy="523220"/>
          </a:xfrm>
          <a:prstGeom prst="rect">
            <a:avLst/>
          </a:prstGeom>
          <a:noFill/>
        </p:spPr>
        <p:txBody>
          <a:bodyPr wrap="square" rtlCol="0">
            <a:spAutoFit/>
          </a:bodyPr>
          <a:lstStyle/>
          <a:p>
            <a:pPr algn="ctr"/>
            <a:r>
              <a:rPr lang="en-US" sz="2800" b="1" dirty="0">
                <a:latin typeface="Garamond" pitchFamily="18" charset="0"/>
              </a:rPr>
              <a:t>American Funds – </a:t>
            </a:r>
            <a:r>
              <a:rPr lang="en-US" sz="2800" b="1" dirty="0" err="1">
                <a:latin typeface="Garamond" pitchFamily="18" charset="0"/>
              </a:rPr>
              <a:t>EuroPacific</a:t>
            </a:r>
            <a:r>
              <a:rPr lang="en-US" sz="2800" b="1" dirty="0">
                <a:latin typeface="Garamond" pitchFamily="18" charset="0"/>
              </a:rPr>
              <a:t> Fund</a:t>
            </a:r>
          </a:p>
        </p:txBody>
      </p:sp>
    </p:spTree>
    <p:extLst>
      <p:ext uri="{BB962C8B-B14F-4D97-AF65-F5344CB8AC3E}">
        <p14:creationId xmlns:p14="http://schemas.microsoft.com/office/powerpoint/2010/main" val="6464052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solidFill>
                <a:latin typeface="Garamond" pitchFamily="18" charset="0"/>
              </a:rPr>
              <a:t>Revenue Sharing</a:t>
            </a:r>
            <a:endParaRPr lang="en-US" sz="2700" i="1" dirty="0">
              <a:solidFill>
                <a:schemeClr val="tx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906266693"/>
              </p:ext>
            </p:extLst>
          </p:nvPr>
        </p:nvGraphicFramePr>
        <p:xfrm>
          <a:off x="42797" y="1981200"/>
          <a:ext cx="8915399" cy="3988064"/>
        </p:xfrm>
        <a:graphic>
          <a:graphicData uri="http://schemas.openxmlformats.org/drawingml/2006/table">
            <a:tbl>
              <a:tblPr firstRow="1" bandRow="1">
                <a:tableStyleId>{5C22544A-7EE6-4342-B048-85BDC9FD1C3A}</a:tableStyleId>
              </a:tblPr>
              <a:tblGrid>
                <a:gridCol w="2311241"/>
                <a:gridCol w="954457"/>
                <a:gridCol w="928776"/>
                <a:gridCol w="941617"/>
                <a:gridCol w="941617"/>
                <a:gridCol w="941617"/>
                <a:gridCol w="941617"/>
                <a:gridCol w="954457"/>
              </a:tblGrid>
              <a:tr h="438697">
                <a:tc>
                  <a:txBody>
                    <a:bodyPr/>
                    <a:lstStyle/>
                    <a:p>
                      <a:r>
                        <a:rPr lang="en-US" sz="2000" dirty="0" smtClean="0">
                          <a:latin typeface="Garamond" pitchFamily="18" charset="0"/>
                        </a:rPr>
                        <a:t>Fee   /  Share Class</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A</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R-1</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R-2</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R-3</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R-4</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R-5</a:t>
                      </a:r>
                      <a:endParaRPr lang="en-US" sz="2000" dirty="0">
                        <a:latin typeface="Garamond" pitchFamily="18" charset="0"/>
                      </a:endParaRPr>
                    </a:p>
                  </a:txBody>
                  <a:tcPr>
                    <a:solidFill>
                      <a:srgbClr val="C00000"/>
                    </a:solidFill>
                  </a:tcPr>
                </a:tc>
                <a:tc>
                  <a:txBody>
                    <a:bodyPr/>
                    <a:lstStyle/>
                    <a:p>
                      <a:pPr algn="ctr"/>
                      <a:r>
                        <a:rPr lang="en-US" sz="2000" dirty="0" smtClean="0">
                          <a:latin typeface="Garamond" pitchFamily="18" charset="0"/>
                        </a:rPr>
                        <a:t>R-6</a:t>
                      </a:r>
                      <a:endParaRPr lang="en-US" sz="2000" dirty="0">
                        <a:latin typeface="Garamond" pitchFamily="18" charset="0"/>
                      </a:endParaRPr>
                    </a:p>
                  </a:txBody>
                  <a:tcPr>
                    <a:solidFill>
                      <a:srgbClr val="C00000"/>
                    </a:solidFill>
                  </a:tcPr>
                </a:tc>
              </a:tr>
              <a:tr h="704995">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r>
              <a:tr h="685089">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2000" dirty="0" smtClean="0">
                          <a:latin typeface="Garamond" pitchFamily="18" charset="0"/>
                        </a:rPr>
                        <a:t>0.75%</a:t>
                      </a:r>
                      <a:endParaRPr lang="en-US" sz="2000" dirty="0">
                        <a:latin typeface="Garamond" pitchFamily="18" charset="0"/>
                      </a:endParaRPr>
                    </a:p>
                  </a:txBody>
                  <a:tcPr anchor="ctr"/>
                </a:tc>
                <a:tc>
                  <a:txBody>
                    <a:bodyPr/>
                    <a:lstStyle/>
                    <a:p>
                      <a:pPr algn="ctr"/>
                      <a:r>
                        <a:rPr lang="en-US" sz="2000" dirty="0" smtClean="0">
                          <a:latin typeface="Garamond" pitchFamily="18" charset="0"/>
                        </a:rPr>
                        <a:t>0.50%</a:t>
                      </a:r>
                      <a:endParaRPr lang="en-US" sz="2000" dirty="0">
                        <a:latin typeface="Garamond" pitchFamily="18" charset="0"/>
                      </a:endParaRPr>
                    </a:p>
                  </a:txBody>
                  <a:tcPr anchor="ctr"/>
                </a:tc>
                <a:tc>
                  <a:txBody>
                    <a:bodyPr/>
                    <a:lstStyle/>
                    <a:p>
                      <a:pPr algn="ctr"/>
                      <a:r>
                        <a:rPr lang="en-US" sz="2000" dirty="0" smtClean="0">
                          <a:latin typeface="Garamond" pitchFamily="18" charset="0"/>
                        </a:rPr>
                        <a:t>0.25%</a:t>
                      </a:r>
                      <a:endParaRPr lang="en-US" sz="2000" dirty="0">
                        <a:latin typeface="Garamond" pitchFamily="18" charset="0"/>
                      </a:endParaRPr>
                    </a:p>
                  </a:txBody>
                  <a:tcPr anchor="ctr"/>
                </a:tc>
                <a:tc>
                  <a:txBody>
                    <a:bodyPr/>
                    <a:lstStyle/>
                    <a:p>
                      <a:pPr algn="ctr"/>
                      <a:r>
                        <a:rPr lang="en-US" sz="2000" dirty="0" smtClean="0">
                          <a:latin typeface="Garamond" pitchFamily="18" charset="0"/>
                        </a:rPr>
                        <a:t>none</a:t>
                      </a:r>
                      <a:endParaRPr lang="en-US" sz="2000" dirty="0">
                        <a:latin typeface="Garamond" pitchFamily="18" charset="0"/>
                      </a:endParaRPr>
                    </a:p>
                  </a:txBody>
                  <a:tcPr anchor="ctr"/>
                </a:tc>
                <a:tc>
                  <a:txBody>
                    <a:bodyPr/>
                    <a:lstStyle/>
                    <a:p>
                      <a:pPr algn="ctr"/>
                      <a:r>
                        <a:rPr lang="en-US" sz="2000" dirty="0" smtClean="0">
                          <a:latin typeface="Garamond" pitchFamily="18" charset="0"/>
                        </a:rPr>
                        <a:t>none</a:t>
                      </a:r>
                      <a:endParaRPr lang="en-US" sz="2000" dirty="0">
                        <a:latin typeface="Garamond" pitchFamily="18" charset="0"/>
                      </a:endParaRPr>
                    </a:p>
                  </a:txBody>
                  <a:tcPr anchor="ctr"/>
                </a:tc>
              </a:tr>
              <a:tr h="667060">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2000" dirty="0" smtClean="0">
                          <a:latin typeface="Garamond" pitchFamily="18" charset="0"/>
                        </a:rPr>
                        <a:t>0.48%</a:t>
                      </a:r>
                      <a:endParaRPr lang="en-US" sz="2000" dirty="0">
                        <a:latin typeface="Garamond" pitchFamily="18" charset="0"/>
                      </a:endParaRPr>
                    </a:p>
                  </a:txBody>
                  <a:tcPr anchor="ctr"/>
                </a:tc>
                <a:tc>
                  <a:txBody>
                    <a:bodyPr/>
                    <a:lstStyle/>
                    <a:p>
                      <a:pPr algn="ctr"/>
                      <a:r>
                        <a:rPr lang="en-US" sz="2000" dirty="0" smtClean="0">
                          <a:latin typeface="Garamond" pitchFamily="18" charset="0"/>
                        </a:rPr>
                        <a:t>0.22%</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0.13%</a:t>
                      </a:r>
                      <a:endParaRPr lang="en-US" sz="2000" dirty="0">
                        <a:latin typeface="Garamond" pitchFamily="18" charset="0"/>
                      </a:endParaRPr>
                    </a:p>
                  </a:txBody>
                  <a:tcPr anchor="ctr"/>
                </a:tc>
                <a:tc>
                  <a:txBody>
                    <a:bodyPr/>
                    <a:lstStyle/>
                    <a:p>
                      <a:pPr algn="ctr"/>
                      <a:r>
                        <a:rPr lang="en-US" sz="2000" dirty="0" smtClean="0">
                          <a:latin typeface="Garamond" pitchFamily="18" charset="0"/>
                        </a:rPr>
                        <a:t>0.09%</a:t>
                      </a:r>
                      <a:endParaRPr lang="en-US" sz="2000" dirty="0">
                        <a:latin typeface="Garamond" pitchFamily="18" charset="0"/>
                      </a:endParaRPr>
                    </a:p>
                  </a:txBody>
                  <a:tcPr anchor="ctr"/>
                </a:tc>
              </a:tr>
              <a:tr h="721146">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1.66%</a:t>
                      </a:r>
                      <a:endParaRPr lang="en-US" sz="2000" b="1" dirty="0">
                        <a:latin typeface="Garamond" pitchFamily="18" charset="0"/>
                      </a:endParaRPr>
                    </a:p>
                  </a:txBody>
                  <a:tcPr anchor="ctr"/>
                </a:tc>
                <a:tc>
                  <a:txBody>
                    <a:bodyPr/>
                    <a:lstStyle/>
                    <a:p>
                      <a:pPr algn="ctr"/>
                      <a:r>
                        <a:rPr lang="en-US" sz="2000" b="1" dirty="0" smtClean="0">
                          <a:latin typeface="Garamond" pitchFamily="18" charset="0"/>
                        </a:rPr>
                        <a:t>1.15%</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0.86%</a:t>
                      </a:r>
                      <a:endParaRPr lang="en-US" sz="2000" b="1" dirty="0">
                        <a:latin typeface="Garamond" pitchFamily="18" charset="0"/>
                      </a:endParaRPr>
                    </a:p>
                  </a:txBody>
                  <a:tcPr anchor="ctr"/>
                </a:tc>
                <a:tc>
                  <a:txBody>
                    <a:bodyPr/>
                    <a:lstStyle/>
                    <a:p>
                      <a:pPr algn="ctr"/>
                      <a:r>
                        <a:rPr lang="en-US" sz="2000" b="1" dirty="0" smtClean="0">
                          <a:latin typeface="Garamond" pitchFamily="18" charset="0"/>
                        </a:rPr>
                        <a:t>0.56%</a:t>
                      </a:r>
                      <a:endParaRPr lang="en-US" sz="2000" b="1" dirty="0">
                        <a:latin typeface="Garamond" pitchFamily="18" charset="0"/>
                      </a:endParaRPr>
                    </a:p>
                  </a:txBody>
                  <a:tcPr anchor="ctr"/>
                </a:tc>
                <a:tc>
                  <a:txBody>
                    <a:bodyPr/>
                    <a:lstStyle/>
                    <a:p>
                      <a:pPr algn="ctr"/>
                      <a:r>
                        <a:rPr lang="en-US" sz="2000" b="1" dirty="0" smtClean="0">
                          <a:latin typeface="Garamond" pitchFamily="18" charset="0"/>
                        </a:rPr>
                        <a:t>0.52%</a:t>
                      </a:r>
                      <a:endParaRPr lang="en-US" sz="2000" b="1" dirty="0">
                        <a:latin typeface="Garamond" pitchFamily="18" charset="0"/>
                      </a:endParaRPr>
                    </a:p>
                  </a:txBody>
                  <a:tcPr anchor="ctr"/>
                </a:tc>
              </a:tr>
              <a:tr h="721146">
                <a:tc>
                  <a:txBody>
                    <a:bodyPr/>
                    <a:lstStyle/>
                    <a:p>
                      <a:r>
                        <a:rPr lang="en-US" sz="1600" b="1" dirty="0" smtClean="0">
                          <a:solidFill>
                            <a:schemeClr val="bg1"/>
                          </a:solidFill>
                        </a:rPr>
                        <a:t>Annual Cost per $1MM</a:t>
                      </a:r>
                      <a:endParaRPr lang="en-US" sz="1600" b="1" dirty="0">
                        <a:solidFill>
                          <a:schemeClr val="bg1"/>
                        </a:solidFill>
                      </a:endParaRPr>
                    </a:p>
                  </a:txBody>
                  <a:tcPr anchor="ctr">
                    <a:noFill/>
                  </a:tcPr>
                </a:tc>
                <a:tc>
                  <a:txBody>
                    <a:bodyPr/>
                    <a:lstStyle/>
                    <a:p>
                      <a:pPr algn="ctr"/>
                      <a:r>
                        <a:rPr lang="en-US" sz="1600" b="1" dirty="0" smtClean="0">
                          <a:solidFill>
                            <a:schemeClr val="bg1"/>
                          </a:solidFill>
                        </a:rPr>
                        <a:t>$8,500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$16,400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$16,600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$11,500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$8,600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$5,600</a:t>
                      </a:r>
                      <a:endParaRPr lang="en-US" sz="1600" b="1" dirty="0">
                        <a:solidFill>
                          <a:schemeClr val="bg1"/>
                        </a:solidFill>
                      </a:endParaRPr>
                    </a:p>
                  </a:txBody>
                  <a:tcPr anchor="ctr">
                    <a:noFill/>
                  </a:tcPr>
                </a:tc>
                <a:tc>
                  <a:txBody>
                    <a:bodyPr/>
                    <a:lstStyle/>
                    <a:p>
                      <a:pPr algn="ctr"/>
                      <a:r>
                        <a:rPr lang="en-US" sz="1600" b="1" dirty="0" smtClean="0">
                          <a:solidFill>
                            <a:schemeClr val="bg1"/>
                          </a:solidFill>
                        </a:rPr>
                        <a:t>$5,200</a:t>
                      </a:r>
                      <a:endParaRPr lang="en-US" sz="1600" b="1" dirty="0">
                        <a:solidFill>
                          <a:schemeClr val="bg1"/>
                        </a:solidFill>
                      </a:endParaRPr>
                    </a:p>
                  </a:txBody>
                  <a:tcPr anchor="ctr">
                    <a:noFill/>
                  </a:tcPr>
                </a:tc>
              </a:tr>
            </a:tbl>
          </a:graphicData>
        </a:graphic>
      </p:graphicFrame>
      <p:sp>
        <p:nvSpPr>
          <p:cNvPr id="8" name="TextBox 7"/>
          <p:cNvSpPr txBox="1"/>
          <p:nvPr/>
        </p:nvSpPr>
        <p:spPr>
          <a:xfrm>
            <a:off x="423797" y="990599"/>
            <a:ext cx="8153400" cy="523220"/>
          </a:xfrm>
          <a:prstGeom prst="rect">
            <a:avLst/>
          </a:prstGeom>
          <a:noFill/>
        </p:spPr>
        <p:txBody>
          <a:bodyPr wrap="square" rtlCol="0">
            <a:spAutoFit/>
          </a:bodyPr>
          <a:lstStyle/>
          <a:p>
            <a:pPr algn="ctr"/>
            <a:r>
              <a:rPr lang="en-US" sz="2800" b="1" dirty="0">
                <a:latin typeface="Garamond" pitchFamily="18" charset="0"/>
              </a:rPr>
              <a:t>American Funds – </a:t>
            </a:r>
            <a:r>
              <a:rPr lang="en-US" sz="2800" b="1" dirty="0" err="1">
                <a:latin typeface="Garamond" pitchFamily="18" charset="0"/>
              </a:rPr>
              <a:t>EuroPacific</a:t>
            </a:r>
            <a:r>
              <a:rPr lang="en-US" sz="2800" b="1" dirty="0">
                <a:latin typeface="Garamond" pitchFamily="18" charset="0"/>
              </a:rPr>
              <a:t> Fund</a:t>
            </a:r>
          </a:p>
        </p:txBody>
      </p:sp>
    </p:spTree>
    <p:extLst>
      <p:ext uri="{BB962C8B-B14F-4D97-AF65-F5344CB8AC3E}">
        <p14:creationId xmlns:p14="http://schemas.microsoft.com/office/powerpoint/2010/main" val="8509528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914400"/>
          </a:xfrm>
        </p:spPr>
        <p:txBody>
          <a:bodyPr>
            <a:normAutofit fontScale="90000"/>
          </a:bodyPr>
          <a:lstStyle/>
          <a:p>
            <a:r>
              <a:rPr lang="en-US" sz="4000" dirty="0">
                <a:solidFill>
                  <a:prstClr val="black"/>
                </a:solidFill>
                <a:latin typeface="Garamond" pitchFamily="18" charset="0"/>
              </a:rPr>
              <a:t>Disclosure ≠ Voluntary </a:t>
            </a:r>
            <a:r>
              <a:rPr lang="en-US" sz="4000" dirty="0">
                <a:solidFill>
                  <a:srgbClr val="FF0000"/>
                </a:solidFill>
                <a:latin typeface="Garamond" pitchFamily="18" charset="0"/>
              </a:rPr>
              <a:t>Informed</a:t>
            </a:r>
            <a:r>
              <a:rPr lang="en-US" sz="4000" dirty="0">
                <a:solidFill>
                  <a:prstClr val="black"/>
                </a:solidFill>
                <a:latin typeface="Garamond" pitchFamily="18" charset="0"/>
              </a:rPr>
              <a:t> Consent</a:t>
            </a:r>
            <a:r>
              <a:rPr lang="en-US" sz="4000" dirty="0"/>
              <a:t/>
            </a:r>
            <a:br>
              <a:rPr lang="en-US" sz="4000" dirty="0"/>
            </a:br>
            <a:r>
              <a:rPr lang="en-US" sz="3200" dirty="0">
                <a:solidFill>
                  <a:schemeClr val="tx1">
                    <a:lumMod val="75000"/>
                    <a:lumOff val="25000"/>
                  </a:schemeClr>
                </a:solidFill>
                <a:latin typeface="Garamond" pitchFamily="18" charset="0"/>
              </a:rPr>
              <a:t>Revenue Sharing</a:t>
            </a:r>
            <a:endParaRPr lang="en-US" sz="2700" i="1" dirty="0">
              <a:solidFill>
                <a:schemeClr val="tx1">
                  <a:lumMod val="75000"/>
                  <a:lumOff val="2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67454533"/>
              </p:ext>
            </p:extLst>
          </p:nvPr>
        </p:nvGraphicFramePr>
        <p:xfrm>
          <a:off x="152400" y="1611941"/>
          <a:ext cx="8839199" cy="3996290"/>
        </p:xfrm>
        <a:graphic>
          <a:graphicData uri="http://schemas.openxmlformats.org/drawingml/2006/table">
            <a:tbl>
              <a:tblPr firstRow="1" bandRow="1">
                <a:tableStyleId>{5C22544A-7EE6-4342-B048-85BDC9FD1C3A}</a:tableStyleId>
              </a:tblPr>
              <a:tblGrid>
                <a:gridCol w="2133600"/>
                <a:gridCol w="914400"/>
                <a:gridCol w="990600"/>
                <a:gridCol w="1053593"/>
                <a:gridCol w="933569"/>
                <a:gridCol w="933569"/>
                <a:gridCol w="933569"/>
                <a:gridCol w="946299"/>
              </a:tblGrid>
              <a:tr h="440093">
                <a:tc>
                  <a:txBody>
                    <a:bodyPr/>
                    <a:lstStyle/>
                    <a:p>
                      <a:r>
                        <a:rPr lang="en-US" sz="2000" dirty="0" smtClean="0">
                          <a:latin typeface="Garamond" pitchFamily="18" charset="0"/>
                        </a:rPr>
                        <a:t>Fee  /Share Class</a:t>
                      </a:r>
                      <a:endParaRPr lang="en-US" sz="2000" dirty="0">
                        <a:latin typeface="Garamond" pitchFamily="18" charset="0"/>
                      </a:endParaRPr>
                    </a:p>
                  </a:txBody>
                  <a:tcPr/>
                </a:tc>
                <a:tc>
                  <a:txBody>
                    <a:bodyPr/>
                    <a:lstStyle/>
                    <a:p>
                      <a:pPr algn="ctr"/>
                      <a:r>
                        <a:rPr lang="en-US" sz="2000" dirty="0" smtClean="0">
                          <a:latin typeface="Garamond" pitchFamily="18" charset="0"/>
                        </a:rPr>
                        <a:t>A</a:t>
                      </a:r>
                      <a:endParaRPr lang="en-US" sz="2000" dirty="0">
                        <a:latin typeface="Garamond" pitchFamily="18" charset="0"/>
                      </a:endParaRPr>
                    </a:p>
                  </a:txBody>
                  <a:tcPr/>
                </a:tc>
                <a:tc>
                  <a:txBody>
                    <a:bodyPr/>
                    <a:lstStyle/>
                    <a:p>
                      <a:pPr algn="ctr"/>
                      <a:r>
                        <a:rPr lang="en-US" sz="2000" dirty="0" smtClean="0">
                          <a:latin typeface="Garamond" pitchFamily="18" charset="0"/>
                        </a:rPr>
                        <a:t>R-1</a:t>
                      </a:r>
                      <a:endParaRPr lang="en-US" sz="2000" dirty="0">
                        <a:latin typeface="Garamond" pitchFamily="18" charset="0"/>
                      </a:endParaRPr>
                    </a:p>
                  </a:txBody>
                  <a:tcPr/>
                </a:tc>
                <a:tc>
                  <a:txBody>
                    <a:bodyPr/>
                    <a:lstStyle/>
                    <a:p>
                      <a:pPr algn="ctr"/>
                      <a:r>
                        <a:rPr lang="en-US" sz="2000" dirty="0" smtClean="0">
                          <a:latin typeface="Garamond" pitchFamily="18" charset="0"/>
                        </a:rPr>
                        <a:t>R-2</a:t>
                      </a:r>
                      <a:endParaRPr lang="en-US" sz="2000" dirty="0">
                        <a:latin typeface="Garamond" pitchFamily="18" charset="0"/>
                      </a:endParaRPr>
                    </a:p>
                  </a:txBody>
                  <a:tcPr/>
                </a:tc>
                <a:tc>
                  <a:txBody>
                    <a:bodyPr/>
                    <a:lstStyle/>
                    <a:p>
                      <a:pPr algn="ctr"/>
                      <a:r>
                        <a:rPr lang="en-US" sz="2000" dirty="0" smtClean="0">
                          <a:latin typeface="Garamond" pitchFamily="18" charset="0"/>
                        </a:rPr>
                        <a:t>R-3</a:t>
                      </a:r>
                      <a:endParaRPr lang="en-US" sz="2000" dirty="0">
                        <a:latin typeface="Garamond" pitchFamily="18" charset="0"/>
                      </a:endParaRPr>
                    </a:p>
                  </a:txBody>
                  <a:tcPr/>
                </a:tc>
                <a:tc>
                  <a:txBody>
                    <a:bodyPr/>
                    <a:lstStyle/>
                    <a:p>
                      <a:pPr algn="ctr"/>
                      <a:r>
                        <a:rPr lang="en-US" sz="2000" dirty="0" smtClean="0">
                          <a:latin typeface="Garamond" pitchFamily="18" charset="0"/>
                        </a:rPr>
                        <a:t>R-4</a:t>
                      </a:r>
                      <a:endParaRPr lang="en-US" sz="2000" dirty="0">
                        <a:latin typeface="Garamond" pitchFamily="18" charset="0"/>
                      </a:endParaRPr>
                    </a:p>
                  </a:txBody>
                  <a:tcPr/>
                </a:tc>
                <a:tc>
                  <a:txBody>
                    <a:bodyPr/>
                    <a:lstStyle/>
                    <a:p>
                      <a:pPr algn="ctr"/>
                      <a:r>
                        <a:rPr lang="en-US" sz="2000" dirty="0" smtClean="0">
                          <a:latin typeface="Garamond" pitchFamily="18" charset="0"/>
                        </a:rPr>
                        <a:t>R-5</a:t>
                      </a:r>
                      <a:endParaRPr lang="en-US" sz="2000" dirty="0">
                        <a:latin typeface="Garamond" pitchFamily="18" charset="0"/>
                      </a:endParaRPr>
                    </a:p>
                  </a:txBody>
                  <a:tcPr/>
                </a:tc>
                <a:tc>
                  <a:txBody>
                    <a:bodyPr/>
                    <a:lstStyle/>
                    <a:p>
                      <a:pPr algn="ctr"/>
                      <a:r>
                        <a:rPr lang="en-US" sz="2000" dirty="0" smtClean="0">
                          <a:latin typeface="Garamond" pitchFamily="18" charset="0"/>
                        </a:rPr>
                        <a:t>R-6</a:t>
                      </a:r>
                      <a:endParaRPr lang="en-US" sz="2000" dirty="0">
                        <a:latin typeface="Garamond" pitchFamily="18" charset="0"/>
                      </a:endParaRPr>
                    </a:p>
                  </a:txBody>
                  <a:tcPr/>
                </a:tc>
              </a:tr>
              <a:tr h="707237">
                <a:tc>
                  <a:txBody>
                    <a:bodyPr/>
                    <a:lstStyle/>
                    <a:p>
                      <a:r>
                        <a:rPr lang="en-US" sz="2000" dirty="0" smtClean="0">
                          <a:latin typeface="Garamond" pitchFamily="18" charset="0"/>
                        </a:rPr>
                        <a:t>Management Fee</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c>
                  <a:txBody>
                    <a:bodyPr/>
                    <a:lstStyle/>
                    <a:p>
                      <a:pPr algn="ctr"/>
                      <a:r>
                        <a:rPr lang="en-US" sz="2000" dirty="0" smtClean="0">
                          <a:latin typeface="Garamond" pitchFamily="18" charset="0"/>
                        </a:rPr>
                        <a:t>0.43%</a:t>
                      </a:r>
                      <a:endParaRPr lang="en-US" sz="2000" dirty="0">
                        <a:latin typeface="Garamond" pitchFamily="18" charset="0"/>
                      </a:endParaRPr>
                    </a:p>
                  </a:txBody>
                  <a:tcPr anchor="ctr"/>
                </a:tc>
              </a:tr>
              <a:tr h="687268">
                <a:tc>
                  <a:txBody>
                    <a:bodyPr/>
                    <a:lstStyle/>
                    <a:p>
                      <a:r>
                        <a:rPr lang="en-US" sz="2000" dirty="0" smtClean="0">
                          <a:latin typeface="Garamond" pitchFamily="18" charset="0"/>
                        </a:rPr>
                        <a:t>Distribution and/or 12b-1 Fees</a:t>
                      </a:r>
                      <a:endParaRPr lang="en-US" sz="2000" dirty="0">
                        <a:latin typeface="Garamond" pitchFamily="18" charset="0"/>
                      </a:endParaRPr>
                    </a:p>
                  </a:txBody>
                  <a:tcPr anchor="ctr"/>
                </a:tc>
                <a:tc>
                  <a:txBody>
                    <a:bodyPr/>
                    <a:lstStyle/>
                    <a:p>
                      <a:pPr algn="ctr"/>
                      <a:r>
                        <a:rPr lang="en-US" sz="2000" dirty="0" smtClean="0">
                          <a:latin typeface="Garamond" pitchFamily="18" charset="0"/>
                        </a:rPr>
                        <a:t>0.24%</a:t>
                      </a:r>
                      <a:endParaRPr lang="en-US" sz="2000" dirty="0">
                        <a:latin typeface="Garamond" pitchFamily="18" charset="0"/>
                      </a:endParaRPr>
                    </a:p>
                  </a:txBody>
                  <a:tcPr anchor="ctr"/>
                </a:tc>
                <a:tc>
                  <a:txBody>
                    <a:bodyPr/>
                    <a:lstStyle/>
                    <a:p>
                      <a:pPr algn="ctr"/>
                      <a:r>
                        <a:rPr lang="en-US" sz="2000" dirty="0" smtClean="0">
                          <a:latin typeface="Garamond" pitchFamily="18" charset="0"/>
                        </a:rPr>
                        <a:t>1.00%</a:t>
                      </a:r>
                      <a:endParaRPr lang="en-US" sz="2000" dirty="0">
                        <a:latin typeface="Garamond" pitchFamily="18" charset="0"/>
                      </a:endParaRPr>
                    </a:p>
                  </a:txBody>
                  <a:tcPr anchor="ctr"/>
                </a:tc>
                <a:tc>
                  <a:txBody>
                    <a:bodyPr/>
                    <a:lstStyle/>
                    <a:p>
                      <a:pPr algn="ctr"/>
                      <a:r>
                        <a:rPr lang="en-US" sz="2000" dirty="0" smtClean="0">
                          <a:latin typeface="Garamond" pitchFamily="18" charset="0"/>
                        </a:rPr>
                        <a:t>0.75%</a:t>
                      </a:r>
                      <a:endParaRPr lang="en-US" sz="2000" dirty="0">
                        <a:latin typeface="Garamond" pitchFamily="18" charset="0"/>
                      </a:endParaRPr>
                    </a:p>
                  </a:txBody>
                  <a:tcPr anchor="ctr"/>
                </a:tc>
                <a:tc>
                  <a:txBody>
                    <a:bodyPr/>
                    <a:lstStyle/>
                    <a:p>
                      <a:pPr algn="ctr"/>
                      <a:r>
                        <a:rPr lang="en-US" sz="2000" dirty="0" smtClean="0">
                          <a:latin typeface="Garamond" pitchFamily="18" charset="0"/>
                        </a:rPr>
                        <a:t>0.50%</a:t>
                      </a:r>
                      <a:endParaRPr lang="en-US" sz="2000" dirty="0">
                        <a:latin typeface="Garamond" pitchFamily="18" charset="0"/>
                      </a:endParaRPr>
                    </a:p>
                  </a:txBody>
                  <a:tcPr anchor="ctr"/>
                </a:tc>
                <a:tc>
                  <a:txBody>
                    <a:bodyPr/>
                    <a:lstStyle/>
                    <a:p>
                      <a:pPr algn="ctr"/>
                      <a:r>
                        <a:rPr lang="en-US" sz="2000" dirty="0" smtClean="0">
                          <a:latin typeface="Garamond" pitchFamily="18" charset="0"/>
                        </a:rPr>
                        <a:t>0.25%</a:t>
                      </a:r>
                      <a:endParaRPr lang="en-US" sz="2000" dirty="0">
                        <a:latin typeface="Garamond" pitchFamily="18" charset="0"/>
                      </a:endParaRPr>
                    </a:p>
                  </a:txBody>
                  <a:tcPr anchor="ctr"/>
                </a:tc>
                <a:tc>
                  <a:txBody>
                    <a:bodyPr/>
                    <a:lstStyle/>
                    <a:p>
                      <a:pPr algn="ctr"/>
                      <a:r>
                        <a:rPr lang="en-US" sz="2000" dirty="0" smtClean="0">
                          <a:latin typeface="Garamond" pitchFamily="18" charset="0"/>
                        </a:rPr>
                        <a:t>none</a:t>
                      </a:r>
                      <a:endParaRPr lang="en-US" sz="2000" dirty="0">
                        <a:latin typeface="Garamond" pitchFamily="18" charset="0"/>
                      </a:endParaRPr>
                    </a:p>
                  </a:txBody>
                  <a:tcPr anchor="ctr"/>
                </a:tc>
                <a:tc>
                  <a:txBody>
                    <a:bodyPr/>
                    <a:lstStyle/>
                    <a:p>
                      <a:pPr algn="ctr"/>
                      <a:r>
                        <a:rPr lang="en-US" sz="2000" dirty="0" smtClean="0">
                          <a:latin typeface="Garamond" pitchFamily="18" charset="0"/>
                        </a:rPr>
                        <a:t>none</a:t>
                      </a:r>
                      <a:endParaRPr lang="en-US" sz="2000" dirty="0">
                        <a:latin typeface="Garamond" pitchFamily="18" charset="0"/>
                      </a:endParaRPr>
                    </a:p>
                  </a:txBody>
                  <a:tcPr anchor="ctr"/>
                </a:tc>
              </a:tr>
              <a:tr h="669182">
                <a:tc>
                  <a:txBody>
                    <a:bodyPr/>
                    <a:lstStyle/>
                    <a:p>
                      <a:r>
                        <a:rPr lang="en-US" sz="2000" dirty="0" smtClean="0">
                          <a:latin typeface="Garamond" pitchFamily="18" charset="0"/>
                        </a:rPr>
                        <a:t>Sub-TA</a:t>
                      </a:r>
                      <a:r>
                        <a:rPr lang="en-US" sz="2000" baseline="0" dirty="0" smtClean="0">
                          <a:latin typeface="Garamond" pitchFamily="18" charset="0"/>
                        </a:rPr>
                        <a:t> and Other</a:t>
                      </a:r>
                      <a:r>
                        <a:rPr lang="en-US" sz="2000" dirty="0" smtClean="0">
                          <a:latin typeface="Garamond" pitchFamily="18" charset="0"/>
                        </a:rPr>
                        <a:t> Fees</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0.21%</a:t>
                      </a:r>
                      <a:endParaRPr lang="en-US" sz="2000" dirty="0">
                        <a:latin typeface="Garamond" pitchFamily="18" charset="0"/>
                      </a:endParaRPr>
                    </a:p>
                  </a:txBody>
                  <a:tcPr anchor="ctr"/>
                </a:tc>
                <a:tc>
                  <a:txBody>
                    <a:bodyPr/>
                    <a:lstStyle/>
                    <a:p>
                      <a:pPr algn="ctr"/>
                      <a:r>
                        <a:rPr lang="en-US" sz="2000" dirty="0" smtClean="0">
                          <a:latin typeface="Garamond" pitchFamily="18" charset="0"/>
                        </a:rPr>
                        <a:t>0.48%</a:t>
                      </a:r>
                      <a:endParaRPr lang="en-US" sz="2000" dirty="0">
                        <a:latin typeface="Garamond" pitchFamily="18" charset="0"/>
                      </a:endParaRPr>
                    </a:p>
                  </a:txBody>
                  <a:tcPr anchor="ctr"/>
                </a:tc>
                <a:tc>
                  <a:txBody>
                    <a:bodyPr/>
                    <a:lstStyle/>
                    <a:p>
                      <a:pPr algn="ctr"/>
                      <a:r>
                        <a:rPr lang="en-US" sz="2000" dirty="0" smtClean="0">
                          <a:latin typeface="Garamond" pitchFamily="18" charset="0"/>
                        </a:rPr>
                        <a:t>0.22%</a:t>
                      </a:r>
                      <a:endParaRPr lang="en-US" sz="2000" dirty="0">
                        <a:latin typeface="Garamond" pitchFamily="18" charset="0"/>
                      </a:endParaRPr>
                    </a:p>
                  </a:txBody>
                  <a:tcPr anchor="ctr"/>
                </a:tc>
                <a:tc>
                  <a:txBody>
                    <a:bodyPr/>
                    <a:lstStyle/>
                    <a:p>
                      <a:pPr algn="ctr"/>
                      <a:r>
                        <a:rPr lang="en-US" sz="2000" dirty="0" smtClean="0">
                          <a:latin typeface="Garamond" pitchFamily="18" charset="0"/>
                        </a:rPr>
                        <a:t>0.18%</a:t>
                      </a:r>
                      <a:endParaRPr lang="en-US" sz="2000" dirty="0">
                        <a:latin typeface="Garamond" pitchFamily="18" charset="0"/>
                      </a:endParaRPr>
                    </a:p>
                  </a:txBody>
                  <a:tcPr anchor="ctr"/>
                </a:tc>
                <a:tc>
                  <a:txBody>
                    <a:bodyPr/>
                    <a:lstStyle/>
                    <a:p>
                      <a:pPr algn="ctr"/>
                      <a:r>
                        <a:rPr lang="en-US" sz="2000" dirty="0" smtClean="0">
                          <a:latin typeface="Garamond" pitchFamily="18" charset="0"/>
                        </a:rPr>
                        <a:t>0.13%</a:t>
                      </a:r>
                      <a:endParaRPr lang="en-US" sz="2000" dirty="0">
                        <a:latin typeface="Garamond" pitchFamily="18" charset="0"/>
                      </a:endParaRPr>
                    </a:p>
                  </a:txBody>
                  <a:tcPr anchor="ctr"/>
                </a:tc>
                <a:tc>
                  <a:txBody>
                    <a:bodyPr/>
                    <a:lstStyle/>
                    <a:p>
                      <a:pPr algn="ctr"/>
                      <a:r>
                        <a:rPr lang="en-US" sz="2000" dirty="0" smtClean="0">
                          <a:latin typeface="Garamond" pitchFamily="18" charset="0"/>
                        </a:rPr>
                        <a:t>0.09%</a:t>
                      </a:r>
                      <a:endParaRPr lang="en-US" sz="2000" dirty="0">
                        <a:latin typeface="Garamond" pitchFamily="18" charset="0"/>
                      </a:endParaRPr>
                    </a:p>
                  </a:txBody>
                  <a:tcPr anchor="ctr"/>
                </a:tc>
              </a:tr>
              <a:tr h="723440">
                <a:tc>
                  <a:txBody>
                    <a:bodyPr/>
                    <a:lstStyle/>
                    <a:p>
                      <a:r>
                        <a:rPr lang="en-US" sz="2000" b="1" dirty="0" smtClean="0">
                          <a:latin typeface="Garamond" pitchFamily="18" charset="0"/>
                        </a:rPr>
                        <a:t>Total Expense Ratio</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0.85%</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1.64%</a:t>
                      </a:r>
                      <a:endParaRPr lang="en-US" sz="2000" b="1" dirty="0">
                        <a:latin typeface="Garamond" pitchFamily="18" charset="0"/>
                      </a:endParaRPr>
                    </a:p>
                  </a:txBody>
                  <a:tcPr anchor="ctr"/>
                </a:tc>
                <a:tc>
                  <a:txBody>
                    <a:bodyPr/>
                    <a:lstStyle/>
                    <a:p>
                      <a:pPr algn="ctr"/>
                      <a:r>
                        <a:rPr lang="en-US" sz="2000" b="1" dirty="0" smtClean="0">
                          <a:latin typeface="Garamond" pitchFamily="18" charset="0"/>
                        </a:rPr>
                        <a:t>1.66%</a:t>
                      </a:r>
                      <a:endParaRPr lang="en-US" sz="2000" b="1" dirty="0">
                        <a:latin typeface="Garamond" pitchFamily="18" charset="0"/>
                      </a:endParaRPr>
                    </a:p>
                  </a:txBody>
                  <a:tcPr anchor="ctr"/>
                </a:tc>
                <a:tc>
                  <a:txBody>
                    <a:bodyPr/>
                    <a:lstStyle/>
                    <a:p>
                      <a:pPr algn="ctr"/>
                      <a:r>
                        <a:rPr lang="en-US" sz="2000" b="1" dirty="0" smtClean="0">
                          <a:latin typeface="Garamond" pitchFamily="18" charset="0"/>
                        </a:rPr>
                        <a:t>1.15%</a:t>
                      </a:r>
                      <a:endParaRPr lang="en-US" sz="2000" b="1" dirty="0">
                        <a:latin typeface="Garamond" pitchFamily="18" charset="0"/>
                      </a:endParaRPr>
                    </a:p>
                  </a:txBody>
                  <a:tcPr anchor="ctr"/>
                </a:tc>
                <a:tc>
                  <a:txBody>
                    <a:bodyPr/>
                    <a:lstStyle/>
                    <a:p>
                      <a:pPr algn="ctr"/>
                      <a:r>
                        <a:rPr lang="en-US" sz="2000" b="1" dirty="0" smtClean="0">
                          <a:latin typeface="Garamond" pitchFamily="18" charset="0"/>
                        </a:rPr>
                        <a:t>0.86%</a:t>
                      </a:r>
                      <a:endParaRPr lang="en-US" sz="2000" b="1" dirty="0">
                        <a:latin typeface="Garamond" pitchFamily="18" charset="0"/>
                      </a:endParaRPr>
                    </a:p>
                  </a:txBody>
                  <a:tcPr anchor="ctr"/>
                </a:tc>
                <a:tc>
                  <a:txBody>
                    <a:bodyPr/>
                    <a:lstStyle/>
                    <a:p>
                      <a:pPr algn="ctr"/>
                      <a:r>
                        <a:rPr lang="en-US" sz="2000" b="1" dirty="0" smtClean="0">
                          <a:latin typeface="Garamond" pitchFamily="18" charset="0"/>
                        </a:rPr>
                        <a:t>0.56%</a:t>
                      </a:r>
                      <a:endParaRPr lang="en-US" sz="2000" b="1" dirty="0">
                        <a:latin typeface="Garamond" pitchFamily="18" charset="0"/>
                      </a:endParaRPr>
                    </a:p>
                  </a:txBody>
                  <a:tcPr anchor="ctr"/>
                </a:tc>
                <a:tc>
                  <a:txBody>
                    <a:bodyPr/>
                    <a:lstStyle/>
                    <a:p>
                      <a:pPr algn="ctr"/>
                      <a:r>
                        <a:rPr lang="en-US" sz="2000" b="1" dirty="0" smtClean="0">
                          <a:latin typeface="Garamond" pitchFamily="18" charset="0"/>
                        </a:rPr>
                        <a:t>0.52%</a:t>
                      </a:r>
                      <a:endParaRPr lang="en-US" sz="2000" b="1" dirty="0">
                        <a:latin typeface="Garamond" pitchFamily="18" charset="0"/>
                      </a:endParaRPr>
                    </a:p>
                  </a:txBody>
                  <a:tcPr anchor="ctr"/>
                </a:tc>
              </a:tr>
              <a:tr h="723440">
                <a:tc>
                  <a:txBody>
                    <a:bodyPr/>
                    <a:lstStyle/>
                    <a:p>
                      <a:r>
                        <a:rPr lang="en-US" sz="2000" b="1" dirty="0" smtClean="0">
                          <a:latin typeface="Garamond" pitchFamily="18" charset="0"/>
                        </a:rPr>
                        <a:t>Annual Cost per $1MM</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$8,500</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$16,400</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$16,600</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$11,500</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$8,600</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$5,600</a:t>
                      </a:r>
                      <a:endParaRPr lang="en-US" sz="2000" b="1" dirty="0">
                        <a:latin typeface="Garamond" pitchFamily="18" charset="0"/>
                      </a:endParaRPr>
                    </a:p>
                  </a:txBody>
                  <a:tcPr anchor="ctr">
                    <a:solidFill>
                      <a:srgbClr val="FFFF00"/>
                    </a:solidFill>
                  </a:tcPr>
                </a:tc>
                <a:tc>
                  <a:txBody>
                    <a:bodyPr/>
                    <a:lstStyle/>
                    <a:p>
                      <a:pPr algn="ctr"/>
                      <a:r>
                        <a:rPr lang="en-US" sz="2000" b="1" dirty="0" smtClean="0">
                          <a:latin typeface="Garamond" pitchFamily="18" charset="0"/>
                        </a:rPr>
                        <a:t>$5,200</a:t>
                      </a:r>
                      <a:endParaRPr lang="en-US" sz="2000" b="1" dirty="0">
                        <a:latin typeface="Garamond" pitchFamily="18" charset="0"/>
                      </a:endParaRPr>
                    </a:p>
                  </a:txBody>
                  <a:tcPr anchor="ctr">
                    <a:solidFill>
                      <a:srgbClr val="FFFF00"/>
                    </a:solidFill>
                  </a:tcPr>
                </a:tc>
              </a:tr>
            </a:tbl>
          </a:graphicData>
        </a:graphic>
      </p:graphicFrame>
      <p:sp>
        <p:nvSpPr>
          <p:cNvPr id="8" name="TextBox 7"/>
          <p:cNvSpPr txBox="1"/>
          <p:nvPr/>
        </p:nvSpPr>
        <p:spPr>
          <a:xfrm>
            <a:off x="1676400" y="1066800"/>
            <a:ext cx="5775877" cy="523220"/>
          </a:xfrm>
          <a:prstGeom prst="rect">
            <a:avLst/>
          </a:prstGeom>
          <a:noFill/>
        </p:spPr>
        <p:txBody>
          <a:bodyPr wrap="none" rtlCol="0">
            <a:spAutoFit/>
          </a:bodyPr>
          <a:lstStyle/>
          <a:p>
            <a:r>
              <a:rPr lang="en-US" sz="2800" b="1" dirty="0" smtClean="0">
                <a:latin typeface="Garamond" pitchFamily="18" charset="0"/>
              </a:rPr>
              <a:t>American Funds – </a:t>
            </a:r>
            <a:r>
              <a:rPr lang="en-US" sz="2800" b="1" dirty="0" err="1" smtClean="0">
                <a:latin typeface="Garamond" pitchFamily="18" charset="0"/>
              </a:rPr>
              <a:t>EuroPacific</a:t>
            </a:r>
            <a:r>
              <a:rPr lang="en-US" sz="2800" b="1" dirty="0" smtClean="0">
                <a:latin typeface="Garamond" pitchFamily="18" charset="0"/>
              </a:rPr>
              <a:t> Fund</a:t>
            </a:r>
            <a:endParaRPr lang="en-US" sz="2800" b="1" dirty="0">
              <a:latin typeface="Garamond" pitchFamily="18" charset="0"/>
            </a:endParaRPr>
          </a:p>
        </p:txBody>
      </p:sp>
    </p:spTree>
    <p:extLst>
      <p:ext uri="{BB962C8B-B14F-4D97-AF65-F5344CB8AC3E}">
        <p14:creationId xmlns:p14="http://schemas.microsoft.com/office/powerpoint/2010/main" val="20961512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Content Placeholder 3" descr="Pic of indirect costs.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0943" y="914400"/>
            <a:ext cx="9016857" cy="4923334"/>
          </a:xfrm>
        </p:spPr>
      </p:pic>
      <p:sp>
        <p:nvSpPr>
          <p:cNvPr id="3" name="TextBox 2"/>
          <p:cNvSpPr txBox="1"/>
          <p:nvPr/>
        </p:nvSpPr>
        <p:spPr>
          <a:xfrm>
            <a:off x="76200" y="76200"/>
            <a:ext cx="8991600" cy="615553"/>
          </a:xfrm>
          <a:prstGeom prst="rect">
            <a:avLst/>
          </a:prstGeom>
          <a:noFill/>
        </p:spPr>
        <p:txBody>
          <a:bodyPr wrap="square">
            <a:spAutoFit/>
          </a:bodyPr>
          <a:lstStyle/>
          <a:p>
            <a:pPr algn="ctr">
              <a:defRPr/>
            </a:pPr>
            <a:r>
              <a:rPr lang="en-US" sz="3400" b="1" dirty="0" smtClean="0">
                <a:latin typeface="Garamond" pitchFamily="18" charset="0"/>
              </a:rPr>
              <a:t>Voluntary </a:t>
            </a:r>
            <a:r>
              <a:rPr lang="en-US" sz="3400" b="1" dirty="0" smtClean="0">
                <a:solidFill>
                  <a:srgbClr val="FF0000"/>
                </a:solidFill>
                <a:latin typeface="Garamond" pitchFamily="18" charset="0"/>
              </a:rPr>
              <a:t>UNinformed</a:t>
            </a:r>
            <a:r>
              <a:rPr lang="en-US" sz="3400" b="1" dirty="0" smtClean="0">
                <a:latin typeface="Garamond" pitchFamily="18" charset="0"/>
              </a:rPr>
              <a:t> </a:t>
            </a:r>
            <a:r>
              <a:rPr lang="en-US" sz="3400" b="1" dirty="0">
                <a:latin typeface="Garamond" pitchFamily="18" charset="0"/>
              </a:rPr>
              <a:t>Consent</a:t>
            </a:r>
            <a:endParaRPr lang="en-US" sz="3400" b="1" dirty="0">
              <a:solidFill>
                <a:srgbClr val="F1700F"/>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2408505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914400"/>
          </a:xfrm>
        </p:spPr>
        <p:txBody>
          <a:bodyPr/>
          <a:lstStyle/>
          <a:p>
            <a:pPr>
              <a:defRPr/>
            </a:pPr>
            <a:r>
              <a:rPr lang="en-US" sz="3400" dirty="0" smtClean="0">
                <a:solidFill>
                  <a:schemeClr val="tx1"/>
                </a:solidFill>
                <a:latin typeface="Garamond" pitchFamily="18" charset="0"/>
              </a:rPr>
              <a:t>Voluntary </a:t>
            </a:r>
            <a:r>
              <a:rPr lang="en-US" sz="3400" dirty="0" smtClean="0">
                <a:solidFill>
                  <a:srgbClr val="FF0000"/>
                </a:solidFill>
                <a:latin typeface="Garamond" pitchFamily="18" charset="0"/>
              </a:rPr>
              <a:t>UNinformed</a:t>
            </a:r>
            <a:r>
              <a:rPr lang="en-US" sz="3400" dirty="0" smtClean="0">
                <a:solidFill>
                  <a:schemeClr val="tx1"/>
                </a:solidFill>
                <a:latin typeface="Garamond" pitchFamily="18" charset="0"/>
              </a:rPr>
              <a:t> Consent</a:t>
            </a:r>
            <a:endParaRPr lang="en-US" sz="3400" dirty="0">
              <a:solidFill>
                <a:srgbClr val="F1700F"/>
              </a:solidFill>
            </a:endParaRPr>
          </a:p>
        </p:txBody>
      </p:sp>
      <p:sp>
        <p:nvSpPr>
          <p:cNvPr id="66563" name="Content Placeholder 2"/>
          <p:cNvSpPr>
            <a:spLocks noGrp="1"/>
          </p:cNvSpPr>
          <p:nvPr>
            <p:ph idx="1"/>
          </p:nvPr>
        </p:nvSpPr>
        <p:spPr>
          <a:xfrm>
            <a:off x="685800" y="1295400"/>
            <a:ext cx="7848600" cy="4495800"/>
          </a:xfrm>
        </p:spPr>
        <p:txBody>
          <a:bodyPr/>
          <a:lstStyle/>
          <a:p>
            <a:r>
              <a:rPr lang="en-US" dirty="0" smtClean="0">
                <a:solidFill>
                  <a:schemeClr val="tx1"/>
                </a:solidFill>
                <a:latin typeface="Garamond" pitchFamily="18" charset="0"/>
              </a:rPr>
              <a:t>$7,726.30		Hard Dollar</a:t>
            </a:r>
          </a:p>
          <a:p>
            <a:endParaRPr lang="en-US" sz="1000" dirty="0" smtClean="0">
              <a:solidFill>
                <a:schemeClr val="tx1"/>
              </a:solidFill>
              <a:latin typeface="Garamond" pitchFamily="18" charset="0"/>
            </a:endParaRPr>
          </a:p>
          <a:p>
            <a:r>
              <a:rPr lang="en-US" dirty="0" smtClean="0">
                <a:solidFill>
                  <a:schemeClr val="tx1"/>
                </a:solidFill>
                <a:latin typeface="Garamond" pitchFamily="18" charset="0"/>
              </a:rPr>
              <a:t>$11,141.38		12(b)(1) fees</a:t>
            </a:r>
          </a:p>
          <a:p>
            <a:endParaRPr lang="en-US" sz="1000" dirty="0" smtClean="0">
              <a:solidFill>
                <a:schemeClr val="tx1"/>
              </a:solidFill>
              <a:latin typeface="Garamond" pitchFamily="18" charset="0"/>
            </a:endParaRPr>
          </a:p>
          <a:p>
            <a:r>
              <a:rPr lang="en-US" u="sng" dirty="0" smtClean="0">
                <a:solidFill>
                  <a:schemeClr val="tx1"/>
                </a:solidFill>
                <a:latin typeface="Garamond" pitchFamily="18" charset="0"/>
              </a:rPr>
              <a:t>$3,941.08		Sub-TA fees</a:t>
            </a:r>
          </a:p>
          <a:p>
            <a:endParaRPr lang="en-US" sz="800" dirty="0" smtClean="0">
              <a:solidFill>
                <a:schemeClr val="tx1"/>
              </a:solidFill>
              <a:latin typeface="Garamond" pitchFamily="18" charset="0"/>
            </a:endParaRPr>
          </a:p>
          <a:p>
            <a:r>
              <a:rPr lang="en-US" dirty="0" smtClean="0">
                <a:solidFill>
                  <a:schemeClr val="tx1"/>
                </a:solidFill>
                <a:latin typeface="Garamond" pitchFamily="18" charset="0"/>
              </a:rPr>
              <a:t>$22,808.76		Total  </a:t>
            </a:r>
            <a:r>
              <a:rPr lang="en-US" dirty="0" smtClean="0">
                <a:solidFill>
                  <a:srgbClr val="FF0000"/>
                </a:solidFill>
                <a:latin typeface="Garamond" pitchFamily="18" charset="0"/>
              </a:rPr>
              <a:t>(67.7% higher )</a:t>
            </a:r>
          </a:p>
          <a:p>
            <a:endParaRPr lang="en-US" dirty="0" smtClean="0">
              <a:solidFill>
                <a:schemeClr val="tx1"/>
              </a:solidFill>
              <a:latin typeface="Garamond" pitchFamily="18" charset="0"/>
            </a:endParaRPr>
          </a:p>
          <a:p>
            <a:r>
              <a:rPr lang="en-US" dirty="0" smtClean="0">
                <a:solidFill>
                  <a:schemeClr val="tx1"/>
                </a:solidFill>
                <a:latin typeface="Garamond" pitchFamily="18" charset="0"/>
              </a:rPr>
              <a:t>$15,082.46		Unknown to Plan Sponsor </a:t>
            </a:r>
          </a:p>
        </p:txBody>
      </p:sp>
    </p:spTree>
    <p:extLst>
      <p:ext uri="{BB962C8B-B14F-4D97-AF65-F5344CB8AC3E}">
        <p14:creationId xmlns:p14="http://schemas.microsoft.com/office/powerpoint/2010/main" val="18941089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8686800" cy="1143000"/>
          </a:xfrm>
        </p:spPr>
        <p:txBody>
          <a:bodyPr>
            <a:noAutofit/>
          </a:bodyPr>
          <a:lstStyle/>
          <a:p>
            <a:pPr algn="ctr"/>
            <a:r>
              <a:rPr lang="en-US" sz="2400" dirty="0" smtClean="0">
                <a:solidFill>
                  <a:schemeClr val="tx1"/>
                </a:solidFill>
                <a:latin typeface="Garamond" pitchFamily="18" charset="0"/>
              </a:rPr>
              <a:t>What if the plan sponsor fails to spot excessive  Compensation</a:t>
            </a:r>
            <a:r>
              <a:rPr lang="en-US" dirty="0" smtClean="0">
                <a:solidFill>
                  <a:schemeClr val="tx1"/>
                </a:solidFill>
                <a:latin typeface="Garamond" pitchFamily="18" charset="0"/>
              </a:rPr>
              <a:t>?</a:t>
            </a:r>
            <a:endParaRPr lang="en-US" dirty="0">
              <a:solidFill>
                <a:schemeClr val="bg2">
                  <a:lumMod val="25000"/>
                </a:schemeClr>
              </a:solidFill>
              <a:latin typeface="Garamond" pitchFamily="18" charset="0"/>
            </a:endParaRPr>
          </a:p>
        </p:txBody>
      </p:sp>
      <p:sp>
        <p:nvSpPr>
          <p:cNvPr id="3" name="Content Placeholder 2"/>
          <p:cNvSpPr>
            <a:spLocks noGrp="1"/>
          </p:cNvSpPr>
          <p:nvPr>
            <p:ph idx="1"/>
          </p:nvPr>
        </p:nvSpPr>
        <p:spPr>
          <a:xfrm>
            <a:off x="228600" y="2133600"/>
            <a:ext cx="8686800" cy="4525963"/>
          </a:xfrm>
        </p:spPr>
        <p:txBody>
          <a:bodyPr>
            <a:normAutofit/>
          </a:bodyPr>
          <a:lstStyle/>
          <a:p>
            <a:pPr lvl="1">
              <a:spcAft>
                <a:spcPts val="1200"/>
              </a:spcAft>
              <a:buFont typeface="Wingdings" pitchFamily="2" charset="2"/>
              <a:buChar char="ü"/>
            </a:pPr>
            <a:r>
              <a:rPr lang="en-US" dirty="0" smtClean="0">
                <a:solidFill>
                  <a:schemeClr val="tx1"/>
                </a:solidFill>
                <a:latin typeface="Garamond" pitchFamily="18" charset="0"/>
              </a:rPr>
              <a:t>Both </a:t>
            </a:r>
            <a:r>
              <a:rPr lang="en-US" dirty="0">
                <a:solidFill>
                  <a:schemeClr val="tx1"/>
                </a:solidFill>
                <a:latin typeface="Garamond" pitchFamily="18" charset="0"/>
              </a:rPr>
              <a:t>the p</a:t>
            </a:r>
            <a:r>
              <a:rPr lang="en-US" dirty="0" smtClean="0">
                <a:solidFill>
                  <a:schemeClr val="tx1"/>
                </a:solidFill>
                <a:latin typeface="Garamond" pitchFamily="18" charset="0"/>
              </a:rPr>
              <a:t>lan </a:t>
            </a:r>
            <a:r>
              <a:rPr lang="en-US" dirty="0">
                <a:solidFill>
                  <a:schemeClr val="tx1"/>
                </a:solidFill>
                <a:latin typeface="Garamond" pitchFamily="18" charset="0"/>
              </a:rPr>
              <a:t>s</a:t>
            </a:r>
            <a:r>
              <a:rPr lang="en-US" dirty="0" smtClean="0">
                <a:solidFill>
                  <a:schemeClr val="tx1"/>
                </a:solidFill>
                <a:latin typeface="Garamond" pitchFamily="18" charset="0"/>
              </a:rPr>
              <a:t>ponsor </a:t>
            </a:r>
            <a:r>
              <a:rPr lang="en-US" dirty="0">
                <a:solidFill>
                  <a:schemeClr val="tx1"/>
                </a:solidFill>
                <a:latin typeface="Garamond" pitchFamily="18" charset="0"/>
              </a:rPr>
              <a:t>and the service provider </a:t>
            </a:r>
            <a:r>
              <a:rPr lang="en-US" dirty="0" smtClean="0">
                <a:solidFill>
                  <a:schemeClr val="tx1"/>
                </a:solidFill>
                <a:latin typeface="Garamond" pitchFamily="18" charset="0"/>
              </a:rPr>
              <a:t>engaged </a:t>
            </a:r>
            <a:r>
              <a:rPr lang="en-US" dirty="0">
                <a:solidFill>
                  <a:schemeClr val="tx1"/>
                </a:solidFill>
                <a:latin typeface="Garamond" pitchFamily="18" charset="0"/>
              </a:rPr>
              <a:t>in a </a:t>
            </a:r>
            <a:r>
              <a:rPr lang="en-US" dirty="0" smtClean="0">
                <a:solidFill>
                  <a:schemeClr val="tx1"/>
                </a:solidFill>
                <a:latin typeface="Garamond" pitchFamily="18" charset="0"/>
              </a:rPr>
              <a:t>PT. </a:t>
            </a:r>
          </a:p>
          <a:p>
            <a:pPr lvl="1">
              <a:spcAft>
                <a:spcPts val="1200"/>
              </a:spcAft>
              <a:buFont typeface="Wingdings" pitchFamily="2" charset="2"/>
              <a:buChar char="ü"/>
            </a:pPr>
            <a:r>
              <a:rPr lang="en-US" dirty="0" smtClean="0">
                <a:solidFill>
                  <a:schemeClr val="tx1"/>
                </a:solidFill>
                <a:latin typeface="Garamond" pitchFamily="18" charset="0"/>
              </a:rPr>
              <a:t>The </a:t>
            </a:r>
            <a:r>
              <a:rPr lang="en-US" dirty="0">
                <a:solidFill>
                  <a:schemeClr val="tx1"/>
                </a:solidFill>
                <a:latin typeface="Garamond" pitchFamily="18" charset="0"/>
              </a:rPr>
              <a:t>service provider’s </a:t>
            </a:r>
            <a:r>
              <a:rPr lang="en-US" dirty="0" smtClean="0">
                <a:solidFill>
                  <a:schemeClr val="tx1"/>
                </a:solidFill>
                <a:latin typeface="Garamond" pitchFamily="18" charset="0"/>
              </a:rPr>
              <a:t>PT is </a:t>
            </a:r>
            <a:r>
              <a:rPr lang="en-US" dirty="0">
                <a:solidFill>
                  <a:schemeClr val="tx1"/>
                </a:solidFill>
                <a:latin typeface="Garamond" pitchFamily="18" charset="0"/>
              </a:rPr>
              <a:t>the receipt of the excessive compensation; </a:t>
            </a:r>
            <a:endParaRPr lang="en-US" dirty="0" smtClean="0">
              <a:solidFill>
                <a:schemeClr val="tx1"/>
              </a:solidFill>
              <a:latin typeface="Garamond" pitchFamily="18" charset="0"/>
            </a:endParaRPr>
          </a:p>
          <a:p>
            <a:pPr lvl="1">
              <a:spcAft>
                <a:spcPts val="1200"/>
              </a:spcAft>
              <a:buFont typeface="Wingdings" pitchFamily="2" charset="2"/>
              <a:buChar char="ü"/>
            </a:pPr>
            <a:r>
              <a:rPr lang="en-US" dirty="0" smtClean="0">
                <a:solidFill>
                  <a:schemeClr val="tx1"/>
                </a:solidFill>
                <a:latin typeface="Garamond" pitchFamily="18" charset="0"/>
              </a:rPr>
              <a:t>The </a:t>
            </a:r>
            <a:r>
              <a:rPr lang="en-US" dirty="0">
                <a:solidFill>
                  <a:schemeClr val="tx1"/>
                </a:solidFill>
                <a:latin typeface="Garamond" pitchFamily="18" charset="0"/>
              </a:rPr>
              <a:t>plan sponsor’s </a:t>
            </a:r>
            <a:r>
              <a:rPr lang="en-US" dirty="0" smtClean="0">
                <a:solidFill>
                  <a:schemeClr val="tx1"/>
                </a:solidFill>
                <a:latin typeface="Garamond" pitchFamily="18" charset="0"/>
              </a:rPr>
              <a:t>PT is </a:t>
            </a:r>
            <a:r>
              <a:rPr lang="en-US" dirty="0">
                <a:solidFill>
                  <a:schemeClr val="tx1"/>
                </a:solidFill>
                <a:latin typeface="Garamond" pitchFamily="18" charset="0"/>
              </a:rPr>
              <a:t>that it </a:t>
            </a:r>
            <a:r>
              <a:rPr lang="en-US" b="1" dirty="0">
                <a:solidFill>
                  <a:srgbClr val="FF0000"/>
                </a:solidFill>
                <a:latin typeface="Garamond" pitchFamily="18" charset="0"/>
              </a:rPr>
              <a:t>allowed the plan to pay unreasonable</a:t>
            </a:r>
            <a:r>
              <a:rPr lang="en-US" dirty="0">
                <a:latin typeface="Garamond" pitchFamily="18" charset="0"/>
              </a:rPr>
              <a:t> </a:t>
            </a:r>
            <a:r>
              <a:rPr lang="en-US" dirty="0">
                <a:solidFill>
                  <a:schemeClr val="tx1"/>
                </a:solidFill>
                <a:latin typeface="Garamond" pitchFamily="18" charset="0"/>
              </a:rPr>
              <a:t>compensation</a:t>
            </a:r>
            <a:r>
              <a:rPr lang="en-US" dirty="0">
                <a:latin typeface="Garamond" pitchFamily="18" charset="0"/>
              </a:rPr>
              <a:t>. </a:t>
            </a:r>
            <a:endParaRPr lang="en-US" dirty="0" smtClean="0">
              <a:latin typeface="Garamond" pitchFamily="18" charset="0"/>
            </a:endParaRPr>
          </a:p>
          <a:p>
            <a:pPr marL="344488" lvl="1" indent="0">
              <a:buNone/>
            </a:pPr>
            <a:endParaRPr lang="en-US" sz="1500" dirty="0">
              <a:latin typeface="Garamond" pitchFamily="18" charset="0"/>
            </a:endParaRPr>
          </a:p>
          <a:p>
            <a:pPr marL="57150" indent="0">
              <a:buNone/>
            </a:pPr>
            <a:r>
              <a:rPr lang="en-US" sz="2400" b="1" dirty="0" smtClean="0">
                <a:solidFill>
                  <a:srgbClr val="FF0000"/>
                </a:solidFill>
                <a:latin typeface="Garamond" pitchFamily="18" charset="0"/>
              </a:rPr>
              <a:t>“In </a:t>
            </a:r>
            <a:r>
              <a:rPr lang="en-US" sz="2400" b="1" dirty="0">
                <a:solidFill>
                  <a:srgbClr val="FF0000"/>
                </a:solidFill>
                <a:latin typeface="Garamond" pitchFamily="18" charset="0"/>
              </a:rPr>
              <a:t>these circumstances, there is </a:t>
            </a:r>
            <a:r>
              <a:rPr lang="en-US" sz="2400" b="1" dirty="0" smtClean="0">
                <a:solidFill>
                  <a:srgbClr val="FF0000"/>
                </a:solidFill>
                <a:latin typeface="Garamond" pitchFamily="18" charset="0"/>
              </a:rPr>
              <a:t>no </a:t>
            </a:r>
            <a:r>
              <a:rPr lang="en-US" sz="2400" b="1" dirty="0">
                <a:solidFill>
                  <a:srgbClr val="FF0000"/>
                </a:solidFill>
                <a:latin typeface="Garamond" pitchFamily="18" charset="0"/>
              </a:rPr>
              <a:t>relief for the plan sponsor </a:t>
            </a:r>
            <a:r>
              <a:rPr lang="en-US" sz="2400" b="1" dirty="0" smtClean="0">
                <a:solidFill>
                  <a:srgbClr val="FF0000"/>
                </a:solidFill>
                <a:latin typeface="Garamond" pitchFamily="18" charset="0"/>
              </a:rPr>
              <a:t>or for </a:t>
            </a:r>
            <a:r>
              <a:rPr lang="en-US" sz="2400" b="1" dirty="0">
                <a:solidFill>
                  <a:srgbClr val="FF0000"/>
                </a:solidFill>
                <a:latin typeface="Garamond" pitchFamily="18" charset="0"/>
              </a:rPr>
              <a:t>the service provider</a:t>
            </a:r>
            <a:r>
              <a:rPr lang="en-US" sz="2400" b="1" dirty="0" smtClean="0">
                <a:solidFill>
                  <a:srgbClr val="FF0000"/>
                </a:solidFill>
                <a:latin typeface="Garamond" pitchFamily="18" charset="0"/>
              </a:rPr>
              <a:t>.”</a:t>
            </a:r>
            <a:r>
              <a:rPr lang="en-US" sz="2400" b="1" i="1" dirty="0" smtClean="0">
                <a:solidFill>
                  <a:schemeClr val="bg2">
                    <a:lumMod val="25000"/>
                  </a:schemeClr>
                </a:solidFill>
                <a:latin typeface="Garamond" pitchFamily="18" charset="0"/>
              </a:rPr>
              <a:t>  				</a:t>
            </a:r>
            <a:r>
              <a:rPr lang="en-US" sz="2000" b="1" i="1" dirty="0" smtClean="0">
                <a:solidFill>
                  <a:schemeClr val="tx1"/>
                </a:solidFill>
                <a:latin typeface="Garamond" pitchFamily="18" charset="0"/>
              </a:rPr>
              <a:t>Fred </a:t>
            </a:r>
            <a:r>
              <a:rPr lang="en-US" sz="2000" b="1" i="1" dirty="0">
                <a:solidFill>
                  <a:schemeClr val="tx1"/>
                </a:solidFill>
                <a:latin typeface="Garamond" pitchFamily="18" charset="0"/>
              </a:rPr>
              <a:t>Reish, Esq. </a:t>
            </a:r>
            <a:endParaRPr lang="en-US" sz="2000" b="1" dirty="0">
              <a:solidFill>
                <a:schemeClr val="tx1"/>
              </a:solidFill>
              <a:latin typeface="Garamond" pitchFamily="18" charset="0"/>
            </a:endParaRPr>
          </a:p>
        </p:txBody>
      </p:sp>
      <p:sp>
        <p:nvSpPr>
          <p:cNvPr id="4" name="TextBox 3"/>
          <p:cNvSpPr txBox="1"/>
          <p:nvPr/>
        </p:nvSpPr>
        <p:spPr>
          <a:xfrm>
            <a:off x="228600" y="304800"/>
            <a:ext cx="8686800" cy="646331"/>
          </a:xfrm>
          <a:prstGeom prst="rect">
            <a:avLst/>
          </a:prstGeom>
          <a:noFill/>
        </p:spPr>
        <p:txBody>
          <a:bodyPr wrap="square" rtlCol="0">
            <a:spAutoFit/>
          </a:bodyPr>
          <a:lstStyle/>
          <a:p>
            <a:r>
              <a:rPr lang="en-US" sz="3600" b="1" dirty="0" smtClean="0">
                <a:latin typeface="Garamond" pitchFamily="18" charset="0"/>
              </a:rPr>
              <a:t>Penalty of Voluntary </a:t>
            </a:r>
            <a:r>
              <a:rPr lang="en-US" sz="3600" b="1" dirty="0" err="1" smtClean="0">
                <a:solidFill>
                  <a:srgbClr val="FF0000"/>
                </a:solidFill>
                <a:latin typeface="Garamond" pitchFamily="18" charset="0"/>
              </a:rPr>
              <a:t>UNinformed</a:t>
            </a:r>
            <a:r>
              <a:rPr lang="en-US" sz="3600" b="1" dirty="0" smtClean="0">
                <a:latin typeface="Garamond" pitchFamily="18" charset="0"/>
              </a:rPr>
              <a:t> </a:t>
            </a:r>
            <a:r>
              <a:rPr lang="en-US" sz="3600" b="1" dirty="0">
                <a:latin typeface="Garamond" pitchFamily="18" charset="0"/>
              </a:rPr>
              <a:t>Consent</a:t>
            </a:r>
            <a:endParaRPr lang="en-US" sz="3600" b="1" dirty="0"/>
          </a:p>
        </p:txBody>
      </p:sp>
    </p:spTree>
    <p:extLst>
      <p:ext uri="{BB962C8B-B14F-4D97-AF65-F5344CB8AC3E}">
        <p14:creationId xmlns:p14="http://schemas.microsoft.com/office/powerpoint/2010/main" val="25482571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solidFill>
                  <a:schemeClr val="tx1"/>
                </a:solidFill>
                <a:latin typeface="Garamond" pitchFamily="18" charset="0"/>
              </a:rPr>
              <a:t>Suitability &amp; Fiduciary </a:t>
            </a:r>
            <a:r>
              <a:rPr lang="en-US" sz="4000" dirty="0" smtClean="0">
                <a:solidFill>
                  <a:schemeClr val="tx1"/>
                </a:solidFill>
                <a:latin typeface="Garamond" pitchFamily="18" charset="0"/>
              </a:rPr>
              <a:t>Standards</a:t>
            </a:r>
            <a:endParaRPr lang="en-US" sz="4000" dirty="0">
              <a:solidFill>
                <a:schemeClr val="tx1"/>
              </a:solidFill>
              <a:latin typeface="Garamond" pitchFamily="18" charset="0"/>
            </a:endParaRPr>
          </a:p>
        </p:txBody>
      </p:sp>
      <p:sp>
        <p:nvSpPr>
          <p:cNvPr id="3" name="Content Placeholder 2"/>
          <p:cNvSpPr>
            <a:spLocks noGrp="1"/>
          </p:cNvSpPr>
          <p:nvPr>
            <p:ph sz="half" idx="1"/>
          </p:nvPr>
        </p:nvSpPr>
        <p:spPr>
          <a:xfrm>
            <a:off x="114822" y="1219200"/>
            <a:ext cx="4267200" cy="2819400"/>
          </a:xfrm>
        </p:spPr>
        <p:txBody>
          <a:bodyPr/>
          <a:lstStyle/>
          <a:p>
            <a:pPr marL="0" indent="0" algn="ctr">
              <a:spcBef>
                <a:spcPts val="0"/>
              </a:spcBef>
              <a:buNone/>
            </a:pPr>
            <a:r>
              <a:rPr lang="en-US" sz="2600" b="1" dirty="0" smtClean="0">
                <a:solidFill>
                  <a:schemeClr val="tx1"/>
                </a:solidFill>
                <a:latin typeface="Garamond" pitchFamily="18" charset="0"/>
              </a:rPr>
              <a:t>Fiduciary Standard</a:t>
            </a:r>
          </a:p>
          <a:p>
            <a:pPr marL="0" indent="0" algn="ctr">
              <a:spcBef>
                <a:spcPts val="0"/>
              </a:spcBef>
              <a:buNone/>
            </a:pPr>
            <a:r>
              <a:rPr lang="en-US" sz="2600" b="1" dirty="0" smtClean="0">
                <a:solidFill>
                  <a:schemeClr val="tx1"/>
                </a:solidFill>
                <a:latin typeface="Garamond" pitchFamily="18" charset="0"/>
              </a:rPr>
              <a:t> under the </a:t>
            </a:r>
          </a:p>
          <a:p>
            <a:pPr marL="0" indent="0" algn="ctr">
              <a:spcBef>
                <a:spcPts val="0"/>
              </a:spcBef>
              <a:buNone/>
            </a:pPr>
            <a:r>
              <a:rPr lang="en-US" sz="2600" b="1" dirty="0" smtClean="0">
                <a:solidFill>
                  <a:schemeClr val="tx1"/>
                </a:solidFill>
                <a:latin typeface="Garamond" pitchFamily="18" charset="0"/>
              </a:rPr>
              <a:t>Investment Advisors Act </a:t>
            </a:r>
          </a:p>
          <a:p>
            <a:pPr marL="0" indent="0">
              <a:spcBef>
                <a:spcPts val="0"/>
              </a:spcBef>
              <a:buNone/>
            </a:pPr>
            <a:endParaRPr lang="en-US" sz="2400" dirty="0">
              <a:solidFill>
                <a:schemeClr val="tx1"/>
              </a:solidFill>
              <a:latin typeface="Garamond" pitchFamily="18" charset="0"/>
            </a:endParaRPr>
          </a:p>
          <a:p>
            <a:pPr>
              <a:spcBef>
                <a:spcPts val="0"/>
              </a:spcBef>
            </a:pPr>
            <a:r>
              <a:rPr lang="en-US" dirty="0" smtClean="0">
                <a:solidFill>
                  <a:schemeClr val="tx1"/>
                </a:solidFill>
                <a:latin typeface="Garamond" pitchFamily="18" charset="0"/>
              </a:rPr>
              <a:t>Registered </a:t>
            </a:r>
            <a:r>
              <a:rPr lang="en-US" dirty="0">
                <a:solidFill>
                  <a:schemeClr val="tx1"/>
                </a:solidFill>
                <a:latin typeface="Garamond" pitchFamily="18" charset="0"/>
              </a:rPr>
              <a:t>Investment </a:t>
            </a:r>
            <a:r>
              <a:rPr lang="en-US" dirty="0" smtClean="0">
                <a:solidFill>
                  <a:schemeClr val="tx1"/>
                </a:solidFill>
                <a:latin typeface="Garamond" pitchFamily="18" charset="0"/>
              </a:rPr>
              <a:t>Advisor</a:t>
            </a:r>
          </a:p>
          <a:p>
            <a:r>
              <a:rPr lang="en-US" dirty="0" smtClean="0">
                <a:solidFill>
                  <a:schemeClr val="tx1"/>
                </a:solidFill>
                <a:latin typeface="Garamond" pitchFamily="18" charset="0"/>
              </a:rPr>
              <a:t>Investment Advisor</a:t>
            </a:r>
          </a:p>
        </p:txBody>
      </p:sp>
      <p:sp>
        <p:nvSpPr>
          <p:cNvPr id="6" name="Content Placeholder 5"/>
          <p:cNvSpPr>
            <a:spLocks noGrp="1"/>
          </p:cNvSpPr>
          <p:nvPr>
            <p:ph sz="half" idx="2"/>
          </p:nvPr>
        </p:nvSpPr>
        <p:spPr>
          <a:xfrm>
            <a:off x="4267200" y="1205630"/>
            <a:ext cx="4800600" cy="2133600"/>
          </a:xfrm>
        </p:spPr>
        <p:txBody>
          <a:bodyPr/>
          <a:lstStyle/>
          <a:p>
            <a:pPr marL="0" indent="0" algn="ctr">
              <a:spcBef>
                <a:spcPts val="0"/>
              </a:spcBef>
              <a:buNone/>
            </a:pPr>
            <a:r>
              <a:rPr lang="en-US" sz="2600" b="1" dirty="0" smtClean="0">
                <a:solidFill>
                  <a:schemeClr val="tx1"/>
                </a:solidFill>
                <a:latin typeface="Garamond" pitchFamily="18" charset="0"/>
              </a:rPr>
              <a:t>Suitability Standard</a:t>
            </a:r>
          </a:p>
          <a:p>
            <a:pPr marL="0" indent="0" algn="ctr">
              <a:spcBef>
                <a:spcPts val="0"/>
              </a:spcBef>
              <a:buNone/>
            </a:pPr>
            <a:r>
              <a:rPr lang="en-US" sz="2600" b="1" dirty="0" smtClean="0">
                <a:solidFill>
                  <a:schemeClr val="tx1"/>
                </a:solidFill>
                <a:latin typeface="Garamond" pitchFamily="18" charset="0"/>
              </a:rPr>
              <a:t> under the </a:t>
            </a:r>
          </a:p>
          <a:p>
            <a:pPr marL="0" indent="0" algn="ctr">
              <a:spcBef>
                <a:spcPts val="0"/>
              </a:spcBef>
              <a:buNone/>
            </a:pPr>
            <a:r>
              <a:rPr lang="en-US" sz="2600" b="1" dirty="0" smtClean="0">
                <a:solidFill>
                  <a:schemeClr val="tx1"/>
                </a:solidFill>
                <a:latin typeface="Garamond" pitchFamily="18" charset="0"/>
              </a:rPr>
              <a:t>Securities Exchange Act</a:t>
            </a:r>
          </a:p>
          <a:p>
            <a:endParaRPr lang="en-US" sz="1600" dirty="0" smtClean="0">
              <a:solidFill>
                <a:schemeClr val="tx1"/>
              </a:solidFill>
              <a:latin typeface="Garamond" pitchFamily="18" charset="0"/>
            </a:endParaRPr>
          </a:p>
          <a:p>
            <a:pPr lvl="1">
              <a:buFont typeface="Arial" pitchFamily="34" charset="0"/>
              <a:buChar char="•"/>
            </a:pPr>
            <a:r>
              <a:rPr lang="en-US" dirty="0" smtClean="0">
                <a:solidFill>
                  <a:schemeClr val="tx1"/>
                </a:solidFill>
                <a:latin typeface="Garamond" pitchFamily="18" charset="0"/>
              </a:rPr>
              <a:t>    </a:t>
            </a:r>
            <a:r>
              <a:rPr lang="en-US" sz="2800" dirty="0" smtClean="0">
                <a:solidFill>
                  <a:schemeClr val="tx1"/>
                </a:solidFill>
                <a:latin typeface="Garamond" pitchFamily="18" charset="0"/>
              </a:rPr>
              <a:t>Registered </a:t>
            </a:r>
            <a:r>
              <a:rPr lang="en-US" sz="2800" dirty="0">
                <a:solidFill>
                  <a:schemeClr val="tx1"/>
                </a:solidFill>
                <a:latin typeface="Garamond" pitchFamily="18" charset="0"/>
              </a:rPr>
              <a:t>Representative</a:t>
            </a:r>
          </a:p>
          <a:p>
            <a:pPr lvl="1">
              <a:buFont typeface="Arial" pitchFamily="34" charset="0"/>
              <a:buChar char="•"/>
            </a:pPr>
            <a:r>
              <a:rPr lang="en-US" sz="2800" dirty="0" smtClean="0">
                <a:solidFill>
                  <a:schemeClr val="tx1"/>
                </a:solidFill>
                <a:latin typeface="Garamond" pitchFamily="18" charset="0"/>
              </a:rPr>
              <a:t>    Stockbroker</a:t>
            </a:r>
          </a:p>
          <a:p>
            <a:endParaRPr lang="en-US" dirty="0" smtClean="0">
              <a:latin typeface="Garamond" pitchFamily="18" charset="0"/>
            </a:endParaRP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52</a:t>
            </a:fld>
            <a:endParaRPr lang="en-US" dirty="0"/>
          </a:p>
        </p:txBody>
      </p:sp>
      <p:sp>
        <p:nvSpPr>
          <p:cNvPr id="7" name="TextBox 6"/>
          <p:cNvSpPr txBox="1"/>
          <p:nvPr/>
        </p:nvSpPr>
        <p:spPr>
          <a:xfrm>
            <a:off x="1295400" y="4572000"/>
            <a:ext cx="6248400" cy="1908215"/>
          </a:xfrm>
          <a:prstGeom prst="rect">
            <a:avLst/>
          </a:prstGeom>
          <a:noFill/>
        </p:spPr>
        <p:txBody>
          <a:bodyPr wrap="square" rtlCol="0">
            <a:spAutoFit/>
          </a:bodyPr>
          <a:lstStyle/>
          <a:p>
            <a:r>
              <a:rPr lang="en-US" sz="2600" b="1" dirty="0" smtClean="0">
                <a:solidFill>
                  <a:srgbClr val="C00000"/>
                </a:solidFill>
                <a:latin typeface="Garamond" pitchFamily="18" charset="0"/>
              </a:rPr>
              <a:t>Marketing Terms not found in the Law</a:t>
            </a:r>
          </a:p>
          <a:p>
            <a:endParaRPr lang="en-US" sz="800" dirty="0" smtClean="0">
              <a:latin typeface="Garamond" pitchFamily="18" charset="0"/>
            </a:endParaRPr>
          </a:p>
          <a:p>
            <a:pPr marL="1371600" lvl="2" indent="-457200">
              <a:buFont typeface="Arial" pitchFamily="34" charset="0"/>
              <a:buChar char="•"/>
            </a:pPr>
            <a:r>
              <a:rPr lang="en-US" sz="2800" dirty="0" smtClean="0">
                <a:latin typeface="Garamond" pitchFamily="18" charset="0"/>
              </a:rPr>
              <a:t>Financial </a:t>
            </a:r>
            <a:r>
              <a:rPr lang="en-US" sz="2800" dirty="0">
                <a:latin typeface="Garamond" pitchFamily="18" charset="0"/>
              </a:rPr>
              <a:t>Consultant</a:t>
            </a:r>
          </a:p>
          <a:p>
            <a:pPr marL="1371600" lvl="2" indent="-457200">
              <a:buFont typeface="Arial" pitchFamily="34" charset="0"/>
              <a:buChar char="•"/>
            </a:pPr>
            <a:r>
              <a:rPr lang="en-US" sz="2800" dirty="0">
                <a:latin typeface="Garamond" pitchFamily="18" charset="0"/>
              </a:rPr>
              <a:t>Financial Advisor</a:t>
            </a:r>
          </a:p>
          <a:p>
            <a:pPr marL="1371600" lvl="2" indent="-457200">
              <a:buFont typeface="Arial" pitchFamily="34" charset="0"/>
              <a:buChar char="•"/>
            </a:pPr>
            <a:r>
              <a:rPr lang="en-US" sz="2800" dirty="0">
                <a:latin typeface="Garamond" pitchFamily="18" charset="0"/>
              </a:rPr>
              <a:t>Co-fiduciary</a:t>
            </a:r>
          </a:p>
        </p:txBody>
      </p:sp>
    </p:spTree>
    <p:extLst>
      <p:ext uri="{BB962C8B-B14F-4D97-AF65-F5344CB8AC3E}">
        <p14:creationId xmlns:p14="http://schemas.microsoft.com/office/powerpoint/2010/main" val="36457804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8982"/>
            <a:ext cx="8229600" cy="1066800"/>
          </a:xfrm>
        </p:spPr>
        <p:txBody>
          <a:bodyPr>
            <a:normAutofit/>
          </a:bodyPr>
          <a:lstStyle/>
          <a:p>
            <a:pPr algn="ctr"/>
            <a:r>
              <a:rPr lang="en-US" sz="3200" b="1" dirty="0" smtClean="0">
                <a:solidFill>
                  <a:schemeClr val="tx1"/>
                </a:solidFill>
                <a:latin typeface="Garamond" pitchFamily="18" charset="0"/>
              </a:rPr>
              <a:t>The 2010 ORC/</a:t>
            </a:r>
            <a:r>
              <a:rPr lang="en-US" sz="3200" b="1" dirty="0" err="1" smtClean="0">
                <a:solidFill>
                  <a:schemeClr val="tx1"/>
                </a:solidFill>
                <a:latin typeface="Garamond" pitchFamily="18" charset="0"/>
              </a:rPr>
              <a:t>Infogroup</a:t>
            </a:r>
            <a:r>
              <a:rPr lang="en-US" sz="3200" b="1" dirty="0" smtClean="0">
                <a:solidFill>
                  <a:schemeClr val="tx1"/>
                </a:solidFill>
                <a:latin typeface="Garamond" pitchFamily="18" charset="0"/>
              </a:rPr>
              <a:t> Survey  </a:t>
            </a:r>
            <a:endParaRPr lang="en-US" sz="3200" b="1" dirty="0">
              <a:solidFill>
                <a:schemeClr val="tx1"/>
              </a:solidFill>
              <a:latin typeface="Garamond" pitchFamily="18" charset="0"/>
            </a:endParaRPr>
          </a:p>
        </p:txBody>
      </p:sp>
      <p:sp>
        <p:nvSpPr>
          <p:cNvPr id="3" name="Content Placeholder 2"/>
          <p:cNvSpPr>
            <a:spLocks noGrp="1"/>
          </p:cNvSpPr>
          <p:nvPr>
            <p:ph idx="1"/>
          </p:nvPr>
        </p:nvSpPr>
        <p:spPr>
          <a:xfrm>
            <a:off x="457200" y="1371600"/>
            <a:ext cx="8229600" cy="4800600"/>
          </a:xfrm>
        </p:spPr>
        <p:txBody>
          <a:bodyPr>
            <a:normAutofit/>
          </a:bodyPr>
          <a:lstStyle/>
          <a:p>
            <a:endParaRPr lang="en-US" dirty="0" smtClean="0">
              <a:solidFill>
                <a:schemeClr val="tx1"/>
              </a:solidFill>
            </a:endParaRPr>
          </a:p>
          <a:p>
            <a:r>
              <a:rPr lang="en-US" sz="2600" b="0" dirty="0" smtClean="0">
                <a:solidFill>
                  <a:schemeClr val="tx1"/>
                </a:solidFill>
                <a:latin typeface="Garamond" pitchFamily="18" charset="0"/>
              </a:rPr>
              <a:t>60% of U.S. investors mistakenly think that insurance agents have a fiduciary duty to their clients.</a:t>
            </a:r>
          </a:p>
          <a:p>
            <a:endParaRPr lang="en-US" sz="2600" b="0" dirty="0" smtClean="0">
              <a:solidFill>
                <a:schemeClr val="tx1"/>
              </a:solidFill>
              <a:latin typeface="Garamond" pitchFamily="18" charset="0"/>
            </a:endParaRPr>
          </a:p>
          <a:p>
            <a:r>
              <a:rPr lang="en-US" sz="2600" b="0" dirty="0" smtClean="0">
                <a:solidFill>
                  <a:schemeClr val="tx1"/>
                </a:solidFill>
                <a:latin typeface="Garamond" pitchFamily="18" charset="0"/>
              </a:rPr>
              <a:t>66% of U.S. investors are incorrect in thinking that stockbrokers are held to a fiduciary duty.</a:t>
            </a:r>
          </a:p>
          <a:p>
            <a:endParaRPr lang="en-US" sz="2600" b="0" dirty="0" smtClean="0">
              <a:solidFill>
                <a:schemeClr val="tx1"/>
              </a:solidFill>
              <a:latin typeface="Garamond" pitchFamily="18" charset="0"/>
            </a:endParaRPr>
          </a:p>
          <a:p>
            <a:r>
              <a:rPr lang="en-US" sz="2600" b="1" dirty="0" smtClean="0">
                <a:solidFill>
                  <a:schemeClr val="tx1"/>
                </a:solidFill>
                <a:latin typeface="Garamond" pitchFamily="18" charset="0"/>
              </a:rPr>
              <a:t>76% of investors are wrong in believing that </a:t>
            </a:r>
            <a:r>
              <a:rPr lang="en-US" sz="2600" b="1" dirty="0" smtClean="0">
                <a:solidFill>
                  <a:srgbClr val="FF0000"/>
                </a:solidFill>
                <a:latin typeface="Garamond" pitchFamily="18" charset="0"/>
              </a:rPr>
              <a:t>“financial advisors”</a:t>
            </a:r>
            <a:r>
              <a:rPr lang="en-US" sz="2600" b="1" dirty="0" smtClean="0">
                <a:solidFill>
                  <a:schemeClr val="tx1"/>
                </a:solidFill>
                <a:latin typeface="Garamond" pitchFamily="18" charset="0"/>
              </a:rPr>
              <a:t> – a term used by brokerage firms to describe their salespeople - are held to a fiduciary duty.</a:t>
            </a:r>
            <a:endParaRPr lang="en-US" sz="2600" b="1" dirty="0">
              <a:solidFill>
                <a:schemeClr val="tx1"/>
              </a:solidFill>
            </a:endParaRPr>
          </a:p>
        </p:txBody>
      </p:sp>
      <p:sp>
        <p:nvSpPr>
          <p:cNvPr id="4" name="TextBox 3"/>
          <p:cNvSpPr txBox="1"/>
          <p:nvPr/>
        </p:nvSpPr>
        <p:spPr>
          <a:xfrm>
            <a:off x="685800" y="186764"/>
            <a:ext cx="8001000" cy="707886"/>
          </a:xfrm>
          <a:prstGeom prst="rect">
            <a:avLst/>
          </a:prstGeom>
          <a:noFill/>
        </p:spPr>
        <p:txBody>
          <a:bodyPr wrap="square" rtlCol="0">
            <a:spAutoFit/>
          </a:bodyPr>
          <a:lstStyle/>
          <a:p>
            <a:pPr algn="ctr"/>
            <a:r>
              <a:rPr lang="en-US" sz="4000" b="1" dirty="0">
                <a:latin typeface="Garamond" pitchFamily="18" charset="0"/>
              </a:rPr>
              <a:t>Suitability &amp; Fiduciary Standards</a:t>
            </a:r>
            <a:endParaRPr lang="en-US" sz="4000" b="1" dirty="0"/>
          </a:p>
        </p:txBody>
      </p:sp>
    </p:spTree>
    <p:extLst>
      <p:ext uri="{BB962C8B-B14F-4D97-AF65-F5344CB8AC3E}">
        <p14:creationId xmlns:p14="http://schemas.microsoft.com/office/powerpoint/2010/main" val="29627278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latin typeface="Garamond" pitchFamily="18" charset="0"/>
              </a:rPr>
              <a:t>Suitability &amp; Fiduciary Standards</a:t>
            </a:r>
            <a:endParaRPr lang="en-US" sz="4000" dirty="0">
              <a:solidFill>
                <a:schemeClr val="tx1"/>
              </a:solidFill>
            </a:endParaRPr>
          </a:p>
        </p:txBody>
      </p:sp>
      <p:sp>
        <p:nvSpPr>
          <p:cNvPr id="3" name="Content Placeholder 2"/>
          <p:cNvSpPr>
            <a:spLocks noGrp="1"/>
          </p:cNvSpPr>
          <p:nvPr>
            <p:ph idx="1"/>
          </p:nvPr>
        </p:nvSpPr>
        <p:spPr>
          <a:xfrm>
            <a:off x="0" y="1219200"/>
            <a:ext cx="9144000" cy="4525963"/>
          </a:xfrm>
        </p:spPr>
        <p:txBody>
          <a:bodyPr/>
          <a:lstStyle/>
          <a:p>
            <a:pPr marL="0" indent="0">
              <a:buNone/>
            </a:pPr>
            <a:r>
              <a:rPr lang="en-US" dirty="0" smtClean="0">
                <a:solidFill>
                  <a:schemeClr val="tx1"/>
                </a:solidFill>
                <a:latin typeface="Garamond" pitchFamily="18" charset="0"/>
              </a:rPr>
              <a:t>“Make </a:t>
            </a:r>
            <a:r>
              <a:rPr lang="en-US" dirty="0">
                <a:solidFill>
                  <a:schemeClr val="tx1"/>
                </a:solidFill>
                <a:latin typeface="Garamond" pitchFamily="18" charset="0"/>
              </a:rPr>
              <a:t>a habit of two </a:t>
            </a:r>
            <a:r>
              <a:rPr lang="en-US" dirty="0" smtClean="0">
                <a:solidFill>
                  <a:schemeClr val="tx1"/>
                </a:solidFill>
                <a:latin typeface="Garamond" pitchFamily="18" charset="0"/>
              </a:rPr>
              <a:t>things: to </a:t>
            </a:r>
            <a:r>
              <a:rPr lang="en-US" dirty="0">
                <a:solidFill>
                  <a:schemeClr val="tx1"/>
                </a:solidFill>
                <a:latin typeface="Garamond" pitchFamily="18" charset="0"/>
              </a:rPr>
              <a:t>help, or at least, to do no </a:t>
            </a:r>
            <a:r>
              <a:rPr lang="en-US" dirty="0" smtClean="0">
                <a:solidFill>
                  <a:schemeClr val="tx1"/>
                </a:solidFill>
                <a:latin typeface="Garamond" pitchFamily="18" charset="0"/>
              </a:rPr>
              <a:t>harm.” 					                    </a:t>
            </a:r>
            <a:r>
              <a:rPr lang="en-US" sz="1800" b="1" i="1" dirty="0" smtClean="0">
                <a:solidFill>
                  <a:schemeClr val="tx1"/>
                </a:solidFill>
                <a:latin typeface="Garamond" pitchFamily="18" charset="0"/>
              </a:rPr>
              <a:t>Hippocrates 400BC</a:t>
            </a:r>
          </a:p>
          <a:p>
            <a:pPr marL="0" indent="0">
              <a:buNone/>
            </a:pPr>
            <a:endParaRPr lang="en-US" sz="1200" b="1" i="1" dirty="0">
              <a:solidFill>
                <a:schemeClr val="tx1"/>
              </a:solidFill>
              <a:latin typeface="Garamond" pitchFamily="18" charset="0"/>
            </a:endParaRPr>
          </a:p>
          <a:p>
            <a:pPr marL="0" indent="0">
              <a:buNone/>
            </a:pPr>
            <a:r>
              <a:rPr lang="en-US" sz="2400" b="1" i="1" dirty="0" smtClean="0">
                <a:solidFill>
                  <a:schemeClr val="tx1"/>
                </a:solidFill>
                <a:latin typeface="Garamond" pitchFamily="18" charset="0"/>
              </a:rPr>
              <a:t>    Beneficence: </a:t>
            </a:r>
            <a:r>
              <a:rPr lang="en-US" sz="2400" dirty="0">
                <a:solidFill>
                  <a:schemeClr val="tx1"/>
                </a:solidFill>
                <a:latin typeface="Garamond" pitchFamily="18" charset="0"/>
              </a:rPr>
              <a:t>an affirmative obligation </a:t>
            </a:r>
            <a:r>
              <a:rPr lang="en-US" sz="2400" dirty="0" smtClean="0">
                <a:solidFill>
                  <a:schemeClr val="tx1"/>
                </a:solidFill>
                <a:latin typeface="Garamond" pitchFamily="18" charset="0"/>
              </a:rPr>
              <a:t>that means </a:t>
            </a:r>
            <a:r>
              <a:rPr lang="en-US" sz="2400" dirty="0">
                <a:solidFill>
                  <a:schemeClr val="tx1"/>
                </a:solidFill>
                <a:latin typeface="Garamond" pitchFamily="18" charset="0"/>
              </a:rPr>
              <a:t>“do good</a:t>
            </a:r>
            <a:r>
              <a:rPr lang="en-US" sz="2400" dirty="0" smtClean="0">
                <a:solidFill>
                  <a:schemeClr val="tx1"/>
                </a:solidFill>
                <a:latin typeface="Garamond" pitchFamily="18" charset="0"/>
              </a:rPr>
              <a:t>.”</a:t>
            </a:r>
            <a:endParaRPr lang="en-US" sz="2400" b="1" i="1" dirty="0" smtClean="0">
              <a:solidFill>
                <a:schemeClr val="tx1"/>
              </a:solidFill>
              <a:latin typeface="Garamond" pitchFamily="18" charset="0"/>
            </a:endParaRPr>
          </a:p>
          <a:p>
            <a:pPr marL="0" indent="0">
              <a:buNone/>
            </a:pPr>
            <a:r>
              <a:rPr lang="en-US" sz="2400" dirty="0" smtClean="0">
                <a:solidFill>
                  <a:schemeClr val="tx1"/>
                </a:solidFill>
                <a:latin typeface="Garamond" pitchFamily="18" charset="0"/>
              </a:rPr>
              <a:t>         - One </a:t>
            </a:r>
            <a:r>
              <a:rPr lang="en-US" sz="2400" dirty="0">
                <a:solidFill>
                  <a:schemeClr val="tx1"/>
                </a:solidFill>
                <a:latin typeface="Garamond" pitchFamily="18" charset="0"/>
              </a:rPr>
              <a:t>ought to act in ways that promote the well-being of others</a:t>
            </a:r>
            <a:r>
              <a:rPr lang="en-US" sz="2400" dirty="0" smtClean="0">
                <a:solidFill>
                  <a:schemeClr val="tx1"/>
                </a:solidFill>
                <a:latin typeface="Garamond" pitchFamily="18" charset="0"/>
              </a:rPr>
              <a:t>.</a:t>
            </a:r>
            <a:endParaRPr lang="en-US" sz="2400" b="1" i="1" dirty="0">
              <a:solidFill>
                <a:schemeClr val="tx1"/>
              </a:solidFill>
              <a:latin typeface="Garamond" pitchFamily="18" charset="0"/>
            </a:endParaRPr>
          </a:p>
          <a:p>
            <a:pPr marL="0" indent="0">
              <a:buNone/>
            </a:pPr>
            <a:endParaRPr lang="en-US" sz="1200" b="1" i="1" dirty="0" smtClean="0">
              <a:solidFill>
                <a:schemeClr val="tx1"/>
              </a:solidFill>
              <a:latin typeface="Garamond" pitchFamily="18" charset="0"/>
            </a:endParaRPr>
          </a:p>
          <a:p>
            <a:pPr marL="0" indent="0">
              <a:buNone/>
            </a:pPr>
            <a:r>
              <a:rPr lang="en-US" sz="2400" b="1" i="1" dirty="0" smtClean="0">
                <a:solidFill>
                  <a:schemeClr val="tx1"/>
                </a:solidFill>
                <a:latin typeface="Garamond" pitchFamily="18" charset="0"/>
              </a:rPr>
              <a:t>    Non-maleficence: </a:t>
            </a:r>
            <a:r>
              <a:rPr lang="en-US" sz="2400" dirty="0">
                <a:solidFill>
                  <a:schemeClr val="tx1"/>
                </a:solidFill>
                <a:latin typeface="Garamond" pitchFamily="18" charset="0"/>
              </a:rPr>
              <a:t>a negative obligation </a:t>
            </a:r>
            <a:r>
              <a:rPr lang="en-US" sz="2400" dirty="0" smtClean="0">
                <a:solidFill>
                  <a:schemeClr val="tx1"/>
                </a:solidFill>
                <a:latin typeface="Garamond" pitchFamily="18" charset="0"/>
              </a:rPr>
              <a:t>that </a:t>
            </a:r>
            <a:r>
              <a:rPr lang="en-US" sz="2400" dirty="0">
                <a:solidFill>
                  <a:schemeClr val="tx1"/>
                </a:solidFill>
                <a:latin typeface="Garamond" pitchFamily="18" charset="0"/>
              </a:rPr>
              <a:t>means “do no harm.” </a:t>
            </a:r>
            <a:endParaRPr lang="en-US" sz="2400" b="1" i="1" dirty="0" smtClean="0">
              <a:solidFill>
                <a:schemeClr val="tx1"/>
              </a:solidFill>
              <a:latin typeface="Garamond" pitchFamily="18" charset="0"/>
            </a:endParaRPr>
          </a:p>
          <a:p>
            <a:pPr marL="0" indent="0">
              <a:buNone/>
            </a:pPr>
            <a:r>
              <a:rPr lang="en-US" sz="2400" dirty="0">
                <a:solidFill>
                  <a:schemeClr val="tx1"/>
                </a:solidFill>
                <a:latin typeface="Garamond" pitchFamily="18" charset="0"/>
              </a:rPr>
              <a:t> </a:t>
            </a:r>
            <a:r>
              <a:rPr lang="en-US" sz="2400" dirty="0" smtClean="0">
                <a:solidFill>
                  <a:schemeClr val="tx1"/>
                </a:solidFill>
                <a:latin typeface="Garamond" pitchFamily="18" charset="0"/>
              </a:rPr>
              <a:t>        - One </a:t>
            </a:r>
            <a:r>
              <a:rPr lang="en-US" sz="2400" dirty="0">
                <a:solidFill>
                  <a:schemeClr val="tx1"/>
                </a:solidFill>
                <a:latin typeface="Garamond" pitchFamily="18" charset="0"/>
              </a:rPr>
              <a:t>ought to act in ways that do not cause harm to others</a:t>
            </a:r>
            <a:r>
              <a:rPr lang="en-US" sz="2400" dirty="0" smtClean="0">
                <a:solidFill>
                  <a:schemeClr val="tx1"/>
                </a:solidFill>
                <a:latin typeface="Garamond" pitchFamily="18" charset="0"/>
              </a:rPr>
              <a:t>.</a:t>
            </a:r>
            <a:r>
              <a:rPr lang="en-US" sz="2400" b="1" dirty="0" smtClean="0">
                <a:solidFill>
                  <a:schemeClr val="tx1"/>
                </a:solidFill>
                <a:latin typeface="Garamond" pitchFamily="18" charset="0"/>
              </a:rPr>
              <a:t>*</a:t>
            </a:r>
          </a:p>
          <a:p>
            <a:pPr marL="0" indent="0">
              <a:buNone/>
            </a:pPr>
            <a:endParaRPr lang="en-US" sz="2400" dirty="0" smtClean="0">
              <a:solidFill>
                <a:schemeClr val="tx1"/>
              </a:solidFill>
              <a:latin typeface="Garamond" pitchFamily="18" charset="0"/>
            </a:endParaRPr>
          </a:p>
          <a:p>
            <a:pPr marL="0" indent="0">
              <a:buNone/>
            </a:pPr>
            <a:r>
              <a:rPr lang="en-US" sz="2400" b="1" dirty="0" smtClean="0">
                <a:solidFill>
                  <a:schemeClr val="tx1"/>
                </a:solidFill>
                <a:latin typeface="Garamond" pitchFamily="18" charset="0"/>
              </a:rPr>
              <a:t>    *</a:t>
            </a:r>
            <a:r>
              <a:rPr lang="en-US" sz="2200" b="1" i="1" dirty="0" smtClean="0">
                <a:solidFill>
                  <a:schemeClr val="tx1"/>
                </a:solidFill>
                <a:latin typeface="Garamond" pitchFamily="18" charset="0"/>
              </a:rPr>
              <a:t>Includes </a:t>
            </a:r>
            <a:r>
              <a:rPr lang="en-US" sz="2200" b="1" i="1" dirty="0">
                <a:solidFill>
                  <a:schemeClr val="tx1"/>
                </a:solidFill>
                <a:latin typeface="Garamond" pitchFamily="18" charset="0"/>
              </a:rPr>
              <a:t>the negative obligation not to do harm inadvertently </a:t>
            </a:r>
            <a:endParaRPr lang="en-US" sz="2200" b="1" i="1" dirty="0" smtClean="0">
              <a:solidFill>
                <a:schemeClr val="tx1"/>
              </a:solidFill>
              <a:latin typeface="Garamond" pitchFamily="18" charset="0"/>
            </a:endParaRPr>
          </a:p>
          <a:p>
            <a:pPr marL="0" indent="0">
              <a:spcBef>
                <a:spcPts val="0"/>
              </a:spcBef>
              <a:buNone/>
            </a:pPr>
            <a:r>
              <a:rPr lang="en-US" sz="2200" b="1" i="1" dirty="0">
                <a:solidFill>
                  <a:schemeClr val="tx1"/>
                </a:solidFill>
                <a:latin typeface="Garamond" pitchFamily="18" charset="0"/>
              </a:rPr>
              <a:t> </a:t>
            </a:r>
            <a:r>
              <a:rPr lang="en-US" sz="2200" b="1" i="1" dirty="0" smtClean="0">
                <a:solidFill>
                  <a:schemeClr val="tx1"/>
                </a:solidFill>
                <a:latin typeface="Garamond" pitchFamily="18" charset="0"/>
              </a:rPr>
              <a:t>     or </a:t>
            </a:r>
            <a:r>
              <a:rPr lang="en-US" sz="2200" b="1" i="1" dirty="0">
                <a:solidFill>
                  <a:schemeClr val="tx1"/>
                </a:solidFill>
                <a:latin typeface="Garamond" pitchFamily="18" charset="0"/>
              </a:rPr>
              <a:t>by </a:t>
            </a:r>
            <a:r>
              <a:rPr lang="en-US" sz="2200" b="1" i="1" dirty="0" smtClean="0">
                <a:solidFill>
                  <a:schemeClr val="tx1"/>
                </a:solidFill>
                <a:latin typeface="Garamond" pitchFamily="18" charset="0"/>
              </a:rPr>
              <a:t> carelessness</a:t>
            </a:r>
            <a:r>
              <a:rPr lang="en-US" sz="2200" b="1" i="1" dirty="0">
                <a:solidFill>
                  <a:schemeClr val="tx1"/>
                </a:solidFill>
                <a:latin typeface="Garamond" pitchFamily="18" charset="0"/>
              </a:rPr>
              <a:t>, or malice or negligence.</a:t>
            </a:r>
          </a:p>
          <a:p>
            <a:endParaRPr lang="en-US" sz="1800" i="1" dirty="0">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54</a:t>
            </a:fld>
            <a:endParaRPr lang="en-US" dirty="0"/>
          </a:p>
        </p:txBody>
      </p:sp>
    </p:spTree>
    <p:extLst>
      <p:ext uri="{BB962C8B-B14F-4D97-AF65-F5344CB8AC3E}">
        <p14:creationId xmlns:p14="http://schemas.microsoft.com/office/powerpoint/2010/main" val="16442399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latin typeface="Garamond" pitchFamily="18" charset="0"/>
              </a:rPr>
              <a:t>Suitability &amp; Fiduciary Standards</a:t>
            </a:r>
            <a:endParaRPr lang="en-US" sz="4000" dirty="0">
              <a:solidFill>
                <a:schemeClr val="tx1"/>
              </a:solidFill>
            </a:endParaRPr>
          </a:p>
        </p:txBody>
      </p:sp>
      <p:sp>
        <p:nvSpPr>
          <p:cNvPr id="3" name="Content Placeholder 2"/>
          <p:cNvSpPr>
            <a:spLocks noGrp="1"/>
          </p:cNvSpPr>
          <p:nvPr>
            <p:ph idx="1"/>
          </p:nvPr>
        </p:nvSpPr>
        <p:spPr>
          <a:xfrm>
            <a:off x="228600" y="1219200"/>
            <a:ext cx="8686800" cy="4525963"/>
          </a:xfrm>
        </p:spPr>
        <p:txBody>
          <a:bodyPr/>
          <a:lstStyle/>
          <a:p>
            <a:pPr marL="0" indent="0">
              <a:buNone/>
            </a:pPr>
            <a:r>
              <a:rPr lang="en-US" sz="2600" b="1" dirty="0" smtClean="0">
                <a:solidFill>
                  <a:schemeClr val="tx1"/>
                </a:solidFill>
                <a:latin typeface="Garamond" pitchFamily="18" charset="0"/>
              </a:rPr>
              <a:t>The Suitability Standard: </a:t>
            </a:r>
            <a:r>
              <a:rPr lang="en-US" sz="2600" dirty="0">
                <a:solidFill>
                  <a:schemeClr val="tx1"/>
                </a:solidFill>
                <a:latin typeface="Garamond" pitchFamily="18" charset="0"/>
              </a:rPr>
              <a:t>a </a:t>
            </a:r>
            <a:r>
              <a:rPr lang="en-US" sz="2600" b="1" i="1" dirty="0">
                <a:solidFill>
                  <a:srgbClr val="C00000"/>
                </a:solidFill>
                <a:latin typeface="Garamond" pitchFamily="18" charset="0"/>
              </a:rPr>
              <a:t>broker</a:t>
            </a:r>
            <a:r>
              <a:rPr lang="en-US" sz="2600" dirty="0">
                <a:solidFill>
                  <a:schemeClr val="tx1"/>
                </a:solidFill>
                <a:latin typeface="Garamond" pitchFamily="18" charset="0"/>
              </a:rPr>
              <a:t> must have a reasonable basis to believe that a recommended investment is suitable given the client’s objectives. </a:t>
            </a:r>
            <a:endParaRPr lang="en-US" sz="2600" dirty="0" smtClean="0">
              <a:solidFill>
                <a:schemeClr val="tx1"/>
              </a:solidFill>
              <a:latin typeface="Garamond" pitchFamily="18" charset="0"/>
            </a:endParaRPr>
          </a:p>
          <a:p>
            <a:pPr marL="0" indent="0" algn="ctr">
              <a:buNone/>
            </a:pPr>
            <a:r>
              <a:rPr lang="en-US" sz="2600" dirty="0" smtClean="0">
                <a:solidFill>
                  <a:schemeClr val="tx1"/>
                </a:solidFill>
                <a:latin typeface="Garamond" pitchFamily="18" charset="0"/>
              </a:rPr>
              <a:t>Or </a:t>
            </a:r>
          </a:p>
          <a:p>
            <a:pPr marL="0" indent="0" algn="ctr">
              <a:buNone/>
            </a:pPr>
            <a:r>
              <a:rPr lang="en-US" sz="2600" b="1" dirty="0" smtClean="0">
                <a:solidFill>
                  <a:schemeClr val="tx1"/>
                </a:solidFill>
                <a:latin typeface="Garamond" pitchFamily="18" charset="0"/>
              </a:rPr>
              <a:t>Non-Maleficence / Do no harm</a:t>
            </a:r>
          </a:p>
          <a:p>
            <a:pPr marL="0" indent="0">
              <a:buNone/>
            </a:pPr>
            <a:endParaRPr lang="en-US" sz="2600" dirty="0">
              <a:solidFill>
                <a:schemeClr val="tx1"/>
              </a:solidFill>
              <a:latin typeface="Garamond" pitchFamily="18" charset="0"/>
            </a:endParaRPr>
          </a:p>
          <a:p>
            <a:pPr marL="0" indent="0">
              <a:buNone/>
            </a:pPr>
            <a:r>
              <a:rPr lang="en-US" sz="2600" b="1" dirty="0" smtClean="0">
                <a:solidFill>
                  <a:schemeClr val="tx1"/>
                </a:solidFill>
                <a:latin typeface="Garamond" pitchFamily="18" charset="0"/>
              </a:rPr>
              <a:t>The Fiduciary Standard: </a:t>
            </a:r>
            <a:r>
              <a:rPr lang="en-US" sz="2600" dirty="0" smtClean="0">
                <a:solidFill>
                  <a:schemeClr val="tx1"/>
                </a:solidFill>
                <a:latin typeface="Garamond" pitchFamily="18" charset="0"/>
              </a:rPr>
              <a:t>an </a:t>
            </a:r>
            <a:r>
              <a:rPr lang="en-US" sz="2600" b="1" i="1" dirty="0" smtClean="0">
                <a:solidFill>
                  <a:srgbClr val="C00000"/>
                </a:solidFill>
                <a:latin typeface="Garamond" pitchFamily="18" charset="0"/>
              </a:rPr>
              <a:t>advisor</a:t>
            </a:r>
            <a:r>
              <a:rPr lang="en-US" sz="2600" dirty="0" smtClean="0">
                <a:solidFill>
                  <a:schemeClr val="tx1"/>
                </a:solidFill>
                <a:latin typeface="Garamond" pitchFamily="18" charset="0"/>
              </a:rPr>
              <a:t> must put the client’s interests above their own, and act in the client’s best interest.</a:t>
            </a:r>
          </a:p>
          <a:p>
            <a:pPr marL="0" indent="0" algn="ctr">
              <a:buNone/>
            </a:pPr>
            <a:r>
              <a:rPr lang="en-US" sz="2600" dirty="0" smtClean="0">
                <a:solidFill>
                  <a:schemeClr val="tx1"/>
                </a:solidFill>
                <a:latin typeface="Garamond" pitchFamily="18" charset="0"/>
              </a:rPr>
              <a:t>Or</a:t>
            </a:r>
          </a:p>
          <a:p>
            <a:pPr marL="0" indent="0" algn="ctr">
              <a:buNone/>
            </a:pPr>
            <a:r>
              <a:rPr lang="en-US" sz="2600" b="1" dirty="0" smtClean="0">
                <a:solidFill>
                  <a:schemeClr val="tx1"/>
                </a:solidFill>
                <a:latin typeface="Garamond" pitchFamily="18" charset="0"/>
              </a:rPr>
              <a:t>Beneficence / Do good</a:t>
            </a:r>
            <a:endParaRPr lang="en-US" sz="2600" b="1" dirty="0">
              <a:solidFill>
                <a:schemeClr val="tx1"/>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55</a:t>
            </a:fld>
            <a:endParaRPr lang="en-US" dirty="0"/>
          </a:p>
        </p:txBody>
      </p:sp>
    </p:spTree>
    <p:extLst>
      <p:ext uri="{BB962C8B-B14F-4D97-AF65-F5344CB8AC3E}">
        <p14:creationId xmlns:p14="http://schemas.microsoft.com/office/powerpoint/2010/main" val="27255214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dirty="0" smtClean="0">
                <a:solidFill>
                  <a:schemeClr val="tx1"/>
                </a:solidFill>
                <a:latin typeface="Garamond" pitchFamily="18" charset="0"/>
              </a:rPr>
              <a:t>Moral Hazard of Suitability</a:t>
            </a:r>
            <a:endParaRPr lang="en-US" sz="4000" dirty="0"/>
          </a:p>
        </p:txBody>
      </p:sp>
      <p:sp>
        <p:nvSpPr>
          <p:cNvPr id="7" name="Content Placeholder 6"/>
          <p:cNvSpPr>
            <a:spLocks noGrp="1"/>
          </p:cNvSpPr>
          <p:nvPr>
            <p:ph idx="1"/>
          </p:nvPr>
        </p:nvSpPr>
        <p:spPr>
          <a:xfrm>
            <a:off x="457200" y="1295400"/>
            <a:ext cx="8229600" cy="4525963"/>
          </a:xfrm>
        </p:spPr>
        <p:txBody>
          <a:bodyPr/>
          <a:lstStyle/>
          <a:p>
            <a:pPr marL="0" indent="0">
              <a:buNone/>
            </a:pPr>
            <a:r>
              <a:rPr lang="en-US" dirty="0" smtClean="0">
                <a:solidFill>
                  <a:schemeClr val="tx1"/>
                </a:solidFill>
              </a:rPr>
              <a:t>“</a:t>
            </a:r>
            <a:r>
              <a:rPr lang="en-US" sz="2400" dirty="0" smtClean="0">
                <a:solidFill>
                  <a:schemeClr val="tx1"/>
                </a:solidFill>
                <a:latin typeface="Garamond" pitchFamily="18" charset="0"/>
              </a:rPr>
              <a:t>Many </a:t>
            </a:r>
            <a:r>
              <a:rPr lang="en-US" sz="2400" dirty="0">
                <a:solidFill>
                  <a:schemeClr val="tx1"/>
                </a:solidFill>
                <a:latin typeface="Garamond" pitchFamily="18" charset="0"/>
              </a:rPr>
              <a:t>brokers and insurance companies “throw around the "fiduciary" word with abandon and mislead employers into believing they will share legal responsibility in the event of a lawsuit concerning plan choices</a:t>
            </a:r>
            <a:r>
              <a:rPr lang="en-US" sz="2400" dirty="0" smtClean="0">
                <a:solidFill>
                  <a:schemeClr val="tx1"/>
                </a:solidFill>
                <a:latin typeface="Garamond" pitchFamily="18" charset="0"/>
              </a:rPr>
              <a:t>.”</a:t>
            </a:r>
            <a:r>
              <a:rPr lang="en-US" sz="2400" dirty="0">
                <a:solidFill>
                  <a:schemeClr val="tx1"/>
                </a:solidFill>
                <a:latin typeface="Garamond" pitchFamily="18" charset="0"/>
              </a:rPr>
              <a:t> </a:t>
            </a:r>
            <a:endParaRPr lang="en-US" sz="2400" dirty="0" smtClean="0">
              <a:solidFill>
                <a:schemeClr val="tx1"/>
              </a:solidFill>
              <a:latin typeface="Garamond" pitchFamily="18" charset="0"/>
            </a:endParaRPr>
          </a:p>
          <a:p>
            <a:pPr marL="0" indent="0">
              <a:buNone/>
            </a:pPr>
            <a:r>
              <a:rPr lang="en-US" sz="1800" b="1" i="1" dirty="0" smtClean="0">
                <a:solidFill>
                  <a:schemeClr val="tx1"/>
                </a:solidFill>
                <a:latin typeface="Garamond" pitchFamily="18" charset="0"/>
              </a:rPr>
              <a:t>				           Dan Solin, </a:t>
            </a:r>
            <a:r>
              <a:rPr lang="en-US" sz="1800" b="1" i="1" dirty="0">
                <a:solidFill>
                  <a:schemeClr val="tx1"/>
                </a:solidFill>
                <a:latin typeface="Garamond" pitchFamily="18" charset="0"/>
              </a:rPr>
              <a:t>The 401(k) Sucker </a:t>
            </a:r>
            <a:r>
              <a:rPr lang="en-US" sz="1800" b="1" i="1" dirty="0" smtClean="0">
                <a:solidFill>
                  <a:schemeClr val="tx1"/>
                </a:solidFill>
                <a:latin typeface="Garamond" pitchFamily="18" charset="0"/>
              </a:rPr>
              <a:t>Punch</a:t>
            </a:r>
          </a:p>
          <a:p>
            <a:pPr marL="0" indent="0">
              <a:buNone/>
            </a:pPr>
            <a:endParaRPr lang="en-US" i="1" dirty="0">
              <a:solidFill>
                <a:schemeClr val="tx1"/>
              </a:solidFill>
              <a:latin typeface="Garamond" pitchFamily="18" charset="0"/>
            </a:endParaRPr>
          </a:p>
          <a:p>
            <a:pPr marL="0" indent="0">
              <a:spcBef>
                <a:spcPts val="672"/>
              </a:spcBef>
              <a:buNone/>
            </a:pPr>
            <a:r>
              <a:rPr lang="en-US" sz="2400" dirty="0" smtClean="0">
                <a:solidFill>
                  <a:schemeClr val="tx1"/>
                </a:solidFill>
                <a:latin typeface="Garamond" pitchFamily="18" charset="0"/>
              </a:rPr>
              <a:t>Regarding </a:t>
            </a:r>
            <a:r>
              <a:rPr lang="en-US" sz="2400" b="1" i="1" dirty="0" smtClean="0">
                <a:solidFill>
                  <a:srgbClr val="C00000"/>
                </a:solidFill>
                <a:latin typeface="Garamond" pitchFamily="18" charset="0"/>
              </a:rPr>
              <a:t>Phantom Fiduciaries</a:t>
            </a:r>
            <a:r>
              <a:rPr lang="en-US" sz="2400" dirty="0">
                <a:solidFill>
                  <a:schemeClr val="tx1"/>
                </a:solidFill>
                <a:latin typeface="Garamond" pitchFamily="18" charset="0"/>
              </a:rPr>
              <a:t>: “They get to throw around the word "fiduciary"--without being on the hook for any real fiduciary responsibility (and therefore liability) to plan fiduciaries</a:t>
            </a:r>
            <a:r>
              <a:rPr lang="en-US" sz="2400" dirty="0" smtClean="0">
                <a:solidFill>
                  <a:schemeClr val="tx1"/>
                </a:solidFill>
                <a:latin typeface="Garamond" pitchFamily="18" charset="0"/>
              </a:rPr>
              <a:t>.”</a:t>
            </a:r>
          </a:p>
          <a:p>
            <a:pPr marL="0" indent="0">
              <a:spcBef>
                <a:spcPts val="672"/>
              </a:spcBef>
              <a:buNone/>
            </a:pPr>
            <a:r>
              <a:rPr lang="en-US" sz="1800" b="1" i="1" dirty="0" smtClean="0">
                <a:solidFill>
                  <a:schemeClr val="tx1"/>
                </a:solidFill>
                <a:latin typeface="Garamond" pitchFamily="18" charset="0"/>
              </a:rPr>
              <a:t>                W. Scott Simon, Fiduciary Focus: Non Fiduciary Investment Consultants</a:t>
            </a:r>
            <a:endParaRPr lang="en-US" sz="1800" b="1" i="1" dirty="0">
              <a:solidFill>
                <a:schemeClr val="tx1"/>
              </a:solidFill>
              <a:latin typeface="Garamond" pitchFamily="18" charset="0"/>
            </a:endParaRPr>
          </a:p>
        </p:txBody>
      </p:sp>
      <p:sp>
        <p:nvSpPr>
          <p:cNvPr id="5" name="Slide Number Placeholder 4"/>
          <p:cNvSpPr>
            <a:spLocks noGrp="1"/>
          </p:cNvSpPr>
          <p:nvPr>
            <p:ph type="sldNum" sz="quarter" idx="10"/>
          </p:nvPr>
        </p:nvSpPr>
        <p:spPr/>
        <p:txBody>
          <a:bodyPr/>
          <a:lstStyle/>
          <a:p>
            <a:pPr>
              <a:defRPr/>
            </a:pPr>
            <a:fld id="{8E1D43D4-975B-4A0B-A04C-5A884E5962AD}" type="slidenum">
              <a:rPr lang="en-US" smtClean="0"/>
              <a:pPr>
                <a:defRPr/>
              </a:pPr>
              <a:t>56</a:t>
            </a:fld>
            <a:endParaRPr lang="en-US" dirty="0"/>
          </a:p>
        </p:txBody>
      </p:sp>
    </p:spTree>
    <p:extLst>
      <p:ext uri="{BB962C8B-B14F-4D97-AF65-F5344CB8AC3E}">
        <p14:creationId xmlns:p14="http://schemas.microsoft.com/office/powerpoint/2010/main" val="16320838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40"/>
          <p:cNvGraphicFramePr>
            <a:graphicFrameLocks/>
          </p:cNvGraphicFramePr>
          <p:nvPr>
            <p:extLst>
              <p:ext uri="{D42A27DB-BD31-4B8C-83A1-F6EECF244321}">
                <p14:modId xmlns:p14="http://schemas.microsoft.com/office/powerpoint/2010/main" val="1398360513"/>
              </p:ext>
            </p:extLst>
          </p:nvPr>
        </p:nvGraphicFramePr>
        <p:xfrm>
          <a:off x="152400" y="811143"/>
          <a:ext cx="3886200" cy="5665857"/>
        </p:xfrm>
        <a:graphic>
          <a:graphicData uri="http://schemas.openxmlformats.org/drawingml/2006/table">
            <a:tbl>
              <a:tblPr/>
              <a:tblGrid>
                <a:gridCol w="3886200"/>
              </a:tblGrid>
              <a:tr h="838200">
                <a:tc>
                  <a:txBody>
                    <a:bodyPr/>
                    <a:lstStyle/>
                    <a:p>
                      <a:pPr marL="0" marR="0" lvl="0" indent="0" algn="ctr" defTabSz="914400" rtl="0" eaLnBrk="1" fontAlgn="base" latinLnBrk="0" hangingPunct="1">
                        <a:lnSpc>
                          <a:spcPct val="100000"/>
                        </a:lnSpc>
                        <a:spcBef>
                          <a:spcPct val="20000"/>
                        </a:spcBef>
                        <a:spcAft>
                          <a:spcPct val="0"/>
                        </a:spcAft>
                        <a:buClr>
                          <a:srgbClr val="B4CCE2"/>
                        </a:buClr>
                        <a:buSzTx/>
                        <a:buFontTx/>
                        <a:buNone/>
                        <a:tabLst/>
                      </a:pPr>
                      <a:r>
                        <a:rPr kumimoji="0" lang="en-US" sz="2000" b="1" i="0" u="none" strike="noStrike" cap="none" normalizeH="0" baseline="0" dirty="0" smtClean="0">
                          <a:ln>
                            <a:noFill/>
                          </a:ln>
                          <a:solidFill>
                            <a:schemeClr val="tx1"/>
                          </a:solidFill>
                          <a:effectLst/>
                          <a:latin typeface="Garamond" pitchFamily="18" charset="0"/>
                          <a:cs typeface="Calibri" pitchFamily="34" charset="0"/>
                        </a:rPr>
                        <a:t>Suitability Standard of Care</a:t>
                      </a:r>
                    </a:p>
                    <a:p>
                      <a:pPr marL="0" marR="0" lvl="0" indent="0" algn="ctr" defTabSz="914400" rtl="0" eaLnBrk="1" fontAlgn="base" latinLnBrk="0" hangingPunct="1">
                        <a:lnSpc>
                          <a:spcPct val="100000"/>
                        </a:lnSpc>
                        <a:spcBef>
                          <a:spcPct val="20000"/>
                        </a:spcBef>
                        <a:spcAft>
                          <a:spcPct val="0"/>
                        </a:spcAft>
                        <a:buClr>
                          <a:srgbClr val="B4CCE2"/>
                        </a:buClr>
                        <a:buSzTx/>
                        <a:buFontTx/>
                        <a:buNone/>
                        <a:tabLst/>
                      </a:pPr>
                      <a:r>
                        <a:rPr kumimoji="0" lang="en-US" sz="2000" b="1" i="0" u="none" strike="noStrike" cap="none" normalizeH="0" baseline="0" dirty="0" smtClean="0">
                          <a:ln>
                            <a:noFill/>
                          </a:ln>
                          <a:solidFill>
                            <a:schemeClr val="tx1"/>
                          </a:solidFill>
                          <a:effectLst/>
                          <a:latin typeface="Garamond" pitchFamily="18" charset="0"/>
                          <a:cs typeface="Calibri" pitchFamily="34" charset="0"/>
                        </a:rPr>
                        <a:t>(Rules Based)</a:t>
                      </a: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1147143">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Sales standard developed by industry</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Permitted to place their self interests ahead of client’s</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Commission based compensation</a:t>
                      </a: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5848">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defRPr/>
                      </a:pPr>
                      <a:r>
                        <a:rPr kumimoji="0" lang="en-US" sz="2000" b="0" i="0" u="none" strike="noStrike" kern="1200" cap="none" normalizeH="0" baseline="0" dirty="0" smtClean="0">
                          <a:ln>
                            <a:noFill/>
                          </a:ln>
                          <a:solidFill>
                            <a:schemeClr val="tx1"/>
                          </a:solidFill>
                          <a:effectLst/>
                          <a:latin typeface="Garamond" pitchFamily="18" charset="0"/>
                          <a:ea typeface="+mn-ea"/>
                          <a:cs typeface="Calibri" pitchFamily="34" charset="0"/>
                        </a:rPr>
                        <a:t>General investment advice incidental to sales transaction</a:t>
                      </a: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62600">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defRPr/>
                      </a:pPr>
                      <a:r>
                        <a:rPr kumimoji="0" lang="en-US" sz="2000" b="0" i="0" u="none" strike="noStrike" cap="none" normalizeH="0" baseline="0" dirty="0" smtClean="0">
                          <a:ln>
                            <a:noFill/>
                          </a:ln>
                          <a:solidFill>
                            <a:schemeClr val="tx1"/>
                          </a:solidFill>
                          <a:effectLst/>
                          <a:latin typeface="Garamond" pitchFamily="18" charset="0"/>
                          <a:cs typeface="Calibri" pitchFamily="34" charset="0"/>
                        </a:rPr>
                        <a:t>Work for and represent </a:t>
                      </a:r>
                      <a:r>
                        <a:rPr kumimoji="0" lang="en-US" sz="2000" b="1" i="1" u="none" strike="noStrike" cap="none" normalizeH="0" baseline="0" dirty="0" smtClean="0">
                          <a:ln>
                            <a:noFill/>
                          </a:ln>
                          <a:solidFill>
                            <a:srgbClr val="E31837"/>
                          </a:solidFill>
                          <a:effectLst/>
                          <a:latin typeface="Garamond" pitchFamily="18" charset="0"/>
                          <a:cs typeface="Calibri" pitchFamily="34" charset="0"/>
                        </a:rPr>
                        <a:t>their firm</a:t>
                      </a:r>
                      <a:endParaRPr kumimoji="0" lang="en-US" sz="2000" b="0" i="0" u="none" strike="noStrike" kern="1200" cap="none" normalizeH="0" baseline="0" dirty="0" smtClean="0">
                        <a:ln>
                          <a:noFill/>
                        </a:ln>
                        <a:solidFill>
                          <a:srgbClr val="E31837"/>
                        </a:solidFill>
                        <a:effectLst/>
                        <a:latin typeface="Garamond" pitchFamily="18" charset="0"/>
                        <a:ea typeface="+mn-ea"/>
                        <a:cs typeface="Calibri" pitchFamily="34" charset="0"/>
                      </a:endParaRP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93017">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Recommendations must be suitable based upon the clients</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kern="1200" cap="none" normalizeH="0" baseline="0" dirty="0" smtClean="0">
                          <a:ln>
                            <a:noFill/>
                          </a:ln>
                          <a:solidFill>
                            <a:schemeClr val="tx1"/>
                          </a:solidFill>
                          <a:effectLst/>
                          <a:latin typeface="Garamond" pitchFamily="18" charset="0"/>
                          <a:ea typeface="+mn-ea"/>
                          <a:cs typeface="Calibri" pitchFamily="34" charset="0"/>
                        </a:rPr>
                        <a:t>Age</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kern="1200" cap="none" normalizeH="0" baseline="0" dirty="0" smtClean="0">
                          <a:ln>
                            <a:noFill/>
                          </a:ln>
                          <a:solidFill>
                            <a:schemeClr val="tx1"/>
                          </a:solidFill>
                          <a:effectLst/>
                          <a:latin typeface="Garamond" pitchFamily="18" charset="0"/>
                          <a:ea typeface="+mn-ea"/>
                          <a:cs typeface="Calibri" pitchFamily="34" charset="0"/>
                        </a:rPr>
                        <a:t>Time horizon</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kern="1200" cap="none" normalizeH="0" baseline="0" dirty="0" smtClean="0">
                          <a:ln>
                            <a:noFill/>
                          </a:ln>
                          <a:solidFill>
                            <a:schemeClr val="tx1"/>
                          </a:solidFill>
                          <a:effectLst/>
                          <a:latin typeface="Garamond" pitchFamily="18" charset="0"/>
                          <a:ea typeface="+mn-ea"/>
                          <a:cs typeface="Calibri" pitchFamily="34" charset="0"/>
                        </a:rPr>
                        <a:t>Risk tolerance</a:t>
                      </a:r>
                    </a:p>
                  </a:txBody>
                  <a:tcPr marT="45718" marB="4571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graphicFrame>
        <p:nvGraphicFramePr>
          <p:cNvPr id="12" name="Group 41"/>
          <p:cNvGraphicFramePr>
            <a:graphicFrameLocks/>
          </p:cNvGraphicFramePr>
          <p:nvPr>
            <p:extLst>
              <p:ext uri="{D42A27DB-BD31-4B8C-83A1-F6EECF244321}">
                <p14:modId xmlns:p14="http://schemas.microsoft.com/office/powerpoint/2010/main" val="290648174"/>
              </p:ext>
            </p:extLst>
          </p:nvPr>
        </p:nvGraphicFramePr>
        <p:xfrm>
          <a:off x="4191000" y="811143"/>
          <a:ext cx="4648200" cy="5665857"/>
        </p:xfrm>
        <a:graphic>
          <a:graphicData uri="http://schemas.openxmlformats.org/drawingml/2006/table">
            <a:tbl>
              <a:tblPr/>
              <a:tblGrid>
                <a:gridCol w="4648200"/>
              </a:tblGrid>
              <a:tr h="772180">
                <a:tc>
                  <a:txBody>
                    <a:bodyPr/>
                    <a:lstStyle/>
                    <a:p>
                      <a:pPr marL="0" marR="0" lvl="0" indent="0" algn="ctr" defTabSz="914400" rtl="0" eaLnBrk="1" fontAlgn="base" latinLnBrk="0" hangingPunct="1">
                        <a:lnSpc>
                          <a:spcPct val="100000"/>
                        </a:lnSpc>
                        <a:spcBef>
                          <a:spcPct val="20000"/>
                        </a:spcBef>
                        <a:spcAft>
                          <a:spcPct val="0"/>
                        </a:spcAft>
                        <a:buClr>
                          <a:srgbClr val="B4CCE2"/>
                        </a:buClr>
                        <a:buSzTx/>
                        <a:buFontTx/>
                        <a:buNone/>
                        <a:tabLst/>
                      </a:pPr>
                      <a:r>
                        <a:rPr kumimoji="0" lang="en-US" sz="2000" b="1" i="0" u="none" strike="noStrike" cap="none" normalizeH="0" baseline="0" dirty="0" smtClean="0">
                          <a:ln>
                            <a:noFill/>
                          </a:ln>
                          <a:solidFill>
                            <a:schemeClr val="tx1"/>
                          </a:solidFill>
                          <a:effectLst/>
                          <a:latin typeface="Garamond" pitchFamily="18" charset="0"/>
                          <a:cs typeface="Calibri" pitchFamily="34" charset="0"/>
                        </a:rPr>
                        <a:t>Fiduciary Standard of Care</a:t>
                      </a:r>
                    </a:p>
                    <a:p>
                      <a:pPr marL="0" marR="0" lvl="0" indent="0" algn="ctr" defTabSz="914400" rtl="0" eaLnBrk="1" fontAlgn="base" latinLnBrk="0" hangingPunct="1">
                        <a:lnSpc>
                          <a:spcPct val="100000"/>
                        </a:lnSpc>
                        <a:spcBef>
                          <a:spcPct val="20000"/>
                        </a:spcBef>
                        <a:spcAft>
                          <a:spcPct val="0"/>
                        </a:spcAft>
                        <a:buClr>
                          <a:srgbClr val="B4CCE2"/>
                        </a:buClr>
                        <a:buSzTx/>
                        <a:buFontTx/>
                        <a:buNone/>
                        <a:tabLst/>
                      </a:pPr>
                      <a:r>
                        <a:rPr kumimoji="0" lang="en-US" sz="2000" b="1" i="0" u="none" strike="noStrike" cap="none" normalizeH="0" baseline="0" dirty="0" smtClean="0">
                          <a:ln>
                            <a:noFill/>
                          </a:ln>
                          <a:solidFill>
                            <a:schemeClr val="tx1"/>
                          </a:solidFill>
                          <a:effectLst/>
                          <a:latin typeface="Garamond" pitchFamily="18" charset="0"/>
                          <a:cs typeface="Calibri" pitchFamily="34" charset="0"/>
                        </a:rPr>
                        <a:t>(Principles Based)</a:t>
                      </a:r>
                    </a:p>
                  </a:txBody>
                  <a:tcPr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1162701">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Same as Doctors, Attorneys &amp; CPAs</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Client’s best interests always first. </a:t>
                      </a:r>
                      <a:r>
                        <a:rPr kumimoji="0" lang="en-US" sz="2000" b="1" i="0" u="none" strike="noStrike" cap="none" normalizeH="0" baseline="0" dirty="0" smtClean="0">
                          <a:ln>
                            <a:noFill/>
                          </a:ln>
                          <a:solidFill>
                            <a:schemeClr val="tx1"/>
                          </a:solidFill>
                          <a:effectLst/>
                          <a:latin typeface="Garamond" pitchFamily="18" charset="0"/>
                          <a:cs typeface="Calibri" pitchFamily="34" charset="0"/>
                        </a:rPr>
                        <a:t>Period!</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Fee-based compensation</a:t>
                      </a:r>
                    </a:p>
                  </a:txBody>
                  <a:tcPr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0406">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 typeface="Arial" pitchFamily="34" charset="0"/>
                        <a:buNone/>
                        <a:tabLst/>
                        <a:defRPr/>
                      </a:pPr>
                      <a:r>
                        <a:rPr kumimoji="0" lang="en-US" sz="2000" b="0" i="0" u="none" strike="noStrike" kern="1200" cap="none" normalizeH="0" baseline="0" dirty="0" smtClean="0">
                          <a:ln>
                            <a:noFill/>
                          </a:ln>
                          <a:solidFill>
                            <a:schemeClr val="tx1"/>
                          </a:solidFill>
                          <a:effectLst/>
                          <a:latin typeface="Garamond" pitchFamily="18" charset="0"/>
                          <a:ea typeface="+mn-ea"/>
                          <a:cs typeface="Calibri" pitchFamily="34" charset="0"/>
                        </a:rPr>
                        <a:t>Provide specific and formal investment advice</a:t>
                      </a:r>
                      <a:endParaRPr kumimoji="0" lang="en-US" sz="2000" b="0" i="0" u="none" strike="noStrike" cap="none" normalizeH="0" baseline="0" dirty="0" smtClean="0">
                        <a:ln>
                          <a:noFill/>
                        </a:ln>
                        <a:solidFill>
                          <a:schemeClr val="tx1"/>
                        </a:solidFill>
                        <a:effectLst/>
                        <a:latin typeface="Garamond" pitchFamily="18" charset="0"/>
                        <a:cs typeface="Calibri" pitchFamily="34" charset="0"/>
                      </a:endParaRPr>
                    </a:p>
                  </a:txBody>
                  <a:tcPr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1535">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defRPr/>
                      </a:pPr>
                      <a:r>
                        <a:rPr kumimoji="0" lang="en-US" sz="2000" b="0" i="0" u="none" strike="noStrike" cap="none" normalizeH="0" baseline="0" dirty="0" smtClean="0">
                          <a:ln>
                            <a:noFill/>
                          </a:ln>
                          <a:solidFill>
                            <a:schemeClr val="tx1"/>
                          </a:solidFill>
                          <a:effectLst/>
                          <a:latin typeface="Garamond" pitchFamily="18" charset="0"/>
                          <a:cs typeface="Calibri" pitchFamily="34" charset="0"/>
                        </a:rPr>
                        <a:t>Work for and represent </a:t>
                      </a:r>
                      <a:r>
                        <a:rPr kumimoji="0" lang="en-US" sz="2000" b="1" i="1" u="none" strike="noStrike" cap="none" normalizeH="0" baseline="0" dirty="0" smtClean="0">
                          <a:ln>
                            <a:noFill/>
                          </a:ln>
                          <a:solidFill>
                            <a:srgbClr val="E31837"/>
                          </a:solidFill>
                          <a:effectLst/>
                          <a:latin typeface="Garamond" pitchFamily="18" charset="0"/>
                          <a:cs typeface="Calibri" pitchFamily="34" charset="0"/>
                        </a:rPr>
                        <a:t>the client</a:t>
                      </a:r>
                    </a:p>
                  </a:txBody>
                  <a:tcPr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19035">
                <a:tc>
                  <a:txBody>
                    <a:bodyPr/>
                    <a:lstStyle/>
                    <a:p>
                      <a:pPr marL="0" marR="0" lvl="0" indent="0" algn="l" defTabSz="914400" rtl="0" eaLnBrk="1" fontAlgn="base" latinLnBrk="0" hangingPunct="1">
                        <a:lnSpc>
                          <a:spcPct val="100000"/>
                        </a:lnSpc>
                        <a:spcBef>
                          <a:spcPct val="20000"/>
                        </a:spcBef>
                        <a:spcAft>
                          <a:spcPct val="0"/>
                        </a:spcAft>
                        <a:buClr>
                          <a:srgbClr val="B4CCE2"/>
                        </a:buClr>
                        <a:buSzTx/>
                        <a:buFontTx/>
                        <a:buNone/>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In addition to suitability standard, RIA’s are legally obligated to</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Assume liability for recommendations</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Disclose all conflicts of interest</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Resolve all conflicts in favor of the client</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Control and account for fees</a:t>
                      </a:r>
                    </a:p>
                    <a:p>
                      <a:pPr marL="285750" marR="0" lvl="0" indent="-285750" algn="l" defTabSz="914400" rtl="0" eaLnBrk="1" fontAlgn="base" latinLnBrk="0" hangingPunct="1">
                        <a:lnSpc>
                          <a:spcPct val="100000"/>
                        </a:lnSpc>
                        <a:spcBef>
                          <a:spcPct val="20000"/>
                        </a:spcBef>
                        <a:spcAft>
                          <a:spcPct val="0"/>
                        </a:spcAft>
                        <a:buClr>
                          <a:schemeClr val="tx2"/>
                        </a:buClr>
                        <a:buSzTx/>
                        <a:buFont typeface="Arial" pitchFamily="34" charset="0"/>
                        <a:buChar char="•"/>
                        <a:tabLst/>
                      </a:pPr>
                      <a:r>
                        <a:rPr kumimoji="0" lang="en-US" sz="2000" b="0" i="0" u="none" strike="noStrike" cap="none" normalizeH="0" baseline="0" dirty="0" smtClean="0">
                          <a:ln>
                            <a:noFill/>
                          </a:ln>
                          <a:solidFill>
                            <a:schemeClr val="tx1"/>
                          </a:solidFill>
                          <a:effectLst/>
                          <a:latin typeface="Garamond" pitchFamily="18" charset="0"/>
                          <a:cs typeface="Calibri" pitchFamily="34" charset="0"/>
                        </a:rPr>
                        <a:t>Disclose compensation</a:t>
                      </a:r>
                    </a:p>
                  </a:txBody>
                  <a:tcPr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
        <p:nvSpPr>
          <p:cNvPr id="2" name="TextBox 1"/>
          <p:cNvSpPr txBox="1"/>
          <p:nvPr/>
        </p:nvSpPr>
        <p:spPr>
          <a:xfrm>
            <a:off x="819848" y="103257"/>
            <a:ext cx="7380288" cy="707886"/>
          </a:xfrm>
          <a:prstGeom prst="rect">
            <a:avLst/>
          </a:prstGeom>
          <a:noFill/>
        </p:spPr>
        <p:txBody>
          <a:bodyPr wrap="square" rtlCol="0">
            <a:spAutoFit/>
          </a:bodyPr>
          <a:lstStyle/>
          <a:p>
            <a:pPr algn="ctr"/>
            <a:r>
              <a:rPr lang="en-US" sz="4000" b="1" dirty="0">
                <a:latin typeface="Garamond" pitchFamily="18" charset="0"/>
              </a:rPr>
              <a:t>Moral Hazard of Suitability</a:t>
            </a:r>
            <a:endParaRPr lang="en-US" sz="4000" b="1" dirty="0"/>
          </a:p>
        </p:txBody>
      </p:sp>
    </p:spTree>
    <p:extLst>
      <p:ext uri="{BB962C8B-B14F-4D97-AF65-F5344CB8AC3E}">
        <p14:creationId xmlns:p14="http://schemas.microsoft.com/office/powerpoint/2010/main" val="52637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914400"/>
          </a:xfrm>
        </p:spPr>
        <p:txBody>
          <a:bodyPr/>
          <a:lstStyle/>
          <a:p>
            <a:r>
              <a:rPr lang="en-US" sz="4000" dirty="0">
                <a:solidFill>
                  <a:schemeClr val="tx1"/>
                </a:solidFill>
                <a:latin typeface="Garamond" pitchFamily="18" charset="0"/>
              </a:rPr>
              <a:t>Moral Hazard of Suitability</a:t>
            </a:r>
            <a:endParaRPr lang="en-US" sz="4000" dirty="0">
              <a:solidFill>
                <a:schemeClr val="tx1"/>
              </a:solidFill>
            </a:endParaRPr>
          </a:p>
        </p:txBody>
      </p:sp>
      <p:sp>
        <p:nvSpPr>
          <p:cNvPr id="3" name="Content Placeholder 2"/>
          <p:cNvSpPr>
            <a:spLocks noGrp="1"/>
          </p:cNvSpPr>
          <p:nvPr>
            <p:ph idx="1"/>
          </p:nvPr>
        </p:nvSpPr>
        <p:spPr>
          <a:xfrm>
            <a:off x="211899" y="1295400"/>
            <a:ext cx="8915400" cy="4525963"/>
          </a:xfrm>
        </p:spPr>
        <p:txBody>
          <a:bodyPr/>
          <a:lstStyle/>
          <a:p>
            <a:pPr marL="0" indent="0">
              <a:buNone/>
            </a:pPr>
            <a:r>
              <a:rPr lang="en-US" sz="2600" dirty="0">
                <a:solidFill>
                  <a:schemeClr val="tx1"/>
                </a:solidFill>
                <a:latin typeface="Garamond" pitchFamily="18" charset="0"/>
              </a:rPr>
              <a:t>“If I know he’s a salesman, I will evaluate </a:t>
            </a:r>
            <a:r>
              <a:rPr lang="en-US" sz="2600" dirty="0" smtClean="0">
                <a:solidFill>
                  <a:schemeClr val="tx1"/>
                </a:solidFill>
                <a:latin typeface="Garamond" pitchFamily="18" charset="0"/>
              </a:rPr>
              <a:t>his recommendations </a:t>
            </a:r>
            <a:r>
              <a:rPr lang="en-US" sz="2600" dirty="0">
                <a:solidFill>
                  <a:schemeClr val="tx1"/>
                </a:solidFill>
                <a:latin typeface="Garamond" pitchFamily="18" charset="0"/>
              </a:rPr>
              <a:t>differently</a:t>
            </a:r>
            <a:r>
              <a:rPr lang="en-US" sz="2600" dirty="0" smtClean="0">
                <a:solidFill>
                  <a:schemeClr val="tx1"/>
                </a:solidFill>
                <a:latin typeface="Garamond" pitchFamily="18" charset="0"/>
              </a:rPr>
              <a:t>,…When </a:t>
            </a:r>
            <a:r>
              <a:rPr lang="en-US" sz="2600" dirty="0">
                <a:solidFill>
                  <a:schemeClr val="tx1"/>
                </a:solidFill>
                <a:latin typeface="Garamond" pitchFamily="18" charset="0"/>
              </a:rPr>
              <a:t>he is an adviser, I don’t question him, I assume he is a </a:t>
            </a:r>
            <a:r>
              <a:rPr lang="en-US" sz="2600" b="1" i="1" dirty="0">
                <a:solidFill>
                  <a:srgbClr val="C00000"/>
                </a:solidFill>
                <a:latin typeface="Garamond" pitchFamily="18" charset="0"/>
              </a:rPr>
              <a:t>better expert </a:t>
            </a:r>
            <a:r>
              <a:rPr lang="en-US" sz="2600" dirty="0">
                <a:solidFill>
                  <a:schemeClr val="tx1"/>
                </a:solidFill>
                <a:latin typeface="Garamond" pitchFamily="18" charset="0"/>
              </a:rPr>
              <a:t>than I am.” </a:t>
            </a:r>
          </a:p>
          <a:p>
            <a:pPr>
              <a:buNone/>
            </a:pPr>
            <a:r>
              <a:rPr lang="en-US" b="1" i="1" dirty="0">
                <a:solidFill>
                  <a:schemeClr val="tx1"/>
                </a:solidFill>
                <a:latin typeface="Garamond" pitchFamily="18" charset="0"/>
              </a:rPr>
              <a:t>					</a:t>
            </a:r>
            <a:r>
              <a:rPr lang="en-US" sz="1800" b="1" i="1" dirty="0" smtClean="0">
                <a:solidFill>
                  <a:schemeClr val="tx1"/>
                </a:solidFill>
                <a:latin typeface="Garamond" pitchFamily="18" charset="0"/>
              </a:rPr>
              <a:t>Professor Tamar </a:t>
            </a:r>
            <a:r>
              <a:rPr lang="en-US" sz="1800" b="1" i="1" dirty="0">
                <a:solidFill>
                  <a:schemeClr val="tx1"/>
                </a:solidFill>
                <a:latin typeface="Garamond" pitchFamily="18" charset="0"/>
              </a:rPr>
              <a:t>Frankel, Boston University</a:t>
            </a:r>
            <a:endParaRPr lang="en-US" sz="1800" b="1" i="1" dirty="0">
              <a:solidFill>
                <a:schemeClr val="tx1"/>
              </a:solidFill>
            </a:endParaRPr>
          </a:p>
          <a:p>
            <a:pPr marL="0" indent="0">
              <a:buNone/>
            </a:pPr>
            <a:endParaRPr lang="en-US" dirty="0" smtClean="0">
              <a:solidFill>
                <a:schemeClr val="tx1"/>
              </a:solidFill>
              <a:latin typeface="Garamond" pitchFamily="18" charset="0"/>
            </a:endParaRPr>
          </a:p>
          <a:p>
            <a:pPr marL="0" indent="0">
              <a:buNone/>
            </a:pPr>
            <a:r>
              <a:rPr lang="en-US" sz="2600" dirty="0" smtClean="0">
                <a:solidFill>
                  <a:schemeClr val="tx1"/>
                </a:solidFill>
                <a:latin typeface="Garamond" pitchFamily="18" charset="0"/>
              </a:rPr>
              <a:t>“</a:t>
            </a:r>
            <a:r>
              <a:rPr lang="en-US" sz="2600" dirty="0">
                <a:solidFill>
                  <a:schemeClr val="tx1"/>
                </a:solidFill>
                <a:latin typeface="Garamond" pitchFamily="18" charset="0"/>
              </a:rPr>
              <a:t>The </a:t>
            </a:r>
            <a:r>
              <a:rPr lang="en-US" sz="2600" b="1" i="1" dirty="0">
                <a:solidFill>
                  <a:srgbClr val="C00000"/>
                </a:solidFill>
                <a:latin typeface="Garamond" pitchFamily="18" charset="0"/>
              </a:rPr>
              <a:t>greatest risk </a:t>
            </a:r>
            <a:r>
              <a:rPr lang="en-US" sz="2600" dirty="0">
                <a:solidFill>
                  <a:schemeClr val="tx1"/>
                </a:solidFill>
                <a:latin typeface="Garamond" pitchFamily="18" charset="0"/>
              </a:rPr>
              <a:t>the average investor runs is the </a:t>
            </a:r>
            <a:r>
              <a:rPr lang="en-US" sz="2600" b="1" i="1" dirty="0">
                <a:solidFill>
                  <a:srgbClr val="C00000"/>
                </a:solidFill>
                <a:latin typeface="Garamond" pitchFamily="18" charset="0"/>
              </a:rPr>
              <a:t>risk of being misled</a:t>
            </a:r>
            <a:r>
              <a:rPr lang="en-US" sz="2600" dirty="0">
                <a:solidFill>
                  <a:schemeClr val="tx1"/>
                </a:solidFill>
                <a:latin typeface="Garamond" pitchFamily="18" charset="0"/>
              </a:rPr>
              <a:t> into thinking that the broker is acting in the best interest of the client, as opposed to acting in the firm’s interest</a:t>
            </a:r>
            <a:r>
              <a:rPr lang="en-US" sz="2600" dirty="0" smtClean="0">
                <a:solidFill>
                  <a:schemeClr val="tx1"/>
                </a:solidFill>
                <a:latin typeface="Garamond" pitchFamily="18" charset="0"/>
              </a:rPr>
              <a:t>.”</a:t>
            </a:r>
            <a:r>
              <a:rPr lang="en-US" sz="2600" dirty="0">
                <a:solidFill>
                  <a:schemeClr val="tx1"/>
                </a:solidFill>
                <a:latin typeface="Garamond" pitchFamily="18" charset="0"/>
              </a:rPr>
              <a:t> </a:t>
            </a:r>
            <a:endParaRPr lang="en-US" sz="2600" dirty="0" smtClean="0">
              <a:solidFill>
                <a:schemeClr val="tx1"/>
              </a:solidFill>
              <a:latin typeface="Garamond" pitchFamily="18" charset="0"/>
            </a:endParaRPr>
          </a:p>
          <a:p>
            <a:pPr marL="0" indent="0">
              <a:buNone/>
            </a:pPr>
            <a:r>
              <a:rPr lang="en-US" sz="2000" b="1" i="1" dirty="0" smtClean="0">
                <a:solidFill>
                  <a:schemeClr val="tx1"/>
                </a:solidFill>
                <a:latin typeface="Garamond" pitchFamily="18" charset="0"/>
              </a:rPr>
              <a:t>				</a:t>
            </a:r>
            <a:r>
              <a:rPr lang="en-US" sz="1800" b="1" i="1" dirty="0" smtClean="0">
                <a:solidFill>
                  <a:schemeClr val="tx1"/>
                </a:solidFill>
                <a:latin typeface="Garamond" pitchFamily="18" charset="0"/>
              </a:rPr>
              <a:t>Professor </a:t>
            </a:r>
            <a:r>
              <a:rPr lang="en-US" sz="1800" b="1" i="1" dirty="0">
                <a:solidFill>
                  <a:schemeClr val="tx1"/>
                </a:solidFill>
                <a:latin typeface="Garamond" pitchFamily="18" charset="0"/>
              </a:rPr>
              <a:t>Arthur </a:t>
            </a:r>
            <a:r>
              <a:rPr lang="en-US" sz="1800" b="1" i="1" dirty="0" smtClean="0">
                <a:solidFill>
                  <a:schemeClr val="tx1"/>
                </a:solidFill>
                <a:latin typeface="Garamond" pitchFamily="18" charset="0"/>
              </a:rPr>
              <a:t>Laby, Rutgers School of Law</a:t>
            </a:r>
            <a:r>
              <a:rPr lang="en-US" sz="1800" b="1" i="1" dirty="0" smtClean="0">
                <a:latin typeface="Garamond" pitchFamily="18" charset="0"/>
              </a:rPr>
              <a:t> </a:t>
            </a:r>
            <a:endParaRPr lang="en-US" sz="1800" b="1" i="1" dirty="0">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58</a:t>
            </a:fld>
            <a:endParaRPr lang="en-US" dirty="0"/>
          </a:p>
        </p:txBody>
      </p:sp>
    </p:spTree>
    <p:extLst>
      <p:ext uri="{BB962C8B-B14F-4D97-AF65-F5344CB8AC3E}">
        <p14:creationId xmlns:p14="http://schemas.microsoft.com/office/powerpoint/2010/main" val="374951968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914400"/>
          </a:xfrm>
        </p:spPr>
        <p:txBody>
          <a:bodyPr/>
          <a:lstStyle/>
          <a:p>
            <a:r>
              <a:rPr lang="en-US" sz="3600" dirty="0">
                <a:solidFill>
                  <a:schemeClr val="tx1"/>
                </a:solidFill>
                <a:latin typeface="Garamond" pitchFamily="18" charset="0"/>
              </a:rPr>
              <a:t>Moral Hazard of Suitability</a:t>
            </a:r>
          </a:p>
        </p:txBody>
      </p:sp>
      <p:sp>
        <p:nvSpPr>
          <p:cNvPr id="3" name="Content Placeholder 2"/>
          <p:cNvSpPr>
            <a:spLocks noGrp="1"/>
          </p:cNvSpPr>
          <p:nvPr>
            <p:ph idx="1"/>
          </p:nvPr>
        </p:nvSpPr>
        <p:spPr>
          <a:xfrm>
            <a:off x="152400" y="990600"/>
            <a:ext cx="8991600" cy="4953000"/>
          </a:xfrm>
        </p:spPr>
        <p:txBody>
          <a:bodyPr/>
          <a:lstStyle/>
          <a:p>
            <a:pPr marL="0" indent="0">
              <a:buNone/>
            </a:pPr>
            <a:r>
              <a:rPr lang="en-US" sz="2600" dirty="0" smtClean="0">
                <a:solidFill>
                  <a:schemeClr val="tx1"/>
                </a:solidFill>
                <a:latin typeface="Garamond" pitchFamily="18" charset="0"/>
              </a:rPr>
              <a:t> “</a:t>
            </a:r>
            <a:r>
              <a:rPr lang="en-US" sz="2600" dirty="0">
                <a:solidFill>
                  <a:schemeClr val="tx1"/>
                </a:solidFill>
                <a:latin typeface="Garamond" pitchFamily="18" charset="0"/>
              </a:rPr>
              <a:t>a fiduciary’s duties are the highest known to the law, a trustee is </a:t>
            </a:r>
            <a:r>
              <a:rPr lang="en-US" sz="2600" dirty="0" smtClean="0">
                <a:solidFill>
                  <a:schemeClr val="tx1"/>
                </a:solidFill>
                <a:latin typeface="Garamond" pitchFamily="18" charset="0"/>
              </a:rPr>
              <a:t> held </a:t>
            </a:r>
            <a:r>
              <a:rPr lang="en-US" sz="2600" dirty="0">
                <a:solidFill>
                  <a:schemeClr val="tx1"/>
                </a:solidFill>
                <a:latin typeface="Garamond" pitchFamily="18" charset="0"/>
              </a:rPr>
              <a:t>to something stricter than the morals of the market place</a:t>
            </a:r>
            <a:r>
              <a:rPr lang="en-US" sz="2600" dirty="0" smtClean="0">
                <a:solidFill>
                  <a:schemeClr val="tx1"/>
                </a:solidFill>
                <a:latin typeface="Garamond" pitchFamily="18" charset="0"/>
              </a:rPr>
              <a:t>…” </a:t>
            </a:r>
            <a:r>
              <a:rPr lang="en-US" sz="2600" b="1" i="1" dirty="0">
                <a:solidFill>
                  <a:schemeClr val="tx1"/>
                </a:solidFill>
                <a:latin typeface="Garamond" pitchFamily="18" charset="0"/>
              </a:rPr>
              <a:t>		 </a:t>
            </a:r>
            <a:r>
              <a:rPr lang="en-US" sz="2600" b="1" i="1" dirty="0" smtClean="0">
                <a:solidFill>
                  <a:schemeClr val="tx1"/>
                </a:solidFill>
                <a:latin typeface="Garamond" pitchFamily="18" charset="0"/>
              </a:rPr>
              <a:t>                   </a:t>
            </a:r>
            <a:r>
              <a:rPr lang="en-US" sz="1800" b="1" i="1" dirty="0" smtClean="0">
                <a:solidFill>
                  <a:schemeClr val="tx1"/>
                </a:solidFill>
                <a:latin typeface="Garamond" pitchFamily="18" charset="0"/>
              </a:rPr>
              <a:t>Donovan </a:t>
            </a:r>
            <a:r>
              <a:rPr lang="en-US" sz="1800" b="1" i="1" dirty="0">
                <a:solidFill>
                  <a:schemeClr val="tx1"/>
                </a:solidFill>
                <a:latin typeface="Garamond" pitchFamily="18" charset="0"/>
              </a:rPr>
              <a:t>v. </a:t>
            </a:r>
            <a:r>
              <a:rPr lang="en-US" sz="1800" b="1" i="1" dirty="0" err="1">
                <a:solidFill>
                  <a:schemeClr val="tx1"/>
                </a:solidFill>
                <a:latin typeface="Garamond" pitchFamily="18" charset="0"/>
              </a:rPr>
              <a:t>Bierwirth</a:t>
            </a:r>
            <a:r>
              <a:rPr lang="en-US" sz="1800" b="1" i="1" dirty="0">
                <a:solidFill>
                  <a:schemeClr val="tx1"/>
                </a:solidFill>
                <a:latin typeface="Garamond" pitchFamily="18" charset="0"/>
              </a:rPr>
              <a:t>, 680 F.2d 263 (2nd Cir. 1982)</a:t>
            </a:r>
          </a:p>
          <a:p>
            <a:pPr marL="0" indent="0">
              <a:buNone/>
            </a:pPr>
            <a:endParaRPr lang="en-US" sz="800" dirty="0">
              <a:solidFill>
                <a:schemeClr val="tx1"/>
              </a:solidFill>
              <a:latin typeface="Garamond" pitchFamily="18" charset="0"/>
            </a:endParaRPr>
          </a:p>
          <a:p>
            <a:pPr marL="0" indent="0" algn="ctr">
              <a:buNone/>
            </a:pPr>
            <a:r>
              <a:rPr lang="en-US" sz="2600" b="1" dirty="0" smtClean="0">
                <a:solidFill>
                  <a:schemeClr val="tx1"/>
                </a:solidFill>
                <a:latin typeface="Garamond" pitchFamily="18" charset="0"/>
              </a:rPr>
              <a:t>What is suitable when dealing with a client who is a fiduciary? </a:t>
            </a:r>
          </a:p>
          <a:p>
            <a:pPr marL="0" indent="0" algn="ctr">
              <a:buNone/>
            </a:pPr>
            <a:r>
              <a:rPr lang="en-US" sz="2600" dirty="0" smtClean="0">
                <a:solidFill>
                  <a:schemeClr val="tx1"/>
                </a:solidFill>
                <a:latin typeface="Garamond" pitchFamily="18" charset="0"/>
              </a:rPr>
              <a:t>For example, a 401k plan sponsor.</a:t>
            </a:r>
          </a:p>
          <a:p>
            <a:pPr marL="0" indent="0">
              <a:buNone/>
            </a:pPr>
            <a:endParaRPr lang="en-US" sz="1400" dirty="0" smtClean="0">
              <a:solidFill>
                <a:schemeClr val="tx1"/>
              </a:solidFill>
              <a:latin typeface="Garamond" pitchFamily="18" charset="0"/>
            </a:endParaRPr>
          </a:p>
          <a:p>
            <a:pPr marL="0" indent="0" algn="ctr">
              <a:spcBef>
                <a:spcPts val="600"/>
              </a:spcBef>
              <a:buNone/>
            </a:pPr>
            <a:r>
              <a:rPr lang="en-US" sz="2400" b="1" dirty="0" smtClean="0">
                <a:solidFill>
                  <a:schemeClr val="tx1"/>
                </a:solidFill>
                <a:latin typeface="Garamond" pitchFamily="18" charset="0"/>
              </a:rPr>
              <a:t>Non-Maleficence / Do no harm</a:t>
            </a:r>
          </a:p>
          <a:p>
            <a:pPr marL="0" indent="0" algn="ctr">
              <a:spcBef>
                <a:spcPts val="600"/>
              </a:spcBef>
              <a:buNone/>
            </a:pPr>
            <a:r>
              <a:rPr lang="en-US" sz="2400" b="1" dirty="0" smtClean="0">
                <a:solidFill>
                  <a:schemeClr val="tx1"/>
                </a:solidFill>
                <a:latin typeface="Garamond" pitchFamily="18" charset="0"/>
              </a:rPr>
              <a:t>or</a:t>
            </a:r>
          </a:p>
          <a:p>
            <a:pPr marL="0" indent="0" algn="ctr">
              <a:spcBef>
                <a:spcPts val="600"/>
              </a:spcBef>
              <a:buNone/>
            </a:pPr>
            <a:r>
              <a:rPr lang="en-US" sz="2400" b="1" dirty="0" smtClean="0">
                <a:solidFill>
                  <a:schemeClr val="tx1"/>
                </a:solidFill>
                <a:latin typeface="Garamond" pitchFamily="18" charset="0"/>
              </a:rPr>
              <a:t>Beneficence / Do good</a:t>
            </a:r>
          </a:p>
          <a:p>
            <a:pPr marL="0" indent="0" algn="ctr">
              <a:buNone/>
            </a:pPr>
            <a:r>
              <a:rPr lang="en-US" sz="3200" b="1" dirty="0" smtClean="0">
                <a:solidFill>
                  <a:srgbClr val="C00000"/>
                </a:solidFill>
                <a:latin typeface="Garamond" pitchFamily="18" charset="0"/>
              </a:rPr>
              <a:t>Which protects a plan sponsor from moral hazard?</a:t>
            </a:r>
            <a:endParaRPr lang="en-US" sz="3200" b="1" dirty="0">
              <a:solidFill>
                <a:srgbClr val="C00000"/>
              </a:solidFill>
              <a:latin typeface="Garamond" pitchFamily="18" charset="0"/>
            </a:endParaRP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59</a:t>
            </a:fld>
            <a:endParaRPr lang="en-US" dirty="0"/>
          </a:p>
        </p:txBody>
      </p:sp>
    </p:spTree>
    <p:extLst>
      <p:ext uri="{BB962C8B-B14F-4D97-AF65-F5344CB8AC3E}">
        <p14:creationId xmlns:p14="http://schemas.microsoft.com/office/powerpoint/2010/main" val="328698185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534400" cy="914400"/>
          </a:xfrm>
        </p:spPr>
        <p:txBody>
          <a:bodyPr/>
          <a:lstStyle/>
          <a:p>
            <a:r>
              <a:rPr lang="en-US" sz="3600" dirty="0">
                <a:solidFill>
                  <a:schemeClr val="tx1"/>
                </a:solidFill>
                <a:latin typeface="Garamond" pitchFamily="18" charset="0"/>
              </a:rPr>
              <a:t>Suitability </a:t>
            </a:r>
            <a:r>
              <a:rPr lang="en-US" sz="3600" dirty="0" smtClean="0">
                <a:solidFill>
                  <a:schemeClr val="tx1"/>
                </a:solidFill>
                <a:latin typeface="Garamond" pitchFamily="18" charset="0"/>
              </a:rPr>
              <a:t>Standard </a:t>
            </a:r>
            <a:r>
              <a:rPr lang="en-US" sz="3600" dirty="0">
                <a:solidFill>
                  <a:schemeClr val="tx1"/>
                </a:solidFill>
                <a:latin typeface="Garamond" pitchFamily="18" charset="0"/>
              </a:rPr>
              <a:t>in Action</a:t>
            </a:r>
            <a:endParaRPr lang="en-US" sz="3600" dirty="0">
              <a:solidFill>
                <a:schemeClr val="tx1"/>
              </a:solidFill>
            </a:endParaRPr>
          </a:p>
        </p:txBody>
      </p:sp>
      <p:sp>
        <p:nvSpPr>
          <p:cNvPr id="3" name="Content Placeholder 2"/>
          <p:cNvSpPr>
            <a:spLocks noGrp="1"/>
          </p:cNvSpPr>
          <p:nvPr>
            <p:ph idx="1"/>
          </p:nvPr>
        </p:nvSpPr>
        <p:spPr>
          <a:xfrm>
            <a:off x="152400" y="990600"/>
            <a:ext cx="8839200" cy="5257800"/>
          </a:xfrm>
        </p:spPr>
        <p:txBody>
          <a:bodyPr/>
          <a:lstStyle/>
          <a:p>
            <a:pPr marL="0" indent="0">
              <a:buNone/>
            </a:pPr>
            <a:r>
              <a:rPr lang="en-US" sz="2400" dirty="0">
                <a:solidFill>
                  <a:schemeClr val="tx1"/>
                </a:solidFill>
                <a:latin typeface="Garamond" pitchFamily="18" charset="0"/>
              </a:rPr>
              <a:t>“Unless they possess the necessary expertise to evaluate such factors, fiduciaries  would need to obtain the advice of a </a:t>
            </a:r>
            <a:r>
              <a:rPr lang="en-US" sz="2400" b="1" i="1" dirty="0">
                <a:solidFill>
                  <a:srgbClr val="C00000"/>
                </a:solidFill>
                <a:latin typeface="Garamond" pitchFamily="18" charset="0"/>
              </a:rPr>
              <a:t>qualified, </a:t>
            </a:r>
            <a:r>
              <a:rPr lang="en-US" sz="2400" b="1" i="1" u="sng" dirty="0">
                <a:solidFill>
                  <a:srgbClr val="C00000"/>
                </a:solidFill>
                <a:latin typeface="Garamond" pitchFamily="18" charset="0"/>
              </a:rPr>
              <a:t>independent</a:t>
            </a:r>
            <a:r>
              <a:rPr lang="en-US" sz="2400" b="1" i="1" dirty="0">
                <a:solidFill>
                  <a:srgbClr val="C00000"/>
                </a:solidFill>
                <a:latin typeface="Garamond" pitchFamily="18" charset="0"/>
              </a:rPr>
              <a:t> expert</a:t>
            </a:r>
            <a:r>
              <a:rPr lang="en-US" sz="2400" dirty="0">
                <a:solidFill>
                  <a:srgbClr val="C00000"/>
                </a:solidFill>
                <a:latin typeface="Garamond" pitchFamily="18" charset="0"/>
              </a:rPr>
              <a:t>.”</a:t>
            </a:r>
            <a:r>
              <a:rPr lang="en-US" sz="2400" dirty="0">
                <a:solidFill>
                  <a:schemeClr val="tx1"/>
                </a:solidFill>
                <a:latin typeface="Garamond" pitchFamily="18" charset="0"/>
              </a:rPr>
              <a:t>   </a:t>
            </a:r>
            <a:r>
              <a:rPr lang="en-US" sz="2400" dirty="0" smtClean="0">
                <a:solidFill>
                  <a:schemeClr val="tx1"/>
                </a:solidFill>
                <a:latin typeface="Garamond" pitchFamily="18" charset="0"/>
              </a:rPr>
              <a:t>                                     </a:t>
            </a:r>
            <a:r>
              <a:rPr lang="en-US" sz="1800" b="1" i="1" dirty="0" smtClean="0">
                <a:solidFill>
                  <a:schemeClr val="tx1"/>
                </a:solidFill>
                <a:latin typeface="Garamond" pitchFamily="18" charset="0"/>
              </a:rPr>
              <a:t>DOL </a:t>
            </a:r>
            <a:r>
              <a:rPr lang="en-US" sz="1800" b="1" i="1" dirty="0">
                <a:solidFill>
                  <a:schemeClr val="tx1"/>
                </a:solidFill>
                <a:latin typeface="Garamond" pitchFamily="18" charset="0"/>
              </a:rPr>
              <a:t>Reg. § 2509.95-1(c)(6)</a:t>
            </a:r>
            <a:r>
              <a:rPr lang="en-US" sz="1800" i="1" dirty="0">
                <a:solidFill>
                  <a:schemeClr val="tx1"/>
                </a:solidFill>
                <a:latin typeface="Garamond" pitchFamily="18" charset="0"/>
              </a:rPr>
              <a:t> </a:t>
            </a:r>
            <a:endParaRPr lang="en-US" sz="1800" i="1" dirty="0" smtClean="0">
              <a:solidFill>
                <a:schemeClr val="tx1"/>
              </a:solidFill>
              <a:latin typeface="Garamond" pitchFamily="18" charset="0"/>
            </a:endParaRPr>
          </a:p>
          <a:p>
            <a:pPr marL="0" indent="0">
              <a:buNone/>
            </a:pPr>
            <a:endParaRPr lang="en-US" sz="1000" i="1" dirty="0">
              <a:solidFill>
                <a:schemeClr val="tx1"/>
              </a:solidFill>
              <a:latin typeface="Garamond" pitchFamily="18" charset="0"/>
            </a:endParaRPr>
          </a:p>
          <a:p>
            <a:pPr marL="400050" lvl="1" indent="0">
              <a:buNone/>
            </a:pPr>
            <a:r>
              <a:rPr lang="en-US" i="1" dirty="0">
                <a:solidFill>
                  <a:schemeClr val="tx1"/>
                </a:solidFill>
                <a:latin typeface="Garamond" pitchFamily="18" charset="0"/>
              </a:rPr>
              <a:t>“For many plan sponsors, investment and other fiduciary responsibilities can seem overwhelming. That’s where we can help.” </a:t>
            </a:r>
            <a:endParaRPr lang="en-US" i="1" dirty="0" smtClean="0">
              <a:solidFill>
                <a:schemeClr val="tx1"/>
              </a:solidFill>
              <a:latin typeface="Garamond" pitchFamily="18" charset="0"/>
            </a:endParaRPr>
          </a:p>
          <a:p>
            <a:pPr marL="400050" lvl="1" indent="0">
              <a:buNone/>
            </a:pPr>
            <a:r>
              <a:rPr lang="en-US" i="1" dirty="0" smtClean="0">
                <a:solidFill>
                  <a:schemeClr val="tx1"/>
                </a:solidFill>
                <a:latin typeface="Garamond" pitchFamily="18" charset="0"/>
              </a:rPr>
              <a:t>“We </a:t>
            </a:r>
            <a:r>
              <a:rPr lang="en-US" i="1" dirty="0">
                <a:solidFill>
                  <a:schemeClr val="tx1"/>
                </a:solidFill>
                <a:latin typeface="Garamond" pitchFamily="18" charset="0"/>
              </a:rPr>
              <a:t>are dedicated to making your retirement plan a success and, at the same time, helping you meet your fiduciary responsibilities</a:t>
            </a:r>
            <a:r>
              <a:rPr lang="en-US" i="1" dirty="0" smtClean="0">
                <a:solidFill>
                  <a:schemeClr val="tx1"/>
                </a:solidFill>
                <a:latin typeface="Garamond" pitchFamily="18" charset="0"/>
              </a:rPr>
              <a:t>.” </a:t>
            </a:r>
          </a:p>
          <a:p>
            <a:pPr marL="0" indent="0">
              <a:buNone/>
            </a:pPr>
            <a:r>
              <a:rPr lang="en-US" sz="1800" b="1" i="1" dirty="0" smtClean="0">
                <a:solidFill>
                  <a:schemeClr val="tx1"/>
                </a:solidFill>
                <a:latin typeface="Garamond" pitchFamily="18" charset="0"/>
              </a:rPr>
              <a:t>					The </a:t>
            </a:r>
            <a:r>
              <a:rPr lang="en-US" sz="1800" b="1" i="1" dirty="0">
                <a:solidFill>
                  <a:schemeClr val="tx1"/>
                </a:solidFill>
                <a:latin typeface="Garamond" pitchFamily="18" charset="0"/>
              </a:rPr>
              <a:t>Services Available to your 401(k) </a:t>
            </a:r>
            <a:r>
              <a:rPr lang="en-US" sz="1800" b="1" i="1" dirty="0" smtClean="0">
                <a:solidFill>
                  <a:schemeClr val="tx1"/>
                </a:solidFill>
                <a:latin typeface="Garamond" pitchFamily="18" charset="0"/>
              </a:rPr>
              <a:t>Plan</a:t>
            </a:r>
          </a:p>
          <a:p>
            <a:pPr marL="0" indent="0">
              <a:buNone/>
            </a:pPr>
            <a:endParaRPr lang="en-US" sz="800" b="1" i="1" dirty="0">
              <a:solidFill>
                <a:schemeClr val="tx1"/>
              </a:solidFill>
              <a:latin typeface="Garamond" pitchFamily="18" charset="0"/>
            </a:endParaRPr>
          </a:p>
          <a:p>
            <a:pPr marL="400050" lvl="1" indent="0">
              <a:buNone/>
            </a:pPr>
            <a:r>
              <a:rPr lang="en-US" i="1" dirty="0">
                <a:solidFill>
                  <a:schemeClr val="tx1"/>
                </a:solidFill>
                <a:latin typeface="Garamond" pitchFamily="18" charset="0"/>
              </a:rPr>
              <a:t>“When it comes to meeting your complete fiduciary responsibilities as a retirement plan sponsor, there are many </a:t>
            </a:r>
            <a:r>
              <a:rPr lang="en-US" i="1" dirty="0" smtClean="0">
                <a:solidFill>
                  <a:schemeClr val="tx1"/>
                </a:solidFill>
                <a:latin typeface="Garamond" pitchFamily="18" charset="0"/>
              </a:rPr>
              <a:t>considerations</a:t>
            </a:r>
            <a:r>
              <a:rPr lang="en-US" i="1" dirty="0">
                <a:solidFill>
                  <a:schemeClr val="tx1"/>
                </a:solidFill>
                <a:latin typeface="Garamond" pitchFamily="18" charset="0"/>
              </a:rPr>
              <a:t> </a:t>
            </a:r>
            <a:r>
              <a:rPr lang="en-US" i="1" dirty="0" smtClean="0">
                <a:solidFill>
                  <a:schemeClr val="tx1"/>
                </a:solidFill>
                <a:latin typeface="Garamond" pitchFamily="18" charset="0"/>
              </a:rPr>
              <a:t>XYZ </a:t>
            </a:r>
            <a:r>
              <a:rPr lang="en-US" i="1" dirty="0">
                <a:solidFill>
                  <a:schemeClr val="tx1"/>
                </a:solidFill>
                <a:latin typeface="Garamond" pitchFamily="18" charset="0"/>
              </a:rPr>
              <a:t>can help you make sense of it all.”  </a:t>
            </a:r>
            <a:r>
              <a:rPr lang="en-US" sz="1800" b="1" i="1" dirty="0" smtClean="0">
                <a:solidFill>
                  <a:schemeClr val="tx1"/>
                </a:solidFill>
                <a:latin typeface="Garamond" pitchFamily="18" charset="0"/>
              </a:rPr>
              <a:t>			Your </a:t>
            </a:r>
            <a:r>
              <a:rPr lang="en-US" sz="1800" b="1" i="1" dirty="0">
                <a:solidFill>
                  <a:schemeClr val="tx1"/>
                </a:solidFill>
                <a:latin typeface="Garamond" pitchFamily="18" charset="0"/>
              </a:rPr>
              <a:t>Responsibilities as a Retirement Plan </a:t>
            </a:r>
            <a:r>
              <a:rPr lang="en-US" sz="1800" b="1" i="1" dirty="0" smtClean="0">
                <a:solidFill>
                  <a:schemeClr val="tx1"/>
                </a:solidFill>
                <a:latin typeface="Garamond" pitchFamily="18" charset="0"/>
              </a:rPr>
              <a:t>Sponsor</a:t>
            </a:r>
            <a:r>
              <a:rPr lang="en-US" sz="1800" i="1" dirty="0" smtClean="0">
                <a:solidFill>
                  <a:schemeClr val="tx1"/>
                </a:solidFill>
                <a:latin typeface="Garamond" pitchFamily="18" charset="0"/>
              </a:rPr>
              <a:t> </a:t>
            </a:r>
          </a:p>
          <a:p>
            <a:pPr marL="0" indent="0">
              <a:buNone/>
            </a:pPr>
            <a:endParaRPr lang="en-US" sz="2400" i="1" dirty="0">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60</a:t>
            </a:fld>
            <a:endParaRPr lang="en-US" dirty="0"/>
          </a:p>
        </p:txBody>
      </p:sp>
    </p:spTree>
    <p:extLst>
      <p:ext uri="{BB962C8B-B14F-4D97-AF65-F5344CB8AC3E}">
        <p14:creationId xmlns:p14="http://schemas.microsoft.com/office/powerpoint/2010/main" val="28335124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914400"/>
          </a:xfrm>
        </p:spPr>
        <p:txBody>
          <a:bodyPr/>
          <a:lstStyle/>
          <a:p>
            <a:r>
              <a:rPr lang="en-US" sz="3600" dirty="0">
                <a:solidFill>
                  <a:schemeClr val="tx1"/>
                </a:solidFill>
                <a:latin typeface="Garamond" pitchFamily="18" charset="0"/>
              </a:rPr>
              <a:t>Suitability </a:t>
            </a:r>
            <a:r>
              <a:rPr lang="en-US" sz="3600" dirty="0" smtClean="0">
                <a:solidFill>
                  <a:schemeClr val="tx1"/>
                </a:solidFill>
                <a:latin typeface="Garamond" pitchFamily="18" charset="0"/>
              </a:rPr>
              <a:t>Standard </a:t>
            </a:r>
            <a:r>
              <a:rPr lang="en-US" sz="3600" dirty="0">
                <a:solidFill>
                  <a:schemeClr val="tx1"/>
                </a:solidFill>
                <a:latin typeface="Garamond" pitchFamily="18" charset="0"/>
              </a:rPr>
              <a:t>in Action</a:t>
            </a:r>
          </a:p>
        </p:txBody>
      </p:sp>
      <p:sp>
        <p:nvSpPr>
          <p:cNvPr id="3" name="Content Placeholder 2"/>
          <p:cNvSpPr>
            <a:spLocks noGrp="1"/>
          </p:cNvSpPr>
          <p:nvPr>
            <p:ph idx="1"/>
          </p:nvPr>
        </p:nvSpPr>
        <p:spPr>
          <a:xfrm>
            <a:off x="457200" y="1066800"/>
            <a:ext cx="8229600" cy="4906963"/>
          </a:xfrm>
        </p:spPr>
        <p:txBody>
          <a:bodyPr/>
          <a:lstStyle/>
          <a:p>
            <a:pPr marL="0" indent="0">
              <a:buNone/>
            </a:pPr>
            <a:r>
              <a:rPr lang="en-US" sz="2600" dirty="0" smtClean="0">
                <a:solidFill>
                  <a:schemeClr val="tx1"/>
                </a:solidFill>
                <a:latin typeface="Garamond" pitchFamily="18" charset="0"/>
              </a:rPr>
              <a:t>West Point Cadets </a:t>
            </a:r>
            <a:r>
              <a:rPr lang="en-US" sz="2600" dirty="0">
                <a:solidFill>
                  <a:schemeClr val="tx1"/>
                </a:solidFill>
                <a:latin typeface="Garamond" pitchFamily="18" charset="0"/>
              </a:rPr>
              <a:t>violate the Honor Code by lying if they deliberately deceive another by stating an untruth or by any direct form of communication to include </a:t>
            </a:r>
            <a:r>
              <a:rPr lang="en-US" sz="2600" b="1" i="1" dirty="0">
                <a:solidFill>
                  <a:srgbClr val="C00000"/>
                </a:solidFill>
                <a:latin typeface="Garamond" pitchFamily="18" charset="0"/>
              </a:rPr>
              <a:t>the telling of a partial truth and the vague or ambiguous use of information or language with the intent to deceive or mislead.</a:t>
            </a:r>
          </a:p>
          <a:p>
            <a:pPr marL="0" indent="0">
              <a:buNone/>
            </a:pPr>
            <a:endParaRPr lang="en-US" sz="1000" b="1" i="1" dirty="0">
              <a:solidFill>
                <a:schemeClr val="tx1"/>
              </a:solidFill>
              <a:latin typeface="Garamond" pitchFamily="18" charset="0"/>
            </a:endParaRPr>
          </a:p>
          <a:p>
            <a:pPr marL="0" indent="0">
              <a:buNone/>
            </a:pPr>
            <a:r>
              <a:rPr lang="en-US" sz="2600" dirty="0">
                <a:solidFill>
                  <a:schemeClr val="tx1"/>
                </a:solidFill>
                <a:latin typeface="Garamond" pitchFamily="18" charset="0"/>
              </a:rPr>
              <a:t>At West Point, this form of lying is called “</a:t>
            </a:r>
            <a:r>
              <a:rPr lang="en-US" sz="2600" b="1" i="1" dirty="0" smtClean="0">
                <a:solidFill>
                  <a:srgbClr val="C00000"/>
                </a:solidFill>
                <a:latin typeface="Garamond" pitchFamily="18" charset="0"/>
              </a:rPr>
              <a:t>quibbling</a:t>
            </a:r>
            <a:r>
              <a:rPr lang="en-US" sz="2600" dirty="0" smtClean="0">
                <a:solidFill>
                  <a:schemeClr val="tx1"/>
                </a:solidFill>
                <a:latin typeface="Garamond" pitchFamily="18" charset="0"/>
              </a:rPr>
              <a:t>.”</a:t>
            </a:r>
            <a:endParaRPr lang="en-US" sz="2600" dirty="0">
              <a:solidFill>
                <a:schemeClr val="tx1"/>
              </a:solidFill>
              <a:latin typeface="Garamond" pitchFamily="18" charset="0"/>
            </a:endParaRPr>
          </a:p>
          <a:p>
            <a:pPr marL="0" indent="0">
              <a:buNone/>
            </a:pPr>
            <a:endParaRPr lang="en-US" sz="1000" dirty="0" smtClean="0">
              <a:solidFill>
                <a:schemeClr val="tx1"/>
              </a:solidFill>
              <a:latin typeface="Garamond" pitchFamily="18" charset="0"/>
            </a:endParaRPr>
          </a:p>
          <a:p>
            <a:pPr marL="0" indent="0">
              <a:buNone/>
            </a:pPr>
            <a:r>
              <a:rPr lang="en-US" sz="2600" dirty="0" smtClean="0">
                <a:solidFill>
                  <a:schemeClr val="tx1"/>
                </a:solidFill>
                <a:latin typeface="Garamond" pitchFamily="18" charset="0"/>
              </a:rPr>
              <a:t>Ethically </a:t>
            </a:r>
            <a:r>
              <a:rPr lang="en-US" sz="2600" dirty="0">
                <a:solidFill>
                  <a:schemeClr val="tx1"/>
                </a:solidFill>
                <a:latin typeface="Garamond" pitchFamily="18" charset="0"/>
              </a:rPr>
              <a:t>speaking quibbling is called “</a:t>
            </a:r>
            <a:r>
              <a:rPr lang="en-US" sz="2600" b="1" i="1" dirty="0">
                <a:solidFill>
                  <a:srgbClr val="C00000"/>
                </a:solidFill>
                <a:latin typeface="Garamond" pitchFamily="18" charset="0"/>
              </a:rPr>
              <a:t>paltering</a:t>
            </a:r>
            <a:r>
              <a:rPr lang="en-US" sz="2600" dirty="0">
                <a:solidFill>
                  <a:schemeClr val="tx1"/>
                </a:solidFill>
                <a:latin typeface="Garamond" pitchFamily="18" charset="0"/>
              </a:rPr>
              <a:t>.” </a:t>
            </a:r>
          </a:p>
          <a:p>
            <a:pPr marL="0" indent="0">
              <a:buNone/>
            </a:pPr>
            <a:endParaRPr lang="en-US" sz="2600"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61</a:t>
            </a:fld>
            <a:endParaRPr lang="en-US" dirty="0"/>
          </a:p>
        </p:txBody>
      </p:sp>
    </p:spTree>
    <p:extLst>
      <p:ext uri="{BB962C8B-B14F-4D97-AF65-F5344CB8AC3E}">
        <p14:creationId xmlns:p14="http://schemas.microsoft.com/office/powerpoint/2010/main" val="3441695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534400" cy="914400"/>
          </a:xfrm>
        </p:spPr>
        <p:txBody>
          <a:bodyPr/>
          <a:lstStyle/>
          <a:p>
            <a:r>
              <a:rPr lang="en-US" sz="3600" dirty="0" smtClean="0">
                <a:solidFill>
                  <a:schemeClr val="tx1"/>
                </a:solidFill>
                <a:latin typeface="Garamond" pitchFamily="18" charset="0"/>
              </a:rPr>
              <a:t>Suitability Standard </a:t>
            </a:r>
            <a:r>
              <a:rPr lang="en-US" sz="3600" dirty="0">
                <a:solidFill>
                  <a:schemeClr val="tx1"/>
                </a:solidFill>
                <a:latin typeface="Garamond" pitchFamily="18" charset="0"/>
              </a:rPr>
              <a:t>in Action</a:t>
            </a:r>
          </a:p>
        </p:txBody>
      </p:sp>
      <p:sp>
        <p:nvSpPr>
          <p:cNvPr id="3" name="Content Placeholder 2"/>
          <p:cNvSpPr>
            <a:spLocks noGrp="1"/>
          </p:cNvSpPr>
          <p:nvPr>
            <p:ph idx="1"/>
          </p:nvPr>
        </p:nvSpPr>
        <p:spPr>
          <a:xfrm>
            <a:off x="228600" y="1524000"/>
            <a:ext cx="8610600" cy="4191000"/>
          </a:xfrm>
        </p:spPr>
        <p:txBody>
          <a:bodyPr/>
          <a:lstStyle/>
          <a:p>
            <a:pPr marL="0" indent="0">
              <a:buNone/>
            </a:pPr>
            <a:r>
              <a:rPr lang="en-US" b="1" dirty="0">
                <a:solidFill>
                  <a:srgbClr val="C00000"/>
                </a:solidFill>
                <a:latin typeface="Garamond" pitchFamily="18" charset="0"/>
              </a:rPr>
              <a:t>Palter</a:t>
            </a:r>
            <a:r>
              <a:rPr lang="en-US" dirty="0">
                <a:solidFill>
                  <a:schemeClr val="tx1"/>
                </a:solidFill>
                <a:latin typeface="Garamond" pitchFamily="18" charset="0"/>
              </a:rPr>
              <a:t> - to intentionally deceive or mislead without making a false statement in order to advantage one’s self and /or disadvantage </a:t>
            </a:r>
            <a:r>
              <a:rPr lang="en-US" dirty="0" smtClean="0">
                <a:solidFill>
                  <a:schemeClr val="tx1"/>
                </a:solidFill>
                <a:latin typeface="Garamond" pitchFamily="18" charset="0"/>
              </a:rPr>
              <a:t>another.</a:t>
            </a:r>
          </a:p>
          <a:p>
            <a:pPr marL="0" indent="0">
              <a:buNone/>
            </a:pPr>
            <a:endParaRPr lang="en-US" sz="1400" dirty="0">
              <a:solidFill>
                <a:schemeClr val="tx1"/>
              </a:solidFill>
              <a:latin typeface="Garamond" pitchFamily="18" charset="0"/>
            </a:endParaRPr>
          </a:p>
          <a:p>
            <a:pPr marL="0" indent="0">
              <a:buNone/>
            </a:pPr>
            <a:endParaRPr lang="en-US" sz="2000" dirty="0">
              <a:solidFill>
                <a:schemeClr val="tx1"/>
              </a:solidFill>
              <a:latin typeface="Garamond" pitchFamily="18" charset="0"/>
            </a:endParaRPr>
          </a:p>
          <a:p>
            <a:pPr marL="0" indent="0" algn="ctr">
              <a:buNone/>
            </a:pPr>
            <a:r>
              <a:rPr lang="en-US" b="1" dirty="0" smtClean="0">
                <a:solidFill>
                  <a:srgbClr val="FF0000"/>
                </a:solidFill>
                <a:latin typeface="Garamond" pitchFamily="18" charset="0"/>
              </a:rPr>
              <a:t>The 401k industry </a:t>
            </a:r>
            <a:r>
              <a:rPr lang="en-US" b="1" dirty="0">
                <a:solidFill>
                  <a:srgbClr val="FF0000"/>
                </a:solidFill>
                <a:latin typeface="Garamond" pitchFamily="18" charset="0"/>
              </a:rPr>
              <a:t>is fraught with paltering and </a:t>
            </a:r>
            <a:r>
              <a:rPr lang="en-US" b="1" dirty="0" smtClean="0">
                <a:solidFill>
                  <a:srgbClr val="FF0000"/>
                </a:solidFill>
                <a:latin typeface="Garamond" pitchFamily="18" charset="0"/>
              </a:rPr>
              <a:t>puffery which contributes to the moral hazard </a:t>
            </a:r>
          </a:p>
          <a:p>
            <a:pPr marL="0" indent="0" algn="ctr">
              <a:buNone/>
            </a:pPr>
            <a:r>
              <a:rPr lang="en-US" b="1" dirty="0" smtClean="0">
                <a:solidFill>
                  <a:srgbClr val="FF0000"/>
                </a:solidFill>
                <a:latin typeface="Garamond" pitchFamily="18" charset="0"/>
              </a:rPr>
              <a:t>facing retirement plan sponsors!</a:t>
            </a:r>
            <a:endParaRPr lang="en-US" b="1" dirty="0">
              <a:solidFill>
                <a:srgbClr val="FF0000"/>
              </a:solidFill>
              <a:latin typeface="Garamond" pitchFamily="18" charset="0"/>
            </a:endParaRPr>
          </a:p>
          <a:p>
            <a:pPr marL="0" indent="0">
              <a:buNone/>
            </a:pPr>
            <a:endParaRPr lang="en-US" sz="2600" dirty="0" smtClean="0">
              <a:solidFill>
                <a:schemeClr val="tx1"/>
              </a:solidFill>
              <a:latin typeface="Garamond" pitchFamily="18" charset="0"/>
            </a:endParaRPr>
          </a:p>
          <a:p>
            <a:pPr marL="0" indent="0">
              <a:lnSpc>
                <a:spcPct val="110000"/>
              </a:lnSpc>
              <a:spcBef>
                <a:spcPts val="0"/>
              </a:spcBef>
              <a:buNone/>
            </a:pPr>
            <a:endParaRPr lang="en-US" sz="2600" dirty="0">
              <a:solidFill>
                <a:schemeClr val="tx1"/>
              </a:solidFill>
              <a:latin typeface="Garamond" pitchFamily="18" charset="0"/>
            </a:endParaRPr>
          </a:p>
          <a:p>
            <a:pPr marL="0" indent="0">
              <a:buNone/>
            </a:pPr>
            <a:r>
              <a:rPr lang="en-US" dirty="0" smtClean="0">
                <a:latin typeface="Garamond" pitchFamily="18" charset="0"/>
              </a:rPr>
              <a:t>  </a:t>
            </a:r>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62</a:t>
            </a:fld>
            <a:endParaRPr lang="en-US" dirty="0"/>
          </a:p>
        </p:txBody>
      </p:sp>
    </p:spTree>
    <p:extLst>
      <p:ext uri="{BB962C8B-B14F-4D97-AF65-F5344CB8AC3E}">
        <p14:creationId xmlns:p14="http://schemas.microsoft.com/office/powerpoint/2010/main" val="42036120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137" y="36534"/>
            <a:ext cx="8769263" cy="1066800"/>
          </a:xfrm>
        </p:spPr>
        <p:txBody>
          <a:bodyPr/>
          <a:lstStyle/>
          <a:p>
            <a:r>
              <a:rPr lang="en-US" sz="3600" dirty="0">
                <a:solidFill>
                  <a:schemeClr val="tx1"/>
                </a:solidFill>
                <a:latin typeface="Garamond" pitchFamily="18" charset="0"/>
              </a:rPr>
              <a:t>Suitability </a:t>
            </a:r>
            <a:r>
              <a:rPr lang="en-US" sz="3600" dirty="0" smtClean="0">
                <a:solidFill>
                  <a:schemeClr val="tx1"/>
                </a:solidFill>
                <a:latin typeface="Garamond" pitchFamily="18" charset="0"/>
              </a:rPr>
              <a:t>Standard </a:t>
            </a:r>
            <a:r>
              <a:rPr lang="en-US" sz="3600" dirty="0">
                <a:solidFill>
                  <a:schemeClr val="tx1"/>
                </a:solidFill>
                <a:latin typeface="Garamond" pitchFamily="18" charset="0"/>
              </a:rPr>
              <a:t>in Action</a:t>
            </a:r>
            <a:endParaRPr lang="en-US" sz="3600"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80557090"/>
              </p:ext>
            </p:extLst>
          </p:nvPr>
        </p:nvGraphicFramePr>
        <p:xfrm>
          <a:off x="147181" y="1752600"/>
          <a:ext cx="8458200" cy="1103312"/>
        </p:xfrm>
        <a:graphic>
          <a:graphicData uri="http://schemas.openxmlformats.org/drawingml/2006/table">
            <a:tbl>
              <a:tblPr firstRow="1" bandRow="1">
                <a:tableStyleId>{5C22544A-7EE6-4342-B048-85BDC9FD1C3A}</a:tableStyleId>
              </a:tblPr>
              <a:tblGrid>
                <a:gridCol w="2209800"/>
                <a:gridCol w="609600"/>
                <a:gridCol w="609600"/>
                <a:gridCol w="609600"/>
                <a:gridCol w="685800"/>
                <a:gridCol w="609600"/>
                <a:gridCol w="685800"/>
                <a:gridCol w="838200"/>
                <a:gridCol w="762000"/>
                <a:gridCol w="838200"/>
              </a:tblGrid>
              <a:tr h="1103312">
                <a:tc>
                  <a:txBody>
                    <a:bodyPr/>
                    <a:lstStyle/>
                    <a:p>
                      <a:pPr marL="0" marR="0">
                        <a:lnSpc>
                          <a:spcPct val="115000"/>
                        </a:lnSpc>
                        <a:spcBef>
                          <a:spcPts val="0"/>
                        </a:spcBef>
                        <a:spcAft>
                          <a:spcPts val="0"/>
                        </a:spcAft>
                      </a:pPr>
                      <a:r>
                        <a:rPr lang="en-US" sz="1800" dirty="0">
                          <a:solidFill>
                            <a:schemeClr val="tx1"/>
                          </a:solidFill>
                          <a:latin typeface="Garamond" pitchFamily="18" charset="0"/>
                          <a:ea typeface="Times New Roman"/>
                          <a:cs typeface="Times New Roman"/>
                        </a:rPr>
                        <a:t>Vanguard Target Retirement 2030 Ret </a:t>
                      </a:r>
                      <a:r>
                        <a:rPr lang="en-US" sz="1800" dirty="0" smtClean="0">
                          <a:solidFill>
                            <a:schemeClr val="tx1"/>
                          </a:solidFill>
                          <a:latin typeface="Garamond" pitchFamily="18" charset="0"/>
                          <a:ea typeface="Times New Roman"/>
                          <a:cs typeface="Times New Roman"/>
                        </a:rPr>
                        <a:t>Opt</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-0.54</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10.59</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7.58</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9.53</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-3.67</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N/A</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N/A</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chemeClr val="tx1"/>
                          </a:solidFill>
                          <a:latin typeface="Garamond" pitchFamily="18" charset="0"/>
                          <a:ea typeface="Times New Roman"/>
                          <a:cs typeface="Times New Roman"/>
                        </a:rPr>
                        <a:t>1.90</a:t>
                      </a:r>
                      <a:endParaRPr lang="en-US" sz="18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800" dirty="0">
                          <a:solidFill>
                            <a:srgbClr val="FF0000"/>
                          </a:solidFill>
                          <a:latin typeface="Garamond" pitchFamily="18" charset="0"/>
                          <a:ea typeface="Times New Roman"/>
                          <a:cs typeface="Times New Roman"/>
                        </a:rPr>
                        <a:t>0.94</a:t>
                      </a:r>
                      <a:endParaRPr lang="en-US" sz="1800" dirty="0">
                        <a:solidFill>
                          <a:srgbClr val="FF0000"/>
                        </a:solidFill>
                        <a:latin typeface="Garamond" pitchFamily="18" charset="0"/>
                        <a:ea typeface="Calibri"/>
                        <a:cs typeface="Times New Roman"/>
                      </a:endParaRPr>
                    </a:p>
                  </a:txBody>
                  <a:tcPr marL="9525" marR="9525" marT="9525" marB="9525" anchor="ctr">
                    <a:solidFill>
                      <a:srgbClr val="83EB05"/>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34627695"/>
              </p:ext>
            </p:extLst>
          </p:nvPr>
        </p:nvGraphicFramePr>
        <p:xfrm>
          <a:off x="146137" y="1143000"/>
          <a:ext cx="8458204" cy="609600"/>
        </p:xfrm>
        <a:graphic>
          <a:graphicData uri="http://schemas.openxmlformats.org/drawingml/2006/table">
            <a:tbl>
              <a:tblPr firstRow="1" bandRow="1">
                <a:tableStyleId>{5C22544A-7EE6-4342-B048-85BDC9FD1C3A}</a:tableStyleId>
              </a:tblPr>
              <a:tblGrid>
                <a:gridCol w="2172748"/>
                <a:gridCol w="620786"/>
                <a:gridCol w="620786"/>
                <a:gridCol w="620786"/>
                <a:gridCol w="698384"/>
                <a:gridCol w="620786"/>
                <a:gridCol w="698384"/>
                <a:gridCol w="853580"/>
                <a:gridCol w="775982"/>
                <a:gridCol w="775982"/>
              </a:tblGrid>
              <a:tr h="609600">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1 mo.</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3 mos.</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YTD</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1 yr.</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3 yrs.</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5 yrs.</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10 yrs.</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latin typeface="Times New Roman"/>
                          <a:ea typeface="Times New Roman"/>
                          <a:cs typeface="Times New Roman"/>
                        </a:rPr>
                        <a:t>Since* Inception</a:t>
                      </a:r>
                      <a:endParaRPr lang="en-US" sz="14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400" dirty="0">
                          <a:solidFill>
                            <a:srgbClr val="FF0000"/>
                          </a:solidFill>
                          <a:latin typeface="Times New Roman"/>
                          <a:ea typeface="Times New Roman"/>
                          <a:cs typeface="Times New Roman"/>
                        </a:rPr>
                        <a:t>Expense Ratio</a:t>
                      </a:r>
                      <a:endParaRPr lang="en-US" sz="1400" dirty="0">
                        <a:solidFill>
                          <a:srgbClr val="FF0000"/>
                        </a:solidFill>
                        <a:latin typeface="Calibri"/>
                        <a:ea typeface="Calibri"/>
                        <a:cs typeface="Times New Roman"/>
                      </a:endParaRPr>
                    </a:p>
                  </a:txBody>
                  <a:tcPr marL="9525" marR="9525" marT="9525" marB="9525" anchor="ctr">
                    <a:solidFill>
                      <a:srgbClr val="33AB33"/>
                    </a:solidFill>
                  </a:tcPr>
                </a:tc>
              </a:tr>
            </a:tbl>
          </a:graphicData>
        </a:graphic>
      </p:graphicFrame>
      <p:sp>
        <p:nvSpPr>
          <p:cNvPr id="6" name="TextBox 5"/>
          <p:cNvSpPr txBox="1"/>
          <p:nvPr/>
        </p:nvSpPr>
        <p:spPr>
          <a:xfrm>
            <a:off x="146137" y="3200400"/>
            <a:ext cx="8991600" cy="2554545"/>
          </a:xfrm>
          <a:prstGeom prst="rect">
            <a:avLst/>
          </a:prstGeom>
          <a:noFill/>
        </p:spPr>
        <p:txBody>
          <a:bodyPr wrap="square" rtlCol="0">
            <a:spAutoFit/>
          </a:bodyPr>
          <a:lstStyle/>
          <a:p>
            <a:r>
              <a:rPr lang="en-US" sz="2000" dirty="0" smtClean="0">
                <a:latin typeface="Garamond" pitchFamily="18" charset="0"/>
              </a:rPr>
              <a:t>Performance shown is average annual total separate account investment choice </a:t>
            </a:r>
          </a:p>
          <a:p>
            <a:r>
              <a:rPr lang="en-US" sz="2000" dirty="0" smtClean="0">
                <a:latin typeface="Garamond" pitchFamily="18" charset="0"/>
              </a:rPr>
              <a:t>returns (except 1 month, last quarter, and year-to-date) for the period indicated, </a:t>
            </a:r>
          </a:p>
          <a:p>
            <a:r>
              <a:rPr lang="en-US" sz="2000" dirty="0" smtClean="0">
                <a:latin typeface="Garamond" pitchFamily="18" charset="0"/>
              </a:rPr>
              <a:t>net of the total operating expenses of the separate account or underlying investment</a:t>
            </a:r>
          </a:p>
          <a:p>
            <a:r>
              <a:rPr lang="en-US" sz="2000" dirty="0" smtClean="0">
                <a:latin typeface="Garamond" pitchFamily="18" charset="0"/>
              </a:rPr>
              <a:t>as listed on the individual investment fact sheets. Performance returns reflect</a:t>
            </a:r>
          </a:p>
          <a:p>
            <a:r>
              <a:rPr lang="en-US" sz="2000" dirty="0" smtClean="0">
                <a:latin typeface="Garamond" pitchFamily="18" charset="0"/>
              </a:rPr>
              <a:t>reinvestment of dividends and capital gains distributions. </a:t>
            </a:r>
            <a:r>
              <a:rPr lang="en-US" sz="2000" b="1" i="1" dirty="0" smtClean="0">
                <a:solidFill>
                  <a:srgbClr val="C00000"/>
                </a:solidFill>
                <a:latin typeface="Garamond" pitchFamily="18" charset="0"/>
              </a:rPr>
              <a:t>Application of the contract</a:t>
            </a:r>
          </a:p>
          <a:p>
            <a:r>
              <a:rPr lang="en-US" sz="2000" b="1" i="1" dirty="0" smtClean="0">
                <a:solidFill>
                  <a:srgbClr val="C00000"/>
                </a:solidFill>
                <a:latin typeface="Garamond" pitchFamily="18" charset="0"/>
              </a:rPr>
              <a:t> asset charge and any discontinuance charges or service fees deducted from the</a:t>
            </a:r>
          </a:p>
          <a:p>
            <a:r>
              <a:rPr lang="en-US" sz="2000" b="1" i="1" dirty="0" smtClean="0">
                <a:solidFill>
                  <a:srgbClr val="C00000"/>
                </a:solidFill>
                <a:latin typeface="Garamond" pitchFamily="18" charset="0"/>
              </a:rPr>
              <a:t> account would reduce this return.</a:t>
            </a:r>
          </a:p>
          <a:p>
            <a:r>
              <a:rPr lang="en-US" sz="2000" b="1" i="1" dirty="0" smtClean="0">
                <a:latin typeface="Garamond" pitchFamily="18" charset="0"/>
              </a:rPr>
              <a:t>				            </a:t>
            </a:r>
            <a:r>
              <a:rPr lang="en-US" b="1" i="1" dirty="0" smtClean="0">
                <a:latin typeface="Garamond" pitchFamily="18" charset="0"/>
              </a:rPr>
              <a:t>Group Annuity 401k Participant Website </a:t>
            </a:r>
            <a:endParaRPr lang="en-US" b="1" i="1" dirty="0">
              <a:latin typeface="Garamond" pitchFamily="18" charset="0"/>
            </a:endParaRPr>
          </a:p>
        </p:txBody>
      </p:sp>
    </p:spTree>
    <p:extLst>
      <p:ext uri="{BB962C8B-B14F-4D97-AF65-F5344CB8AC3E}">
        <p14:creationId xmlns:p14="http://schemas.microsoft.com/office/powerpoint/2010/main" val="109591075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12" y="533400"/>
            <a:ext cx="8915400" cy="838200"/>
          </a:xfrm>
        </p:spPr>
        <p:txBody>
          <a:bodyPr>
            <a:noAutofit/>
          </a:bodyPr>
          <a:lstStyle/>
          <a:p>
            <a:r>
              <a:rPr lang="en-US" sz="3600" dirty="0" smtClean="0">
                <a:solidFill>
                  <a:schemeClr val="tx1"/>
                </a:solidFill>
                <a:latin typeface="Garamond" pitchFamily="18" charset="0"/>
              </a:rPr>
              <a:t>Suitability</a:t>
            </a:r>
            <a:r>
              <a:rPr lang="en-US" sz="3600" dirty="0">
                <a:solidFill>
                  <a:schemeClr val="tx1"/>
                </a:solidFill>
                <a:latin typeface="Garamond" pitchFamily="18" charset="0"/>
              </a:rPr>
              <a:t> Standard</a:t>
            </a:r>
            <a:r>
              <a:rPr lang="en-US" sz="3600" dirty="0" smtClean="0">
                <a:solidFill>
                  <a:schemeClr val="tx1"/>
                </a:solidFill>
                <a:latin typeface="Garamond" pitchFamily="18" charset="0"/>
              </a:rPr>
              <a:t> in Action</a:t>
            </a:r>
            <a:br>
              <a:rPr lang="en-US" sz="3600" dirty="0" smtClean="0">
                <a:solidFill>
                  <a:schemeClr val="tx1"/>
                </a:solidFill>
                <a:latin typeface="Garamond" pitchFamily="18" charset="0"/>
              </a:rPr>
            </a:br>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Professor Marvel’s Magical Elixir</a:t>
            </a:r>
            <a:r>
              <a:rPr lang="en-US" b="1" dirty="0" smtClean="0">
                <a:solidFill>
                  <a:schemeClr val="tx1"/>
                </a:solidFill>
                <a:latin typeface="Garamond" pitchFamily="18" charset="0"/>
              </a:rPr>
              <a:t> = Fiduciary Warranties</a:t>
            </a:r>
            <a:endParaRPr lang="en-US" b="1" dirty="0">
              <a:solidFill>
                <a:schemeClr val="tx1"/>
              </a:solidFill>
              <a:latin typeface="Garamond" pitchFamily="18" charset="0"/>
            </a:endParaRPr>
          </a:p>
        </p:txBody>
      </p:sp>
      <p:sp>
        <p:nvSpPr>
          <p:cNvPr id="3" name="Content Placeholder 2"/>
          <p:cNvSpPr>
            <a:spLocks noGrp="1"/>
          </p:cNvSpPr>
          <p:nvPr>
            <p:ph idx="1"/>
          </p:nvPr>
        </p:nvSpPr>
        <p:spPr>
          <a:xfrm>
            <a:off x="381000" y="1905000"/>
            <a:ext cx="8229600" cy="4114800"/>
          </a:xfrm>
        </p:spPr>
        <p:txBody>
          <a:bodyPr>
            <a:noAutofit/>
          </a:bodyPr>
          <a:lstStyle/>
          <a:p>
            <a:pPr marL="0" lvl="1" indent="0">
              <a:spcBef>
                <a:spcPts val="0"/>
              </a:spcBef>
              <a:buNone/>
            </a:pPr>
            <a:r>
              <a:rPr lang="en-US" sz="2600" dirty="0">
                <a:solidFill>
                  <a:srgbClr val="FF0000"/>
                </a:solidFill>
                <a:latin typeface="Garamond" pitchFamily="18" charset="0"/>
              </a:rPr>
              <a:t>“…</a:t>
            </a:r>
            <a:r>
              <a:rPr lang="en-US" sz="2600" b="1" i="1" dirty="0">
                <a:solidFill>
                  <a:srgbClr val="FF0000"/>
                </a:solidFill>
                <a:latin typeface="Garamond" pitchFamily="18" charset="0"/>
              </a:rPr>
              <a:t>we are committed to helping you meet the highest fiduciary standards </a:t>
            </a:r>
            <a:r>
              <a:rPr lang="en-US" sz="2600" dirty="0">
                <a:solidFill>
                  <a:schemeClr val="tx1"/>
                </a:solidFill>
                <a:latin typeface="Garamond" pitchFamily="18" charset="0"/>
              </a:rPr>
              <a:t>in the investment selection and monitoring process and </a:t>
            </a:r>
            <a:r>
              <a:rPr lang="en-US" sz="2600" b="1" i="1" dirty="0">
                <a:solidFill>
                  <a:srgbClr val="FF0000"/>
                </a:solidFill>
                <a:latin typeface="Garamond" pitchFamily="18" charset="0"/>
              </a:rPr>
              <a:t>commit to restore losses and pay litigation costs</a:t>
            </a:r>
            <a:r>
              <a:rPr lang="en-US" sz="2600" dirty="0">
                <a:solidFill>
                  <a:srgbClr val="FF0000"/>
                </a:solidFill>
                <a:latin typeface="Garamond" pitchFamily="18" charset="0"/>
              </a:rPr>
              <a:t> </a:t>
            </a:r>
            <a:r>
              <a:rPr lang="en-US" sz="2600" dirty="0">
                <a:solidFill>
                  <a:schemeClr val="tx1"/>
                </a:solidFill>
                <a:latin typeface="Garamond" pitchFamily="18" charset="0"/>
              </a:rPr>
              <a:t>in the event that legal action is brought against qualifying plans. </a:t>
            </a:r>
            <a:r>
              <a:rPr lang="en-US" sz="2600" b="1" i="1" dirty="0">
                <a:solidFill>
                  <a:srgbClr val="FF0000"/>
                </a:solidFill>
                <a:latin typeface="Garamond" pitchFamily="18" charset="0"/>
              </a:rPr>
              <a:t>Now that’s security for your plan!”</a:t>
            </a:r>
          </a:p>
          <a:p>
            <a:pPr marL="0" indent="0">
              <a:spcBef>
                <a:spcPts val="0"/>
              </a:spcBef>
              <a:buNone/>
            </a:pPr>
            <a:endParaRPr lang="en-US" dirty="0">
              <a:solidFill>
                <a:srgbClr val="ED1A3B"/>
              </a:solidFill>
              <a:latin typeface="Garamond" pitchFamily="18" charset="0"/>
            </a:endParaRPr>
          </a:p>
          <a:p>
            <a:pPr marL="0" indent="0" algn="ctr">
              <a:spcBef>
                <a:spcPts val="0"/>
              </a:spcBef>
              <a:buNone/>
            </a:pPr>
            <a:r>
              <a:rPr lang="en-US" sz="2400" b="1" i="1" dirty="0">
                <a:solidFill>
                  <a:srgbClr val="C00000"/>
                </a:solidFill>
                <a:latin typeface="Garamond" pitchFamily="18" charset="0"/>
              </a:rPr>
              <a:t>“Review the minimum Fund requirements and a copy of the Warranty Certificate (PS 9613) to see if your plan qualifies.”</a:t>
            </a:r>
            <a:endParaRPr lang="en-US" sz="2400" b="1" i="1" dirty="0">
              <a:solidFill>
                <a:srgbClr val="C00000"/>
              </a:solidFill>
            </a:endParaRPr>
          </a:p>
          <a:p>
            <a:pPr marL="0" indent="0">
              <a:buNone/>
            </a:pPr>
            <a:endParaRPr lang="en-US" sz="2200" b="1" i="1" dirty="0">
              <a:latin typeface="Garamond" pitchFamily="18" charset="0"/>
            </a:endParaRPr>
          </a:p>
        </p:txBody>
      </p:sp>
    </p:spTree>
    <p:extLst>
      <p:ext uri="{BB962C8B-B14F-4D97-AF65-F5344CB8AC3E}">
        <p14:creationId xmlns:p14="http://schemas.microsoft.com/office/powerpoint/2010/main" val="7055859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81000"/>
            <a:ext cx="8866616" cy="914400"/>
          </a:xfrm>
        </p:spPr>
        <p:txBody>
          <a:bodyPr>
            <a:noAutofit/>
          </a:bodyPr>
          <a:lstStyle/>
          <a:p>
            <a:r>
              <a:rPr lang="en-US" sz="3600" dirty="0" smtClean="0">
                <a:solidFill>
                  <a:schemeClr val="tx1"/>
                </a:solidFill>
                <a:latin typeface="Garamond" pitchFamily="18" charset="0"/>
              </a:rPr>
              <a:t>Suitability </a:t>
            </a:r>
            <a:r>
              <a:rPr lang="en-US" sz="3600" dirty="0">
                <a:solidFill>
                  <a:schemeClr val="tx1"/>
                </a:solidFill>
                <a:latin typeface="Garamond" pitchFamily="18" charset="0"/>
              </a:rPr>
              <a:t>Standard</a:t>
            </a:r>
            <a:r>
              <a:rPr lang="en-US" sz="3600" dirty="0" smtClean="0">
                <a:solidFill>
                  <a:schemeClr val="tx1"/>
                </a:solidFill>
                <a:latin typeface="Garamond" pitchFamily="18" charset="0"/>
              </a:rPr>
              <a:t> </a:t>
            </a:r>
            <a:r>
              <a:rPr lang="en-US" sz="3600" dirty="0">
                <a:solidFill>
                  <a:schemeClr val="tx1"/>
                </a:solidFill>
                <a:latin typeface="Garamond" pitchFamily="18" charset="0"/>
              </a:rPr>
              <a:t>in Action</a:t>
            </a:r>
            <a:br>
              <a:rPr lang="en-US" sz="3600" dirty="0">
                <a:solidFill>
                  <a:schemeClr val="tx1"/>
                </a:solidFill>
                <a:latin typeface="Garamond" pitchFamily="18" charset="0"/>
              </a:rPr>
            </a:br>
            <a:r>
              <a:rPr lang="en-US" dirty="0">
                <a:solidFill>
                  <a:schemeClr val="tx1"/>
                </a:solidFill>
                <a:latin typeface="Garamond" pitchFamily="18" charset="0"/>
              </a:rPr>
              <a:t/>
            </a:r>
            <a:br>
              <a:rPr lang="en-US" dirty="0">
                <a:solidFill>
                  <a:schemeClr val="tx1"/>
                </a:solidFill>
                <a:latin typeface="Garamond" pitchFamily="18" charset="0"/>
              </a:rPr>
            </a:br>
            <a:r>
              <a:rPr lang="en-US" dirty="0">
                <a:solidFill>
                  <a:schemeClr val="tx1"/>
                </a:solidFill>
                <a:latin typeface="Garamond" pitchFamily="18" charset="0"/>
              </a:rPr>
              <a:t>Professor Marvel’s Magical Elixir = Fiduciary Warranties</a:t>
            </a:r>
            <a:endParaRPr lang="en-US" dirty="0">
              <a:solidFill>
                <a:schemeClr val="tx1"/>
              </a:solidFill>
            </a:endParaRPr>
          </a:p>
        </p:txBody>
      </p:sp>
      <p:sp>
        <p:nvSpPr>
          <p:cNvPr id="3" name="Content Placeholder 2"/>
          <p:cNvSpPr>
            <a:spLocks noGrp="1"/>
          </p:cNvSpPr>
          <p:nvPr>
            <p:ph idx="1"/>
          </p:nvPr>
        </p:nvSpPr>
        <p:spPr>
          <a:xfrm>
            <a:off x="228600" y="1905000"/>
            <a:ext cx="8534400" cy="3846576"/>
          </a:xfrm>
        </p:spPr>
        <p:txBody>
          <a:bodyPr>
            <a:normAutofit/>
          </a:bodyPr>
          <a:lstStyle/>
          <a:p>
            <a:pPr marL="0" indent="0">
              <a:spcBef>
                <a:spcPts val="0"/>
              </a:spcBef>
              <a:buFont typeface="Wingdings" pitchFamily="2" charset="2"/>
              <a:buNone/>
            </a:pPr>
            <a:r>
              <a:rPr lang="en-US" sz="2600" dirty="0" smtClean="0">
                <a:solidFill>
                  <a:schemeClr val="tx1"/>
                </a:solidFill>
                <a:latin typeface="Garamond" pitchFamily="18" charset="0"/>
              </a:rPr>
              <a:t>“</a:t>
            </a:r>
            <a:r>
              <a:rPr lang="en-US" sz="2600" dirty="0">
                <a:solidFill>
                  <a:schemeClr val="tx1"/>
                </a:solidFill>
                <a:latin typeface="Garamond" pitchFamily="18" charset="0"/>
              </a:rPr>
              <a:t>Also, since past performance is not a guarantee of future results, we cannot warrant or guarantee either that any investment option will yield any specific return, or even that it will yield a positive return. </a:t>
            </a:r>
            <a:r>
              <a:rPr lang="en-US" sz="2600" b="1" i="1" dirty="0">
                <a:solidFill>
                  <a:srgbClr val="FF0000"/>
                </a:solidFill>
                <a:latin typeface="Garamond" pitchFamily="18" charset="0"/>
              </a:rPr>
              <a:t>Nor does our Fiduciary Standards Warranty extend to claims that any expenses paid directly or indirectly by the Plan are reasonable.”</a:t>
            </a:r>
          </a:p>
          <a:p>
            <a:pPr>
              <a:buFont typeface="Wingdings" pitchFamily="2" charset="2"/>
              <a:buNone/>
            </a:pPr>
            <a:endParaRPr lang="en-US" sz="1100" b="1" dirty="0">
              <a:solidFill>
                <a:schemeClr val="tx1"/>
              </a:solidFill>
              <a:latin typeface="Garamond" pitchFamily="18" charset="0"/>
            </a:endParaRPr>
          </a:p>
          <a:p>
            <a:pPr algn="r">
              <a:buFont typeface="Wingdings" pitchFamily="2" charset="2"/>
              <a:buNone/>
            </a:pPr>
            <a:r>
              <a:rPr lang="en-US" sz="2000" b="1" i="1" dirty="0">
                <a:solidFill>
                  <a:schemeClr val="tx1"/>
                </a:solidFill>
                <a:latin typeface="Garamond" pitchFamily="18" charset="0"/>
              </a:rPr>
              <a:t>John Hancock Warranty Certificate, PS9613, 12/05 – 10024</a:t>
            </a:r>
          </a:p>
          <a:p>
            <a:pPr>
              <a:buNone/>
            </a:pPr>
            <a:endParaRPr lang="en-US" sz="2400" b="1" i="1" dirty="0">
              <a:latin typeface="Garamond" pitchFamily="18" charset="0"/>
            </a:endParaRPr>
          </a:p>
        </p:txBody>
      </p:sp>
    </p:spTree>
    <p:extLst>
      <p:ext uri="{BB962C8B-B14F-4D97-AF65-F5344CB8AC3E}">
        <p14:creationId xmlns:p14="http://schemas.microsoft.com/office/powerpoint/2010/main" val="32095805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14400"/>
          </a:xfrm>
        </p:spPr>
        <p:txBody>
          <a:bodyPr/>
          <a:lstStyle/>
          <a:p>
            <a:r>
              <a:rPr lang="en-US" sz="3600" dirty="0" smtClean="0">
                <a:solidFill>
                  <a:schemeClr val="tx1"/>
                </a:solidFill>
                <a:latin typeface="Garamond" pitchFamily="18" charset="0"/>
              </a:rPr>
              <a:t>Suitability </a:t>
            </a:r>
            <a:r>
              <a:rPr lang="en-US" sz="3600" dirty="0">
                <a:solidFill>
                  <a:schemeClr val="tx1"/>
                </a:solidFill>
                <a:latin typeface="Garamond" pitchFamily="18" charset="0"/>
              </a:rPr>
              <a:t>Standard </a:t>
            </a:r>
            <a:r>
              <a:rPr lang="en-US" sz="3600" dirty="0" smtClean="0">
                <a:solidFill>
                  <a:schemeClr val="tx1"/>
                </a:solidFill>
                <a:latin typeface="Garamond" pitchFamily="18" charset="0"/>
              </a:rPr>
              <a:t>in </a:t>
            </a:r>
            <a:r>
              <a:rPr lang="en-US" sz="3600" dirty="0">
                <a:solidFill>
                  <a:schemeClr val="tx1"/>
                </a:solidFill>
                <a:latin typeface="Garamond" pitchFamily="18" charset="0"/>
              </a:rPr>
              <a:t>Action</a:t>
            </a:r>
            <a:endParaRPr lang="en-US" sz="3600" dirty="0">
              <a:latin typeface="Garamond" pitchFamily="18" charset="0"/>
            </a:endParaRPr>
          </a:p>
        </p:txBody>
      </p:sp>
      <p:sp>
        <p:nvSpPr>
          <p:cNvPr id="3" name="Content Placeholder 2"/>
          <p:cNvSpPr>
            <a:spLocks noGrp="1"/>
          </p:cNvSpPr>
          <p:nvPr>
            <p:ph idx="1"/>
          </p:nvPr>
        </p:nvSpPr>
        <p:spPr>
          <a:xfrm>
            <a:off x="152400" y="1143000"/>
            <a:ext cx="8839200" cy="4800600"/>
          </a:xfrm>
        </p:spPr>
        <p:txBody>
          <a:bodyPr/>
          <a:lstStyle/>
          <a:p>
            <a:pPr marL="0" indent="0" algn="ctr">
              <a:buNone/>
            </a:pPr>
            <a:r>
              <a:rPr lang="en-US" b="1" dirty="0" smtClean="0">
                <a:solidFill>
                  <a:schemeClr val="tx1"/>
                </a:solidFill>
                <a:latin typeface="Garamond" pitchFamily="18" charset="0"/>
              </a:rPr>
              <a:t>Fiduciary Delegation</a:t>
            </a:r>
          </a:p>
          <a:p>
            <a:pPr marL="0" indent="0" algn="ctr">
              <a:buNone/>
            </a:pPr>
            <a:endParaRPr lang="en-US" sz="2600" b="1" dirty="0" smtClean="0">
              <a:solidFill>
                <a:schemeClr val="tx1"/>
              </a:solidFill>
              <a:latin typeface="Garamond" pitchFamily="18" charset="0"/>
            </a:endParaRPr>
          </a:p>
          <a:p>
            <a:pPr marL="0" indent="0">
              <a:buNone/>
            </a:pPr>
            <a:r>
              <a:rPr lang="en-US" sz="2400" dirty="0">
                <a:solidFill>
                  <a:schemeClr val="tx1"/>
                </a:solidFill>
                <a:latin typeface="Garamond" pitchFamily="18" charset="0"/>
              </a:rPr>
              <a:t>	</a:t>
            </a:r>
            <a:r>
              <a:rPr lang="en-US" sz="2600" b="1" dirty="0" smtClean="0">
                <a:solidFill>
                  <a:schemeClr val="tx1"/>
                </a:solidFill>
                <a:latin typeface="Garamond" pitchFamily="18" charset="0"/>
              </a:rPr>
              <a:t>ERISA </a:t>
            </a:r>
            <a:r>
              <a:rPr lang="en-US" sz="2600" b="1" dirty="0">
                <a:solidFill>
                  <a:schemeClr val="tx1"/>
                </a:solidFill>
                <a:latin typeface="Garamond" pitchFamily="18" charset="0"/>
              </a:rPr>
              <a:t>§3(21) </a:t>
            </a:r>
            <a:r>
              <a:rPr lang="en-US" sz="2600" b="1" dirty="0" smtClean="0">
                <a:solidFill>
                  <a:schemeClr val="tx1"/>
                </a:solidFill>
                <a:latin typeface="Garamond" pitchFamily="18" charset="0"/>
              </a:rPr>
              <a:t>“</a:t>
            </a:r>
            <a:r>
              <a:rPr lang="en-US" sz="2600" b="1" dirty="0">
                <a:solidFill>
                  <a:schemeClr val="tx1"/>
                </a:solidFill>
                <a:latin typeface="Garamond" pitchFamily="18" charset="0"/>
              </a:rPr>
              <a:t>Full-scope” </a:t>
            </a:r>
            <a:r>
              <a:rPr lang="en-US" sz="2600" b="1" dirty="0" smtClean="0">
                <a:solidFill>
                  <a:schemeClr val="tx1"/>
                </a:solidFill>
                <a:latin typeface="Garamond" pitchFamily="18" charset="0"/>
              </a:rPr>
              <a:t>Fiduciary</a:t>
            </a:r>
          </a:p>
          <a:p>
            <a:pPr marL="0" indent="0">
              <a:buNone/>
            </a:pPr>
            <a:endParaRPr lang="en-US" sz="1000" b="1" dirty="0">
              <a:solidFill>
                <a:schemeClr val="tx1"/>
              </a:solidFill>
              <a:latin typeface="Garamond" pitchFamily="18" charset="0"/>
            </a:endParaRPr>
          </a:p>
          <a:p>
            <a:pPr marL="0" indent="0">
              <a:buNone/>
            </a:pPr>
            <a:r>
              <a:rPr lang="en-US" sz="2600" b="1" dirty="0" smtClean="0">
                <a:solidFill>
                  <a:schemeClr val="tx1"/>
                </a:solidFill>
                <a:latin typeface="Garamond" pitchFamily="18" charset="0"/>
              </a:rPr>
              <a:t>   		</a:t>
            </a:r>
            <a:r>
              <a:rPr lang="en-US" sz="2600" b="1" dirty="0" smtClean="0">
                <a:solidFill>
                  <a:srgbClr val="FF0000"/>
                </a:solidFill>
                <a:latin typeface="Garamond" pitchFamily="18" charset="0"/>
              </a:rPr>
              <a:t>≠</a:t>
            </a:r>
            <a:r>
              <a:rPr lang="en-US" sz="2600" b="1" dirty="0" smtClean="0">
                <a:solidFill>
                  <a:schemeClr val="tx1"/>
                </a:solidFill>
                <a:latin typeface="Garamond" pitchFamily="18" charset="0"/>
              </a:rPr>
              <a:t> ERISA </a:t>
            </a:r>
            <a:r>
              <a:rPr lang="en-US" sz="2600" b="1" dirty="0">
                <a:solidFill>
                  <a:schemeClr val="tx1"/>
                </a:solidFill>
                <a:latin typeface="Garamond" pitchFamily="18" charset="0"/>
              </a:rPr>
              <a:t>§3(21)(a)(ii) </a:t>
            </a:r>
            <a:r>
              <a:rPr lang="en-US" sz="2600" b="1" dirty="0" smtClean="0">
                <a:solidFill>
                  <a:schemeClr val="tx1"/>
                </a:solidFill>
                <a:latin typeface="Garamond" pitchFamily="18" charset="0"/>
              </a:rPr>
              <a:t>Limited-scope Fiduciary</a:t>
            </a:r>
          </a:p>
          <a:p>
            <a:pPr marL="0" indent="0">
              <a:buNone/>
            </a:pPr>
            <a:endParaRPr lang="en-US" sz="2400" dirty="0" smtClean="0">
              <a:solidFill>
                <a:schemeClr val="tx1"/>
              </a:solidFill>
              <a:latin typeface="Garamond" pitchFamily="18" charset="0"/>
            </a:endParaRPr>
          </a:p>
          <a:p>
            <a:pPr marL="0" indent="0">
              <a:buNone/>
            </a:pPr>
            <a:r>
              <a:rPr lang="en-US" sz="2400" dirty="0" smtClean="0">
                <a:solidFill>
                  <a:schemeClr val="tx1"/>
                </a:solidFill>
                <a:latin typeface="Garamond" pitchFamily="18" charset="0"/>
              </a:rPr>
              <a:t>While </a:t>
            </a:r>
            <a:r>
              <a:rPr lang="en-US" sz="2400" dirty="0">
                <a:solidFill>
                  <a:schemeClr val="tx1"/>
                </a:solidFill>
                <a:latin typeface="Garamond" pitchFamily="18" charset="0"/>
              </a:rPr>
              <a:t>a “Full-scope 3(21)” </a:t>
            </a:r>
            <a:r>
              <a:rPr lang="en-US" sz="2400" dirty="0" smtClean="0">
                <a:solidFill>
                  <a:schemeClr val="tx1"/>
                </a:solidFill>
                <a:latin typeface="Garamond" pitchFamily="18" charset="0"/>
              </a:rPr>
              <a:t>or ERISA 402(a) fiduciary can </a:t>
            </a:r>
            <a:r>
              <a:rPr lang="en-US" sz="2400" dirty="0">
                <a:solidFill>
                  <a:schemeClr val="tx1"/>
                </a:solidFill>
                <a:latin typeface="Garamond" pitchFamily="18" charset="0"/>
              </a:rPr>
              <a:t>truly protect plan sponsors by assuming responsibility and decision making authority, </a:t>
            </a:r>
            <a:r>
              <a:rPr lang="en-US" sz="2400" b="1" i="1" dirty="0">
                <a:solidFill>
                  <a:srgbClr val="C00000"/>
                </a:solidFill>
                <a:latin typeface="Garamond" pitchFamily="18" charset="0"/>
              </a:rPr>
              <a:t>a </a:t>
            </a:r>
            <a:r>
              <a:rPr lang="en-US" sz="2400" b="1" i="1" dirty="0" smtClean="0">
                <a:solidFill>
                  <a:srgbClr val="C00000"/>
                </a:solidFill>
                <a:latin typeface="Garamond" pitchFamily="18" charset="0"/>
              </a:rPr>
              <a:t>limited-scope </a:t>
            </a:r>
            <a:r>
              <a:rPr lang="en-US" sz="2400" b="1" i="1" dirty="0">
                <a:solidFill>
                  <a:srgbClr val="C00000"/>
                </a:solidFill>
                <a:latin typeface="Garamond" pitchFamily="18" charset="0"/>
              </a:rPr>
              <a:t>3(21)(a)(ii) assumes no true responsibility, and therefore, provides no protection from fiduciary liability.</a:t>
            </a:r>
          </a:p>
          <a:p>
            <a:pPr marL="0" indent="0">
              <a:buNone/>
            </a:pPr>
            <a:endParaRPr lang="en-US" dirty="0">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66</a:t>
            </a:fld>
            <a:endParaRPr lang="en-US" dirty="0"/>
          </a:p>
        </p:txBody>
      </p:sp>
    </p:spTree>
    <p:extLst>
      <p:ext uri="{BB962C8B-B14F-4D97-AF65-F5344CB8AC3E}">
        <p14:creationId xmlns:p14="http://schemas.microsoft.com/office/powerpoint/2010/main" val="21196413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686800" cy="914400"/>
          </a:xfrm>
        </p:spPr>
        <p:txBody>
          <a:bodyPr/>
          <a:lstStyle/>
          <a:p>
            <a:r>
              <a:rPr lang="en-US" sz="3600" dirty="0" smtClean="0">
                <a:solidFill>
                  <a:schemeClr val="tx1"/>
                </a:solidFill>
                <a:latin typeface="Garamond" pitchFamily="18" charset="0"/>
              </a:rPr>
              <a:t>Suitability </a:t>
            </a:r>
            <a:r>
              <a:rPr lang="en-US" sz="3600" dirty="0">
                <a:solidFill>
                  <a:schemeClr val="tx1"/>
                </a:solidFill>
                <a:latin typeface="Garamond" pitchFamily="18" charset="0"/>
              </a:rPr>
              <a:t>Standard </a:t>
            </a:r>
            <a:r>
              <a:rPr lang="en-US" sz="3600" dirty="0" smtClean="0">
                <a:solidFill>
                  <a:schemeClr val="tx1"/>
                </a:solidFill>
                <a:latin typeface="Garamond" pitchFamily="18" charset="0"/>
              </a:rPr>
              <a:t>in </a:t>
            </a:r>
            <a:r>
              <a:rPr lang="en-US" sz="3600" dirty="0">
                <a:solidFill>
                  <a:schemeClr val="tx1"/>
                </a:solidFill>
                <a:latin typeface="Garamond" pitchFamily="18" charset="0"/>
              </a:rPr>
              <a:t>Action</a:t>
            </a:r>
            <a:endParaRPr lang="en-US" sz="3600" dirty="0">
              <a:solidFill>
                <a:schemeClr val="tx1"/>
              </a:solidFill>
            </a:endParaRPr>
          </a:p>
        </p:txBody>
      </p:sp>
      <p:sp>
        <p:nvSpPr>
          <p:cNvPr id="3" name="Content Placeholder 2"/>
          <p:cNvSpPr>
            <a:spLocks noGrp="1"/>
          </p:cNvSpPr>
          <p:nvPr>
            <p:ph idx="1"/>
          </p:nvPr>
        </p:nvSpPr>
        <p:spPr>
          <a:xfrm>
            <a:off x="304800" y="1066800"/>
            <a:ext cx="8610600" cy="5059363"/>
          </a:xfrm>
        </p:spPr>
        <p:txBody>
          <a:bodyPr/>
          <a:lstStyle/>
          <a:p>
            <a:pPr marL="0" indent="0">
              <a:buNone/>
            </a:pPr>
            <a:r>
              <a:rPr lang="en-US" sz="2400" dirty="0" smtClean="0">
                <a:solidFill>
                  <a:schemeClr val="tx1"/>
                </a:solidFill>
                <a:latin typeface="Garamond" pitchFamily="18" charset="0"/>
              </a:rPr>
              <a:t>An </a:t>
            </a:r>
            <a:r>
              <a:rPr lang="en-US" sz="2400" b="1" dirty="0" smtClean="0">
                <a:solidFill>
                  <a:schemeClr val="tx1"/>
                </a:solidFill>
                <a:latin typeface="Garamond" pitchFamily="18" charset="0"/>
              </a:rPr>
              <a:t>ERISA 3(38) Investment Manager </a:t>
            </a:r>
            <a:r>
              <a:rPr lang="en-US" sz="2400" dirty="0" smtClean="0">
                <a:solidFill>
                  <a:schemeClr val="tx1"/>
                </a:solidFill>
                <a:latin typeface="Garamond" pitchFamily="18" charset="0"/>
              </a:rPr>
              <a:t>assumes discretion, and therefore potential liability, for investment decisions </a:t>
            </a:r>
            <a:r>
              <a:rPr lang="en-US" sz="2400" b="1" i="1" dirty="0" smtClean="0">
                <a:solidFill>
                  <a:srgbClr val="C00000"/>
                </a:solidFill>
                <a:latin typeface="Garamond" pitchFamily="18" charset="0"/>
              </a:rPr>
              <a:t>including the reasonableness of the fees </a:t>
            </a:r>
            <a:r>
              <a:rPr lang="en-US" sz="2400" dirty="0" smtClean="0">
                <a:solidFill>
                  <a:schemeClr val="tx1"/>
                </a:solidFill>
                <a:latin typeface="Garamond" pitchFamily="18" charset="0"/>
              </a:rPr>
              <a:t>for the investments he/she chooses</a:t>
            </a:r>
            <a:r>
              <a:rPr lang="en-US" sz="2400" b="1" i="1" dirty="0" smtClean="0">
                <a:solidFill>
                  <a:schemeClr val="tx1"/>
                </a:solidFill>
                <a:latin typeface="Garamond" pitchFamily="18" charset="0"/>
              </a:rPr>
              <a:t>.</a:t>
            </a:r>
          </a:p>
          <a:p>
            <a:pPr marL="0" indent="0">
              <a:buNone/>
            </a:pPr>
            <a:endParaRPr lang="en-US" sz="2400" dirty="0" smtClean="0">
              <a:solidFill>
                <a:schemeClr val="tx1"/>
              </a:solidFill>
              <a:latin typeface="Garamond" pitchFamily="18" charset="0"/>
            </a:endParaRPr>
          </a:p>
          <a:p>
            <a:pPr marL="0" indent="0">
              <a:buNone/>
            </a:pPr>
            <a:r>
              <a:rPr lang="en-US" sz="2400" b="1" dirty="0" smtClean="0">
                <a:solidFill>
                  <a:schemeClr val="tx1"/>
                </a:solidFill>
                <a:latin typeface="Garamond" pitchFamily="18" charset="0"/>
              </a:rPr>
              <a:t>Another fiduciary warranty:</a:t>
            </a:r>
          </a:p>
          <a:p>
            <a:pPr marL="0" indent="0">
              <a:buNone/>
            </a:pPr>
            <a:endParaRPr lang="en-US" sz="800" dirty="0" smtClean="0">
              <a:solidFill>
                <a:schemeClr val="tx1"/>
              </a:solidFill>
              <a:latin typeface="Garamond" pitchFamily="18" charset="0"/>
            </a:endParaRPr>
          </a:p>
          <a:p>
            <a:pPr marL="0" indent="0">
              <a:buNone/>
            </a:pPr>
            <a:r>
              <a:rPr lang="en-US" sz="2400" dirty="0" smtClean="0">
                <a:solidFill>
                  <a:schemeClr val="tx1"/>
                </a:solidFill>
                <a:latin typeface="Garamond" pitchFamily="18" charset="0"/>
              </a:rPr>
              <a:t>“Our </a:t>
            </a:r>
            <a:r>
              <a:rPr lang="en-US" sz="2400" dirty="0">
                <a:solidFill>
                  <a:schemeClr val="tx1"/>
                </a:solidFill>
                <a:latin typeface="Garamond" pitchFamily="18" charset="0"/>
              </a:rPr>
              <a:t>responsibility as a fiduciary is for the </a:t>
            </a:r>
            <a:r>
              <a:rPr lang="en-US" sz="2400" dirty="0" smtClean="0">
                <a:solidFill>
                  <a:schemeClr val="tx1"/>
                </a:solidFill>
                <a:latin typeface="Garamond" pitchFamily="18" charset="0"/>
              </a:rPr>
              <a:t>prudent investment </a:t>
            </a:r>
            <a:r>
              <a:rPr lang="en-US" sz="2400" dirty="0">
                <a:solidFill>
                  <a:schemeClr val="tx1"/>
                </a:solidFill>
                <a:latin typeface="Garamond" pitchFamily="18" charset="0"/>
              </a:rPr>
              <a:t>management of the assets in </a:t>
            </a:r>
            <a:r>
              <a:rPr lang="en-US" sz="2400" dirty="0" smtClean="0">
                <a:solidFill>
                  <a:schemeClr val="tx1"/>
                </a:solidFill>
                <a:latin typeface="Garamond" pitchFamily="18" charset="0"/>
              </a:rPr>
              <a:t>participants‘ accounts </a:t>
            </a:r>
            <a:r>
              <a:rPr lang="en-US" sz="2400" dirty="0">
                <a:solidFill>
                  <a:schemeClr val="tx1"/>
                </a:solidFill>
                <a:latin typeface="Garamond" pitchFamily="18" charset="0"/>
              </a:rPr>
              <a:t>over which </a:t>
            </a:r>
            <a:r>
              <a:rPr lang="en-US" sz="2400" dirty="0" smtClean="0">
                <a:solidFill>
                  <a:schemeClr val="tx1"/>
                </a:solidFill>
                <a:latin typeface="Garamond" pitchFamily="18" charset="0"/>
              </a:rPr>
              <a:t>ABC </a:t>
            </a:r>
            <a:r>
              <a:rPr lang="en-US" sz="2400" dirty="0">
                <a:solidFill>
                  <a:schemeClr val="tx1"/>
                </a:solidFill>
                <a:latin typeface="Garamond" pitchFamily="18" charset="0"/>
              </a:rPr>
              <a:t>Money Management </a:t>
            </a:r>
            <a:r>
              <a:rPr lang="en-US" sz="2400" dirty="0" smtClean="0">
                <a:solidFill>
                  <a:schemeClr val="tx1"/>
                </a:solidFill>
                <a:latin typeface="Garamond" pitchFamily="18" charset="0"/>
              </a:rPr>
              <a:t>has discretionary </a:t>
            </a:r>
            <a:r>
              <a:rPr lang="en-US" sz="2400" dirty="0">
                <a:solidFill>
                  <a:schemeClr val="tx1"/>
                </a:solidFill>
                <a:latin typeface="Garamond" pitchFamily="18" charset="0"/>
              </a:rPr>
              <a:t>control. </a:t>
            </a:r>
            <a:r>
              <a:rPr lang="en-US" sz="2400" dirty="0" smtClean="0">
                <a:solidFill>
                  <a:schemeClr val="tx1"/>
                </a:solidFill>
                <a:latin typeface="Garamond" pitchFamily="18" charset="0"/>
              </a:rPr>
              <a:t>I</a:t>
            </a:r>
            <a:r>
              <a:rPr lang="en-US" sz="2400" dirty="0">
                <a:solidFill>
                  <a:schemeClr val="tx1"/>
                </a:solidFill>
                <a:latin typeface="Garamond" pitchFamily="18" charset="0"/>
              </a:rPr>
              <a:t>n</a:t>
            </a:r>
            <a:r>
              <a:rPr lang="en-US" sz="2400" dirty="0" smtClean="0">
                <a:solidFill>
                  <a:schemeClr val="tx1"/>
                </a:solidFill>
                <a:latin typeface="Garamond" pitchFamily="18" charset="0"/>
              </a:rPr>
              <a:t> </a:t>
            </a:r>
            <a:r>
              <a:rPr lang="en-US" sz="2400" dirty="0">
                <a:solidFill>
                  <a:schemeClr val="tx1"/>
                </a:solidFill>
                <a:latin typeface="Garamond" pitchFamily="18" charset="0"/>
              </a:rPr>
              <a:t>that capacity, we </a:t>
            </a:r>
            <a:r>
              <a:rPr lang="en-US" sz="2400" dirty="0" smtClean="0">
                <a:solidFill>
                  <a:schemeClr val="tx1"/>
                </a:solidFill>
                <a:latin typeface="Garamond" pitchFamily="18" charset="0"/>
              </a:rPr>
              <a:t>hereby represent</a:t>
            </a:r>
            <a:r>
              <a:rPr lang="en-US" sz="2400" dirty="0">
                <a:solidFill>
                  <a:schemeClr val="tx1"/>
                </a:solidFill>
                <a:latin typeface="Garamond" pitchFamily="18" charset="0"/>
              </a:rPr>
              <a:t>, warrant and covenant that</a:t>
            </a:r>
            <a:r>
              <a:rPr lang="en-US" sz="2400" dirty="0" smtClean="0">
                <a:solidFill>
                  <a:schemeClr val="tx1"/>
                </a:solidFill>
                <a:latin typeface="Garamond" pitchFamily="18" charset="0"/>
              </a:rPr>
              <a:t>: </a:t>
            </a:r>
            <a:r>
              <a:rPr lang="en-US" sz="2400" b="1" i="1" dirty="0" smtClean="0">
                <a:solidFill>
                  <a:srgbClr val="FF0000"/>
                </a:solidFill>
                <a:latin typeface="Garamond" pitchFamily="18" charset="0"/>
              </a:rPr>
              <a:t>ABC Money Management satisfies the criteria in section 3(38) of ERISA to be an “investment manager.”</a:t>
            </a:r>
            <a:endParaRPr lang="en-US" sz="2400" b="1" i="1" dirty="0">
              <a:solidFill>
                <a:srgbClr val="FF0000"/>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67</a:t>
            </a:fld>
            <a:endParaRPr lang="en-US" dirty="0"/>
          </a:p>
        </p:txBody>
      </p:sp>
    </p:spTree>
    <p:extLst>
      <p:ext uri="{BB962C8B-B14F-4D97-AF65-F5344CB8AC3E}">
        <p14:creationId xmlns:p14="http://schemas.microsoft.com/office/powerpoint/2010/main" val="24056039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914400"/>
          </a:xfrm>
        </p:spPr>
        <p:txBody>
          <a:bodyPr/>
          <a:lstStyle/>
          <a:p>
            <a:r>
              <a:rPr lang="en-US" sz="3600" dirty="0" smtClean="0">
                <a:solidFill>
                  <a:schemeClr val="tx1"/>
                </a:solidFill>
                <a:latin typeface="Garamond" pitchFamily="18" charset="0"/>
              </a:rPr>
              <a:t>Suitability </a:t>
            </a:r>
            <a:r>
              <a:rPr lang="en-US" sz="3600" dirty="0">
                <a:solidFill>
                  <a:schemeClr val="tx1"/>
                </a:solidFill>
                <a:latin typeface="Garamond" pitchFamily="18" charset="0"/>
              </a:rPr>
              <a:t>Standard </a:t>
            </a:r>
            <a:r>
              <a:rPr lang="en-US" sz="3600" dirty="0" smtClean="0">
                <a:solidFill>
                  <a:schemeClr val="tx1"/>
                </a:solidFill>
                <a:latin typeface="Garamond" pitchFamily="18" charset="0"/>
              </a:rPr>
              <a:t>in </a:t>
            </a:r>
            <a:r>
              <a:rPr lang="en-US" sz="3600" dirty="0">
                <a:solidFill>
                  <a:schemeClr val="tx1"/>
                </a:solidFill>
                <a:latin typeface="Garamond" pitchFamily="18" charset="0"/>
              </a:rPr>
              <a:t>Action</a:t>
            </a:r>
            <a:endParaRPr lang="en-US" sz="3600" dirty="0">
              <a:solidFill>
                <a:schemeClr val="tx1"/>
              </a:solidFill>
            </a:endParaRPr>
          </a:p>
        </p:txBody>
      </p:sp>
      <p:sp>
        <p:nvSpPr>
          <p:cNvPr id="3" name="Content Placeholder 2"/>
          <p:cNvSpPr>
            <a:spLocks noGrp="1"/>
          </p:cNvSpPr>
          <p:nvPr>
            <p:ph idx="1"/>
          </p:nvPr>
        </p:nvSpPr>
        <p:spPr>
          <a:xfrm>
            <a:off x="457200" y="1524000"/>
            <a:ext cx="8382000" cy="4525963"/>
          </a:xfrm>
        </p:spPr>
        <p:txBody>
          <a:bodyPr/>
          <a:lstStyle/>
          <a:p>
            <a:pPr marL="0" indent="0">
              <a:buNone/>
            </a:pPr>
            <a:r>
              <a:rPr lang="en-US" sz="2500" dirty="0" smtClean="0">
                <a:solidFill>
                  <a:schemeClr val="tx1"/>
                </a:solidFill>
                <a:latin typeface="Garamond" pitchFamily="18" charset="0"/>
              </a:rPr>
              <a:t>“The </a:t>
            </a:r>
            <a:r>
              <a:rPr lang="en-US" sz="2500" dirty="0">
                <a:solidFill>
                  <a:schemeClr val="tx1"/>
                </a:solidFill>
                <a:latin typeface="Garamond" pitchFamily="18" charset="0"/>
              </a:rPr>
              <a:t>Warranty </a:t>
            </a:r>
            <a:r>
              <a:rPr lang="en-US" sz="2500" b="1" i="1" dirty="0">
                <a:solidFill>
                  <a:srgbClr val="FF0000"/>
                </a:solidFill>
                <a:latin typeface="Garamond" pitchFamily="18" charset="0"/>
              </a:rPr>
              <a:t>does </a:t>
            </a:r>
            <a:r>
              <a:rPr lang="en-US" sz="2500" b="1" i="1" dirty="0" smtClean="0">
                <a:solidFill>
                  <a:srgbClr val="FF0000"/>
                </a:solidFill>
                <a:latin typeface="Garamond" pitchFamily="18" charset="0"/>
              </a:rPr>
              <a:t>not cover </a:t>
            </a:r>
            <a:r>
              <a:rPr lang="en-US" sz="2500" b="1" i="1" dirty="0">
                <a:solidFill>
                  <a:srgbClr val="FF0000"/>
                </a:solidFill>
                <a:latin typeface="Garamond" pitchFamily="18" charset="0"/>
              </a:rPr>
              <a:t>any Claim or Loss resulting from, or in any </a:t>
            </a:r>
            <a:r>
              <a:rPr lang="en-US" sz="2500" b="1" i="1" dirty="0" smtClean="0">
                <a:solidFill>
                  <a:srgbClr val="FF0000"/>
                </a:solidFill>
                <a:latin typeface="Garamond" pitchFamily="18" charset="0"/>
              </a:rPr>
              <a:t>manner related </a:t>
            </a:r>
            <a:r>
              <a:rPr lang="en-US" sz="2500" b="1" i="1" dirty="0">
                <a:solidFill>
                  <a:srgbClr val="FF0000"/>
                </a:solidFill>
                <a:latin typeface="Garamond" pitchFamily="18" charset="0"/>
              </a:rPr>
              <a:t>to, the fees and expenses</a:t>
            </a:r>
            <a:r>
              <a:rPr lang="en-US" sz="2500" dirty="0">
                <a:solidFill>
                  <a:schemeClr val="tx1"/>
                </a:solidFill>
                <a:latin typeface="Garamond" pitchFamily="18" charset="0"/>
              </a:rPr>
              <a:t>, direct or indirect, of </a:t>
            </a:r>
            <a:r>
              <a:rPr lang="en-US" sz="2500" dirty="0" smtClean="0">
                <a:solidFill>
                  <a:schemeClr val="tx1"/>
                </a:solidFill>
                <a:latin typeface="Garamond" pitchFamily="18" charset="0"/>
              </a:rPr>
              <a:t>the investments </a:t>
            </a:r>
            <a:r>
              <a:rPr lang="en-US" sz="2500" dirty="0">
                <a:solidFill>
                  <a:schemeClr val="tx1"/>
                </a:solidFill>
                <a:latin typeface="Garamond" pitchFamily="18" charset="0"/>
              </a:rPr>
              <a:t>or of the Program. </a:t>
            </a:r>
            <a:r>
              <a:rPr lang="en-US" sz="2500" b="1" i="1" dirty="0">
                <a:solidFill>
                  <a:srgbClr val="FF0000"/>
                </a:solidFill>
                <a:latin typeface="Garamond" pitchFamily="18" charset="0"/>
              </a:rPr>
              <a:t>This includes,</a:t>
            </a:r>
            <a:r>
              <a:rPr lang="en-US" sz="2500" dirty="0">
                <a:solidFill>
                  <a:schemeClr val="tx1"/>
                </a:solidFill>
                <a:latin typeface="Garamond" pitchFamily="18" charset="0"/>
              </a:rPr>
              <a:t> for </a:t>
            </a:r>
            <a:r>
              <a:rPr lang="en-US" sz="2500" dirty="0" smtClean="0">
                <a:solidFill>
                  <a:schemeClr val="tx1"/>
                </a:solidFill>
                <a:latin typeface="Garamond" pitchFamily="18" charset="0"/>
              </a:rPr>
              <a:t>example (</a:t>
            </a:r>
            <a:r>
              <a:rPr lang="en-US" sz="2500" dirty="0">
                <a:solidFill>
                  <a:schemeClr val="tx1"/>
                </a:solidFill>
                <a:latin typeface="Garamond" pitchFamily="18" charset="0"/>
              </a:rPr>
              <a:t>but is not </a:t>
            </a:r>
            <a:r>
              <a:rPr lang="en-US" sz="2500" dirty="0" smtClean="0">
                <a:solidFill>
                  <a:schemeClr val="tx1"/>
                </a:solidFill>
                <a:latin typeface="Garamond" pitchFamily="18" charset="0"/>
              </a:rPr>
              <a:t>limited </a:t>
            </a:r>
            <a:r>
              <a:rPr lang="en-US" sz="2500" dirty="0">
                <a:solidFill>
                  <a:schemeClr val="tx1"/>
                </a:solidFill>
                <a:latin typeface="Garamond" pitchFamily="18" charset="0"/>
              </a:rPr>
              <a:t>to</a:t>
            </a:r>
            <a:r>
              <a:rPr lang="en-US" sz="2500" b="1" i="1" dirty="0">
                <a:solidFill>
                  <a:srgbClr val="FF0000"/>
                </a:solidFill>
                <a:latin typeface="Garamond" pitchFamily="18" charset="0"/>
              </a:rPr>
              <a:t>), any expenses charged to or by </a:t>
            </a:r>
            <a:r>
              <a:rPr lang="en-US" sz="2500" b="1" i="1" dirty="0" smtClean="0">
                <a:solidFill>
                  <a:srgbClr val="FF0000"/>
                </a:solidFill>
                <a:latin typeface="Garamond" pitchFamily="18" charset="0"/>
              </a:rPr>
              <a:t>any mutual </a:t>
            </a:r>
            <a:r>
              <a:rPr lang="en-US" sz="2500" b="1" i="1" dirty="0">
                <a:solidFill>
                  <a:srgbClr val="FF0000"/>
                </a:solidFill>
                <a:latin typeface="Garamond" pitchFamily="18" charset="0"/>
              </a:rPr>
              <a:t>funds, or plan providers or advisers</a:t>
            </a:r>
            <a:r>
              <a:rPr lang="en-US" sz="2500" b="1" i="1" dirty="0" smtClean="0">
                <a:solidFill>
                  <a:srgbClr val="FF0000"/>
                </a:solidFill>
                <a:latin typeface="Garamond" pitchFamily="18" charset="0"/>
              </a:rPr>
              <a:t>.” </a:t>
            </a:r>
          </a:p>
          <a:p>
            <a:pPr marL="0" indent="0">
              <a:buNone/>
            </a:pPr>
            <a:endParaRPr lang="en-US" sz="1200" dirty="0">
              <a:solidFill>
                <a:schemeClr val="tx1"/>
              </a:solidFill>
              <a:latin typeface="Garamond" pitchFamily="18" charset="0"/>
            </a:endParaRPr>
          </a:p>
          <a:p>
            <a:pPr marL="0" indent="0">
              <a:buNone/>
            </a:pPr>
            <a:r>
              <a:rPr lang="en-US" sz="2500" dirty="0" smtClean="0">
                <a:solidFill>
                  <a:schemeClr val="tx1"/>
                </a:solidFill>
                <a:latin typeface="Garamond" pitchFamily="18" charset="0"/>
              </a:rPr>
              <a:t>“</a:t>
            </a:r>
            <a:r>
              <a:rPr lang="en-US" sz="2500" b="1" i="1" dirty="0" smtClean="0">
                <a:solidFill>
                  <a:srgbClr val="FF0000"/>
                </a:solidFill>
                <a:latin typeface="Garamond" pitchFamily="18" charset="0"/>
              </a:rPr>
              <a:t>The Plan fiduciaries </a:t>
            </a:r>
            <a:r>
              <a:rPr lang="en-US" sz="2500" b="1" i="1" dirty="0">
                <a:solidFill>
                  <a:srgbClr val="FF0000"/>
                </a:solidFill>
                <a:latin typeface="Garamond" pitchFamily="18" charset="0"/>
              </a:rPr>
              <a:t>must consider any such fees and expenses </a:t>
            </a:r>
            <a:r>
              <a:rPr lang="en-US" sz="2500" b="1" i="1" dirty="0" smtClean="0">
                <a:solidFill>
                  <a:srgbClr val="FF0000"/>
                </a:solidFill>
                <a:latin typeface="Garamond" pitchFamily="18" charset="0"/>
              </a:rPr>
              <a:t>and compare </a:t>
            </a:r>
            <a:r>
              <a:rPr lang="en-US" sz="2500" b="1" i="1" dirty="0">
                <a:solidFill>
                  <a:srgbClr val="FF0000"/>
                </a:solidFill>
                <a:latin typeface="Garamond" pitchFamily="18" charset="0"/>
              </a:rPr>
              <a:t>them to the value received by the Plan and </a:t>
            </a:r>
            <a:r>
              <a:rPr lang="en-US" sz="2500" b="1" i="1" dirty="0" smtClean="0">
                <a:solidFill>
                  <a:srgbClr val="FF0000"/>
                </a:solidFill>
                <a:latin typeface="Garamond" pitchFamily="18" charset="0"/>
              </a:rPr>
              <a:t>the participants </a:t>
            </a:r>
            <a:r>
              <a:rPr lang="en-US" sz="2500" b="1" i="1" dirty="0">
                <a:solidFill>
                  <a:srgbClr val="FF0000"/>
                </a:solidFill>
                <a:latin typeface="Garamond" pitchFamily="18" charset="0"/>
              </a:rPr>
              <a:t>and to the cost of similar investments </a:t>
            </a:r>
            <a:r>
              <a:rPr lang="en-US" sz="2500" b="1" i="1" dirty="0" smtClean="0">
                <a:solidFill>
                  <a:srgbClr val="FF0000"/>
                </a:solidFill>
                <a:latin typeface="Garamond" pitchFamily="18" charset="0"/>
              </a:rPr>
              <a:t>and services.”</a:t>
            </a:r>
            <a:endParaRPr lang="en-US" sz="2500" b="1" i="1" dirty="0">
              <a:solidFill>
                <a:srgbClr val="FF0000"/>
              </a:solidFill>
              <a:latin typeface="Garamond" pitchFamily="18" charset="0"/>
            </a:endParaRPr>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68</a:t>
            </a:fld>
            <a:endParaRPr lang="en-US" dirty="0"/>
          </a:p>
        </p:txBody>
      </p:sp>
    </p:spTree>
    <p:extLst>
      <p:ext uri="{BB962C8B-B14F-4D97-AF65-F5344CB8AC3E}">
        <p14:creationId xmlns:p14="http://schemas.microsoft.com/office/powerpoint/2010/main" val="39220938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latin typeface="Garamond" pitchFamily="18" charset="0"/>
              </a:rPr>
              <a:t>Parting Thoughts</a:t>
            </a:r>
            <a:endParaRPr lang="en-US" sz="4000" dirty="0">
              <a:solidFill>
                <a:schemeClr val="tx1"/>
              </a:solidFill>
              <a:latin typeface="Garamond" pitchFamily="18" charset="0"/>
            </a:endParaRPr>
          </a:p>
        </p:txBody>
      </p:sp>
      <p:sp>
        <p:nvSpPr>
          <p:cNvPr id="3" name="Content Placeholder 2"/>
          <p:cNvSpPr>
            <a:spLocks noGrp="1"/>
          </p:cNvSpPr>
          <p:nvPr>
            <p:ph idx="1"/>
          </p:nvPr>
        </p:nvSpPr>
        <p:spPr>
          <a:xfrm>
            <a:off x="152400" y="914400"/>
            <a:ext cx="8839200" cy="4800600"/>
          </a:xfrm>
        </p:spPr>
        <p:txBody>
          <a:bodyPr/>
          <a:lstStyle/>
          <a:p>
            <a:pPr marL="457200" lvl="1" indent="0">
              <a:lnSpc>
                <a:spcPct val="150000"/>
              </a:lnSpc>
              <a:spcBef>
                <a:spcPts val="0"/>
              </a:spcBef>
              <a:buNone/>
            </a:pPr>
            <a:r>
              <a:rPr lang="en-US" sz="2800" dirty="0">
                <a:solidFill>
                  <a:schemeClr val="tx1"/>
                </a:solidFill>
                <a:latin typeface="Garamond" pitchFamily="18" charset="0"/>
              </a:rPr>
              <a:t>Professional </a:t>
            </a:r>
            <a:r>
              <a:rPr lang="en-US" sz="2800" dirty="0" smtClean="0">
                <a:solidFill>
                  <a:schemeClr val="tx1"/>
                </a:solidFill>
                <a:latin typeface="Garamond" pitchFamily="18" charset="0"/>
              </a:rPr>
              <a:t>Responsibility   Professional </a:t>
            </a:r>
            <a:r>
              <a:rPr lang="en-US" sz="2800" dirty="0">
                <a:solidFill>
                  <a:schemeClr val="tx1"/>
                </a:solidFill>
                <a:latin typeface="Garamond" pitchFamily="18" charset="0"/>
              </a:rPr>
              <a:t>Development</a:t>
            </a:r>
          </a:p>
          <a:p>
            <a:pPr marL="457200" lvl="1" indent="0">
              <a:lnSpc>
                <a:spcPct val="150000"/>
              </a:lnSpc>
              <a:spcBef>
                <a:spcPts val="0"/>
              </a:spcBef>
              <a:buNone/>
            </a:pPr>
            <a:r>
              <a:rPr lang="en-US" sz="2800" dirty="0">
                <a:solidFill>
                  <a:schemeClr val="tx1"/>
                </a:solidFill>
                <a:latin typeface="Garamond" pitchFamily="18" charset="0"/>
              </a:rPr>
              <a:t>Ethical </a:t>
            </a:r>
            <a:r>
              <a:rPr lang="en-US" sz="2800" dirty="0" smtClean="0">
                <a:solidFill>
                  <a:schemeClr val="tx1"/>
                </a:solidFill>
                <a:latin typeface="Garamond" pitchFamily="18" charset="0"/>
              </a:rPr>
              <a:t>Leadership	         Fairness </a:t>
            </a:r>
            <a:r>
              <a:rPr lang="en-US" sz="2800" dirty="0">
                <a:solidFill>
                  <a:schemeClr val="tx1"/>
                </a:solidFill>
                <a:latin typeface="Garamond" pitchFamily="18" charset="0"/>
              </a:rPr>
              <a:t>&amp; Justice</a:t>
            </a:r>
          </a:p>
          <a:p>
            <a:pPr marL="457200" lvl="1" indent="0">
              <a:lnSpc>
                <a:spcPct val="150000"/>
              </a:lnSpc>
              <a:spcBef>
                <a:spcPts val="0"/>
              </a:spcBef>
              <a:buNone/>
            </a:pPr>
            <a:r>
              <a:rPr lang="en-US" sz="2800" dirty="0">
                <a:solidFill>
                  <a:schemeClr val="tx1"/>
                </a:solidFill>
                <a:latin typeface="Garamond" pitchFamily="18" charset="0"/>
              </a:rPr>
              <a:t>Conflicts of </a:t>
            </a:r>
            <a:r>
              <a:rPr lang="en-US" sz="2800" dirty="0" smtClean="0">
                <a:solidFill>
                  <a:schemeClr val="tx1"/>
                </a:solidFill>
                <a:latin typeface="Garamond" pitchFamily="18" charset="0"/>
              </a:rPr>
              <a:t>Interest    	         Use </a:t>
            </a:r>
            <a:r>
              <a:rPr lang="en-US" sz="2800" dirty="0">
                <a:solidFill>
                  <a:schemeClr val="tx1"/>
                </a:solidFill>
                <a:latin typeface="Garamond" pitchFamily="18" charset="0"/>
              </a:rPr>
              <a:t>of </a:t>
            </a:r>
            <a:r>
              <a:rPr lang="en-US" sz="2800" dirty="0" smtClean="0">
                <a:solidFill>
                  <a:schemeClr val="tx1"/>
                </a:solidFill>
                <a:latin typeface="Garamond" pitchFamily="18" charset="0"/>
              </a:rPr>
              <a:t>Information</a:t>
            </a:r>
          </a:p>
          <a:p>
            <a:pPr marL="457200" lvl="1" indent="0">
              <a:lnSpc>
                <a:spcPct val="150000"/>
              </a:lnSpc>
              <a:spcBef>
                <a:spcPts val="0"/>
              </a:spcBef>
              <a:buNone/>
            </a:pPr>
            <a:endParaRPr lang="en-US" sz="1600" dirty="0">
              <a:solidFill>
                <a:schemeClr val="tx1"/>
              </a:solidFill>
              <a:latin typeface="Garamond" pitchFamily="18" charset="0"/>
            </a:endParaRPr>
          </a:p>
          <a:p>
            <a:pPr marL="0" indent="0" algn="ctr">
              <a:buNone/>
            </a:pPr>
            <a:r>
              <a:rPr lang="en-US" sz="3000" b="1" i="1" dirty="0" smtClean="0">
                <a:solidFill>
                  <a:srgbClr val="C00000"/>
                </a:solidFill>
                <a:latin typeface="Garamond" pitchFamily="18" charset="0"/>
              </a:rPr>
              <a:t>Encourage </a:t>
            </a:r>
            <a:r>
              <a:rPr lang="en-US" sz="3000" b="1" i="1" dirty="0">
                <a:solidFill>
                  <a:srgbClr val="C00000"/>
                </a:solidFill>
                <a:latin typeface="Garamond" pitchFamily="18" charset="0"/>
              </a:rPr>
              <a:t>us in our endeavor to live above the common level of life. Make us to choose the harder right instead of the easier wrong, and never be content with a half-truth when the whole can be won</a:t>
            </a:r>
            <a:r>
              <a:rPr lang="en-US" sz="3000" b="1" i="1" dirty="0">
                <a:solidFill>
                  <a:schemeClr val="tx1"/>
                </a:solidFill>
                <a:latin typeface="Garamond" pitchFamily="18" charset="0"/>
              </a:rPr>
              <a:t>.                                           </a:t>
            </a:r>
            <a:r>
              <a:rPr lang="en-US" dirty="0" smtClean="0">
                <a:solidFill>
                  <a:schemeClr val="tx1"/>
                </a:solidFill>
                <a:latin typeface="Garamond" pitchFamily="18" charset="0"/>
              </a:rPr>
              <a:t>					   </a:t>
            </a:r>
            <a:r>
              <a:rPr lang="en-US" sz="2000" b="1" i="1" dirty="0" smtClean="0">
                <a:solidFill>
                  <a:schemeClr val="tx1"/>
                </a:solidFill>
                <a:latin typeface="Garamond" pitchFamily="18" charset="0"/>
              </a:rPr>
              <a:t>West </a:t>
            </a:r>
            <a:r>
              <a:rPr lang="en-US" sz="2000" b="1" i="1" dirty="0">
                <a:solidFill>
                  <a:schemeClr val="tx1"/>
                </a:solidFill>
                <a:latin typeface="Garamond" pitchFamily="18" charset="0"/>
              </a:rPr>
              <a:t>Point Cadet Prayer</a:t>
            </a:r>
          </a:p>
          <a:p>
            <a:endParaRPr lang="en-US"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69</a:t>
            </a:fld>
            <a:endParaRPr lang="en-US" dirty="0"/>
          </a:p>
        </p:txBody>
      </p:sp>
    </p:spTree>
    <p:extLst>
      <p:ext uri="{BB962C8B-B14F-4D97-AF65-F5344CB8AC3E}">
        <p14:creationId xmlns:p14="http://schemas.microsoft.com/office/powerpoint/2010/main" val="5697358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latin typeface="Garamond" pitchFamily="18" charset="0"/>
              </a:rPr>
              <a:t>Parting Thoughts</a:t>
            </a:r>
            <a:endParaRPr lang="en-US" sz="4000" dirty="0"/>
          </a:p>
        </p:txBody>
      </p:sp>
      <p:sp>
        <p:nvSpPr>
          <p:cNvPr id="4" name="Slide Number Placeholder 3"/>
          <p:cNvSpPr>
            <a:spLocks noGrp="1"/>
          </p:cNvSpPr>
          <p:nvPr>
            <p:ph type="sldNum" sz="quarter" idx="10"/>
          </p:nvPr>
        </p:nvSpPr>
        <p:spPr/>
        <p:txBody>
          <a:bodyPr/>
          <a:lstStyle/>
          <a:p>
            <a:pPr>
              <a:defRPr/>
            </a:pPr>
            <a:fld id="{31023F2F-709C-4B06-88CD-F8FF96CAD64C}" type="slidenum">
              <a:rPr lang="en-US" smtClean="0"/>
              <a:pPr>
                <a:defRPr/>
              </a:pPr>
              <a:t>70</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1219200"/>
            <a:ext cx="9092368" cy="4314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07279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838200"/>
          </a:xfrm>
        </p:spPr>
        <p:txBody>
          <a:bodyPr rtlCol="0">
            <a:normAutofit/>
          </a:bodyPr>
          <a:lstStyle/>
          <a:p>
            <a:pPr eaLnBrk="1" fontAlgn="auto" hangingPunct="1">
              <a:spcAft>
                <a:spcPts val="0"/>
              </a:spcAft>
              <a:defRPr/>
            </a:pPr>
            <a:r>
              <a:rPr lang="en-US" sz="4000" dirty="0" smtClean="0">
                <a:solidFill>
                  <a:srgbClr val="C00000"/>
                </a:solidFill>
                <a:latin typeface="Garamond" pitchFamily="18" charset="0"/>
              </a:rPr>
              <a:t>www.PrudentChampion.com</a:t>
            </a:r>
            <a:endParaRPr lang="en-US" sz="4000" dirty="0">
              <a:solidFill>
                <a:srgbClr val="C00000"/>
              </a:solidFill>
            </a:endParaRPr>
          </a:p>
        </p:txBody>
      </p:sp>
      <p:sp>
        <p:nvSpPr>
          <p:cNvPr id="6" name="Slide Number Placeholder 5"/>
          <p:cNvSpPr>
            <a:spLocks noGrp="1"/>
          </p:cNvSpPr>
          <p:nvPr>
            <p:ph type="sldNum" sz="quarter" idx="10"/>
          </p:nvPr>
        </p:nvSpPr>
        <p:spPr/>
        <p:txBody>
          <a:bodyPr/>
          <a:lstStyle/>
          <a:p>
            <a:pPr>
              <a:defRPr/>
            </a:pPr>
            <a:fld id="{732E48BB-4DA2-4C49-BFDB-324034A85C50}" type="slidenum">
              <a:rPr lang="en-US"/>
              <a:pPr>
                <a:defRPr/>
              </a:pPr>
              <a:t>71</a:t>
            </a:fld>
            <a:endParaRPr lang="en-US" dirty="0"/>
          </a:p>
        </p:txBody>
      </p:sp>
      <p:sp>
        <p:nvSpPr>
          <p:cNvPr id="7" name="Content Placeholder 2"/>
          <p:cNvSpPr>
            <a:spLocks noGrp="1"/>
          </p:cNvSpPr>
          <p:nvPr>
            <p:ph idx="1"/>
          </p:nvPr>
        </p:nvSpPr>
        <p:spPr>
          <a:xfrm>
            <a:off x="228600" y="1219200"/>
            <a:ext cx="8458200" cy="4906963"/>
          </a:xfrm>
        </p:spPr>
        <p:txBody>
          <a:bodyPr rtlCol="0">
            <a:normAutofit lnSpcReduction="10000"/>
          </a:bodyPr>
          <a:lstStyle/>
          <a:p>
            <a:pPr marL="115888" indent="4763" algn="just" eaLnBrk="1" fontAlgn="auto" hangingPunct="1">
              <a:spcAft>
                <a:spcPts val="0"/>
              </a:spcAft>
              <a:buFont typeface="Arial" pitchFamily="34" charset="0"/>
              <a:buNone/>
              <a:tabLst>
                <a:tab pos="7546975" algn="l"/>
              </a:tabLst>
              <a:defRPr/>
            </a:pPr>
            <a:r>
              <a:rPr lang="en-US" sz="2000" b="1" dirty="0" smtClean="0">
                <a:solidFill>
                  <a:schemeClr val="tx1"/>
                </a:solidFill>
                <a:latin typeface="Garamond" pitchFamily="18" charset="0"/>
              </a:rPr>
              <a:t>Fiduciary Plan Governance, LLC nor Mark D. Mensack, LLC. are</a:t>
            </a:r>
            <a:r>
              <a:rPr lang="en-US" sz="2000" dirty="0" smtClean="0">
                <a:solidFill>
                  <a:schemeClr val="tx1"/>
                </a:solidFill>
                <a:latin typeface="Garamond" pitchFamily="18" charset="0"/>
              </a:rPr>
              <a:t> investment advisory firms and </a:t>
            </a:r>
            <a:r>
              <a:rPr lang="en-US" sz="2000" b="1" i="1" dirty="0" smtClean="0">
                <a:solidFill>
                  <a:srgbClr val="C00000"/>
                </a:solidFill>
                <a:latin typeface="Garamond" pitchFamily="18" charset="0"/>
              </a:rPr>
              <a:t>do not provide any investment-related services</a:t>
            </a:r>
            <a:r>
              <a:rPr lang="en-US" sz="2000" dirty="0" smtClean="0">
                <a:solidFill>
                  <a:schemeClr val="tx1"/>
                </a:solidFill>
                <a:latin typeface="Garamond" pitchFamily="18" charset="0"/>
              </a:rPr>
              <a:t>.  We  are an expert resource actively engaged in </a:t>
            </a:r>
            <a:r>
              <a:rPr lang="en-US" sz="2000" b="1" i="1" dirty="0" smtClean="0">
                <a:solidFill>
                  <a:srgbClr val="C00000"/>
                </a:solidFill>
                <a:latin typeface="Garamond" pitchFamily="18" charset="0"/>
              </a:rPr>
              <a:t>advising, training and supporting broker/dealers, registered representatives, registered investment advisors, trustees and other  fiduciaries in effectively meeting their responsibilities.  </a:t>
            </a:r>
          </a:p>
          <a:p>
            <a:pPr marL="115888" indent="4763" algn="just" eaLnBrk="1" fontAlgn="auto" hangingPunct="1">
              <a:spcAft>
                <a:spcPts val="0"/>
              </a:spcAft>
              <a:buFont typeface="Arial" pitchFamily="34" charset="0"/>
              <a:buNone/>
              <a:tabLst>
                <a:tab pos="7546975" algn="l"/>
              </a:tabLst>
              <a:defRPr/>
            </a:pPr>
            <a:endParaRPr lang="en-US" sz="2000" dirty="0" smtClean="0">
              <a:solidFill>
                <a:schemeClr val="tx1"/>
              </a:solidFill>
              <a:latin typeface="Garamond" pitchFamily="18" charset="0"/>
            </a:endParaRPr>
          </a:p>
          <a:p>
            <a:pPr marL="115888" indent="4763" algn="just" eaLnBrk="1" fontAlgn="auto" hangingPunct="1">
              <a:spcAft>
                <a:spcPts val="0"/>
              </a:spcAft>
              <a:buFont typeface="Arial" pitchFamily="34" charset="0"/>
              <a:buNone/>
              <a:tabLst>
                <a:tab pos="7546975" algn="l"/>
                <a:tab pos="8051800" algn="l"/>
              </a:tabLst>
              <a:defRPr/>
            </a:pPr>
            <a:r>
              <a:rPr lang="en-US" sz="2000" dirty="0" smtClean="0">
                <a:solidFill>
                  <a:schemeClr val="tx1"/>
                </a:solidFill>
                <a:latin typeface="Garamond" pitchFamily="18" charset="0"/>
              </a:rPr>
              <a:t>Please contact us for further information on how we can strengthen and broaden your professional services.  Our team is looking forward to working with you</a:t>
            </a:r>
            <a:r>
              <a:rPr lang="en-US" sz="1900" dirty="0" smtClean="0">
                <a:solidFill>
                  <a:schemeClr val="tx1"/>
                </a:solidFill>
                <a:latin typeface="Garamond" pitchFamily="18" charset="0"/>
              </a:rPr>
              <a:t>. </a:t>
            </a:r>
          </a:p>
          <a:p>
            <a:pPr eaLnBrk="1" fontAlgn="auto" hangingPunct="1">
              <a:spcAft>
                <a:spcPts val="0"/>
              </a:spcAft>
              <a:buFont typeface="Arial" pitchFamily="34" charset="0"/>
              <a:buNone/>
              <a:defRPr/>
            </a:pPr>
            <a:endParaRPr lang="en-US" sz="1900" dirty="0" smtClean="0">
              <a:solidFill>
                <a:schemeClr val="tx1"/>
              </a:solidFill>
              <a:latin typeface="Garamond" pitchFamily="18" charset="0"/>
            </a:endParaRPr>
          </a:p>
          <a:p>
            <a:pPr marL="0" indent="0" algn="ctr">
              <a:buNone/>
              <a:defRPr/>
            </a:pPr>
            <a:r>
              <a:rPr lang="en-US" sz="1600" cap="small" dirty="0" smtClean="0">
                <a:solidFill>
                  <a:schemeClr val="tx1"/>
                </a:solidFill>
                <a:latin typeface="Garamond" pitchFamily="18" charset="0"/>
              </a:rPr>
              <a:t>Boston  </a:t>
            </a:r>
            <a:r>
              <a:rPr lang="en-US" sz="1600" cap="small" dirty="0">
                <a:solidFill>
                  <a:schemeClr val="tx1"/>
                </a:solidFill>
                <a:latin typeface="Garamond" pitchFamily="18" charset="0"/>
              </a:rPr>
              <a:t>|  Great Lakes  |  Los Angeles  |  Nashville  |  New York Metro  |  Tampa  |  </a:t>
            </a:r>
            <a:r>
              <a:rPr lang="en-US" sz="1600" cap="small" dirty="0" smtClean="0">
                <a:solidFill>
                  <a:schemeClr val="tx1"/>
                </a:solidFill>
                <a:latin typeface="Garamond" pitchFamily="18" charset="0"/>
              </a:rPr>
              <a:t>    Philadelphia </a:t>
            </a:r>
            <a:r>
              <a:rPr lang="en-US" sz="1600" cap="small" dirty="0">
                <a:solidFill>
                  <a:schemeClr val="tx1"/>
                </a:solidFill>
                <a:latin typeface="Garamond" pitchFamily="18" charset="0"/>
              </a:rPr>
              <a:t>| </a:t>
            </a:r>
            <a:r>
              <a:rPr lang="en-US" sz="1600" cap="small" dirty="0" smtClean="0">
                <a:solidFill>
                  <a:schemeClr val="tx1"/>
                </a:solidFill>
                <a:latin typeface="Garamond" pitchFamily="18" charset="0"/>
              </a:rPr>
              <a:t>Washington</a:t>
            </a:r>
            <a:r>
              <a:rPr lang="en-US" sz="1600" cap="small" dirty="0">
                <a:solidFill>
                  <a:schemeClr val="tx1"/>
                </a:solidFill>
                <a:latin typeface="Garamond" pitchFamily="18" charset="0"/>
              </a:rPr>
              <a:t>, D.C</a:t>
            </a:r>
            <a:r>
              <a:rPr lang="en-US" sz="1600" cap="small" dirty="0" smtClean="0">
                <a:solidFill>
                  <a:schemeClr val="tx1"/>
                </a:solidFill>
                <a:latin typeface="Garamond" pitchFamily="18" charset="0"/>
              </a:rPr>
              <a:t>.</a:t>
            </a:r>
          </a:p>
          <a:p>
            <a:pPr marL="0" indent="0" algn="ctr">
              <a:buNone/>
              <a:defRPr/>
            </a:pPr>
            <a:endParaRPr lang="en-US" sz="1000" cap="small" dirty="0">
              <a:solidFill>
                <a:schemeClr val="tx1"/>
              </a:solidFill>
              <a:latin typeface="Garamond" pitchFamily="18" charset="0"/>
            </a:endParaRPr>
          </a:p>
          <a:p>
            <a:pPr marL="0" indent="0" algn="ctr">
              <a:buFont typeface="Arial" charset="0"/>
              <a:buNone/>
              <a:defRPr/>
            </a:pPr>
            <a:r>
              <a:rPr lang="en-US" sz="1600" dirty="0" smtClean="0">
                <a:solidFill>
                  <a:srgbClr val="C00000"/>
                </a:solidFill>
                <a:latin typeface="Garamond" pitchFamily="18" charset="0"/>
              </a:rPr>
              <a:t>(856) HIT-401K   </a:t>
            </a:r>
            <a:r>
              <a:rPr lang="en-US" sz="1600" dirty="0">
                <a:solidFill>
                  <a:schemeClr val="tx1"/>
                </a:solidFill>
                <a:latin typeface="Garamond" pitchFamily="18" charset="0"/>
              </a:rPr>
              <a:t>|  </a:t>
            </a:r>
            <a:r>
              <a:rPr lang="en-US" sz="1600" dirty="0" smtClean="0">
                <a:solidFill>
                  <a:schemeClr val="tx1"/>
                </a:solidFill>
                <a:latin typeface="Garamond" pitchFamily="18" charset="0"/>
                <a:hlinkClick r:id="rId3"/>
              </a:rPr>
              <a:t>www.fiduciaryplangovernance.com</a:t>
            </a:r>
            <a:endParaRPr lang="en-US" sz="1600" dirty="0" smtClean="0">
              <a:solidFill>
                <a:schemeClr val="tx1"/>
              </a:solidFill>
              <a:latin typeface="Garamond" pitchFamily="18" charset="0"/>
            </a:endParaRPr>
          </a:p>
          <a:p>
            <a:pPr marL="0" indent="0" algn="ctr">
              <a:buFont typeface="Arial" charset="0"/>
              <a:buNone/>
              <a:defRPr/>
            </a:pPr>
            <a:endParaRPr lang="en-US" sz="1600" dirty="0">
              <a:solidFill>
                <a:schemeClr val="tx1"/>
              </a:solidFill>
              <a:latin typeface="Garamond" pitchFamily="18" charset="0"/>
            </a:endParaRPr>
          </a:p>
          <a:p>
            <a:pPr algn="ctr" eaLnBrk="1" fontAlgn="auto" hangingPunct="1">
              <a:spcAft>
                <a:spcPts val="0"/>
              </a:spcAft>
              <a:buFont typeface="Arial" pitchFamily="34" charset="0"/>
              <a:buNone/>
              <a:defRPr/>
            </a:pPr>
            <a:r>
              <a:rPr lang="en-US" sz="2000" b="1" dirty="0" smtClean="0">
                <a:solidFill>
                  <a:srgbClr val="C00000"/>
                </a:solidFill>
                <a:latin typeface="Garamond" pitchFamily="18" charset="0"/>
              </a:rPr>
              <a:t>Mark@PrudentChampion.com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12758</TotalTime>
  <Words>5111</Words>
  <Application>Microsoft Office PowerPoint</Application>
  <PresentationFormat>On-screen Show (4:3)</PresentationFormat>
  <Paragraphs>943</Paragraphs>
  <Slides>71</Slides>
  <Notes>7</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PowerPoint Presentation</vt:lpstr>
      <vt:lpstr>The Wizard of Oz &amp; Retirement Plans</vt:lpstr>
      <vt:lpstr>AGENDA</vt:lpstr>
      <vt:lpstr>Moral Hazard</vt:lpstr>
      <vt:lpstr>Moral Hazard</vt:lpstr>
      <vt:lpstr>Ethics on Wall Street?</vt:lpstr>
      <vt:lpstr>Ethics on Wall Street?</vt:lpstr>
      <vt:lpstr>Ethics on Wall Street?</vt:lpstr>
      <vt:lpstr>Ethics on Wall Street?</vt:lpstr>
      <vt:lpstr>Ethics on Wall Street?</vt:lpstr>
      <vt:lpstr>Ethics on Wall Street?</vt:lpstr>
      <vt:lpstr>Ethical vs. Legal Obligations</vt:lpstr>
      <vt:lpstr>Ethical vs. Legal Obligations</vt:lpstr>
      <vt:lpstr>Ethical vs. Legal Obligations   Prohibited Transactions</vt:lpstr>
      <vt:lpstr>Ethical vs. Legal Obligations</vt:lpstr>
      <vt:lpstr>Ethical vs. Legal Obligations</vt:lpstr>
      <vt:lpstr>Ethical vs. Legal Obligations</vt:lpstr>
      <vt:lpstr>Ethical vs. Legal Obligations</vt:lpstr>
      <vt:lpstr>PowerPoint Presentation</vt:lpstr>
      <vt:lpstr>Ethical vs. Legal Obligations</vt:lpstr>
      <vt:lpstr>Tussey v. ABB, Inc, Fidelity Trust, and Fidelity Management, Et Al </vt:lpstr>
      <vt:lpstr>Tibble v. Edison International</vt:lpstr>
      <vt:lpstr>Negative &amp; Affirmative Ethical Obligations </vt:lpstr>
      <vt:lpstr>SHRM Code of Ethics Core Principles</vt:lpstr>
      <vt:lpstr>SHRM Code of Ethics Core Principles</vt:lpstr>
      <vt:lpstr>SHRM Code of Ethics Core Principles</vt:lpstr>
      <vt:lpstr>SHRM Code of Ethics Core Principles</vt:lpstr>
      <vt:lpstr>What is Fiduciary Responsibility?</vt:lpstr>
      <vt:lpstr>What is a Fiduciary?</vt:lpstr>
      <vt:lpstr>What is a Fiduciary?</vt:lpstr>
      <vt:lpstr>PowerPoint Presentation</vt:lpstr>
      <vt:lpstr>Conflicts of Interest</vt:lpstr>
      <vt:lpstr>Conflicts of Interest Cost</vt:lpstr>
      <vt:lpstr>Voluntary Informed Consent</vt:lpstr>
      <vt:lpstr>Voluntary UNinformed Consent</vt:lpstr>
      <vt:lpstr>Voluntary Uninformed Consent </vt:lpstr>
      <vt:lpstr>Voluntary UNinformed Consent</vt:lpstr>
      <vt:lpstr>Disclosure ≠ Voluntary Informed Consent</vt:lpstr>
      <vt:lpstr>Disclosure ≠ Voluntary Informed Consent</vt:lpstr>
      <vt:lpstr>Disclosure ≠ Voluntary Informed Consent</vt:lpstr>
      <vt:lpstr>Disclosure ≠ Voluntary Informed Consent Revenue Sharing</vt:lpstr>
      <vt:lpstr>Disclosure ≠ Voluntary Informed Consent Revenue Sharing</vt:lpstr>
      <vt:lpstr>Disclosure ≠ Voluntary Informed Consent Revenue Sharing</vt:lpstr>
      <vt:lpstr>Disclosure ≠ Voluntary Informed Consent Revenue Sharing</vt:lpstr>
      <vt:lpstr>Disclosure ≠ Voluntary Informed Consent Revenue Sharing</vt:lpstr>
      <vt:lpstr>Disclosure ≠ Voluntary Informed Consent Revenue Sharing</vt:lpstr>
      <vt:lpstr>Disclosure ≠ Voluntary Informed Consent Revenue Sharing</vt:lpstr>
      <vt:lpstr>Disclosure ≠ Voluntary Informed Consent Revenue Sharing</vt:lpstr>
      <vt:lpstr>PowerPoint Presentation</vt:lpstr>
      <vt:lpstr>Voluntary UNinformed Consent</vt:lpstr>
      <vt:lpstr>What if the plan sponsor fails to spot excessive  Compensation?</vt:lpstr>
      <vt:lpstr>Suitability &amp; Fiduciary Standards</vt:lpstr>
      <vt:lpstr>The 2010 ORC/Infogroup Survey  </vt:lpstr>
      <vt:lpstr>Suitability &amp; Fiduciary Standards</vt:lpstr>
      <vt:lpstr>Suitability &amp; Fiduciary Standards</vt:lpstr>
      <vt:lpstr>Moral Hazard of Suitability</vt:lpstr>
      <vt:lpstr>PowerPoint Presentation</vt:lpstr>
      <vt:lpstr>Moral Hazard of Suitability</vt:lpstr>
      <vt:lpstr>Moral Hazard of Suitability</vt:lpstr>
      <vt:lpstr>Suitability Standard in Action</vt:lpstr>
      <vt:lpstr>Suitability Standard in Action</vt:lpstr>
      <vt:lpstr>Suitability Standard in Action</vt:lpstr>
      <vt:lpstr>Suitability Standard in Action</vt:lpstr>
      <vt:lpstr>Suitability Standard in Action  Professor Marvel’s Magical Elixir = Fiduciary Warranties</vt:lpstr>
      <vt:lpstr>Suitability Standard in Action  Professor Marvel’s Magical Elixir = Fiduciary Warranties</vt:lpstr>
      <vt:lpstr>Suitability Standard in Action</vt:lpstr>
      <vt:lpstr>Suitability Standard in Action</vt:lpstr>
      <vt:lpstr>Suitability Standard in Action</vt:lpstr>
      <vt:lpstr>Parting Thoughts</vt:lpstr>
      <vt:lpstr>Parting Thoughts</vt:lpstr>
      <vt:lpstr>www.PrudentChampion.com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Services</dc:title>
  <dc:creator>DLC GROUP</dc:creator>
  <cp:lastModifiedBy>Mark Mensack</cp:lastModifiedBy>
  <cp:revision>492</cp:revision>
  <dcterms:created xsi:type="dcterms:W3CDTF">2010-09-30T18:03:19Z</dcterms:created>
  <dcterms:modified xsi:type="dcterms:W3CDTF">2013-05-02T22:03:00Z</dcterms:modified>
</cp:coreProperties>
</file>